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ea17545e0f1484c" /><Relationship Type="http://schemas.openxmlformats.org/officeDocument/2006/relationships/extended-properties" Target="/docProps/app.xml" Id="R8f6dde56712e4096" /><Relationship Type="http://schemas.openxmlformats.org/officeDocument/2006/relationships/officeDocument" Target="/ppt/presentation.xml" Id="R5de8aba9ee164a33" /></Relationships>
</file>

<file path=ppt/presentation.xml><?xml version="1.0" encoding="utf-8"?>
<p:presentation xmlns:p="http://schemas.openxmlformats.org/presentationml/2006/main">
  <p:sldMasterIdLst>
    <p:sldMasterId xmlns:r="http://schemas.openxmlformats.org/officeDocument/2006/relationships" id="2147483648" r:id="R20e03c162ba844f3"/>
  </p:sldMasterIdLst>
  <p:notesMasterIdLst>
    <p:notesMasterId xmlns:r="http://schemas.openxmlformats.org/officeDocument/2006/relationships" r:id="R8a5d61c23e9b4b69"/>
  </p:notesMasterIdLst>
  <p:sldIdLst>
    <p:sldId xmlns:r="http://schemas.openxmlformats.org/officeDocument/2006/relationships" id="256" r:id="Re8af37b1fdde45c1"/>
    <p:sldId xmlns:r="http://schemas.openxmlformats.org/officeDocument/2006/relationships" id="257" r:id="R653d67971216406f"/>
    <p:sldId xmlns:r="http://schemas.openxmlformats.org/officeDocument/2006/relationships" id="258" r:id="R62993415d34d4ad5"/>
    <p:sldId xmlns:r="http://schemas.openxmlformats.org/officeDocument/2006/relationships" id="259" r:id="R3b9ec78a5fce4ec7"/>
    <p:sldId xmlns:r="http://schemas.openxmlformats.org/officeDocument/2006/relationships" id="260" r:id="R224c9ebdb1e14be1"/>
    <p:sldId xmlns:r="http://schemas.openxmlformats.org/officeDocument/2006/relationships" id="261" r:id="R6e313166b46d49d0"/>
    <p:sldId xmlns:r="http://schemas.openxmlformats.org/officeDocument/2006/relationships" id="262" r:id="Radee5bca31294c97"/>
    <p:sldId xmlns:r="http://schemas.openxmlformats.org/officeDocument/2006/relationships" id="263" r:id="Rfd57c47179064704"/>
    <p:sldId xmlns:r="http://schemas.openxmlformats.org/officeDocument/2006/relationships" id="264" r:id="R908ccc9ff3204197"/>
    <p:sldId xmlns:r="http://schemas.openxmlformats.org/officeDocument/2006/relationships" id="265" r:id="R67cfcb2f215746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d225d55f38418e" /><Relationship Type="http://schemas.openxmlformats.org/officeDocument/2006/relationships/slideMaster" Target="/ppt/slideMasters/slideMaster1.xml" Id="R20e03c162ba844f3" /><Relationship Type="http://schemas.openxmlformats.org/officeDocument/2006/relationships/notesMaster" Target="/ppt/notesMasters/notesMaster1.xml" Id="R8a5d61c23e9b4b69" /><Relationship Type="http://schemas.openxmlformats.org/officeDocument/2006/relationships/presProps" Target="/ppt/presProps.xml" Id="R0739e1f0aa674095" /><Relationship Type="http://schemas.openxmlformats.org/officeDocument/2006/relationships/tableStyles" Target="/ppt/tableStyles.xml" Id="Rfcc91de6c4824fd0" /><Relationship Type="http://schemas.openxmlformats.org/officeDocument/2006/relationships/slide" Target="/ppt/slides/slide1.xml" Id="Re8af37b1fdde45c1" /><Relationship Type="http://schemas.openxmlformats.org/officeDocument/2006/relationships/slide" Target="/ppt/slides/slide2.xml" Id="R653d67971216406f" /><Relationship Type="http://schemas.openxmlformats.org/officeDocument/2006/relationships/slide" Target="/ppt/slides/slide3.xml" Id="R62993415d34d4ad5" /><Relationship Type="http://schemas.openxmlformats.org/officeDocument/2006/relationships/slide" Target="/ppt/slides/slide4.xml" Id="R3b9ec78a5fce4ec7" /><Relationship Type="http://schemas.openxmlformats.org/officeDocument/2006/relationships/slide" Target="/ppt/slides/slide5.xml" Id="R224c9ebdb1e14be1" /><Relationship Type="http://schemas.openxmlformats.org/officeDocument/2006/relationships/slide" Target="/ppt/slides/slide6.xml" Id="R6e313166b46d49d0" /><Relationship Type="http://schemas.openxmlformats.org/officeDocument/2006/relationships/slide" Target="/ppt/slides/slide7.xml" Id="Radee5bca31294c97" /><Relationship Type="http://schemas.openxmlformats.org/officeDocument/2006/relationships/slide" Target="/ppt/slides/slide8.xml" Id="Rfd57c47179064704" /><Relationship Type="http://schemas.openxmlformats.org/officeDocument/2006/relationships/slide" Target="/ppt/slides/slide9.xml" Id="R908ccc9ff3204197" /><Relationship Type="http://schemas.openxmlformats.org/officeDocument/2006/relationships/slide" Target="/ppt/slides/slide10.xml" Id="R67cfcb2f215746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7eafd1d400473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a2aa8af7ad45a7" /><Relationship Type="http://schemas.openxmlformats.org/officeDocument/2006/relationships/notesMaster" Target="/ppt/notesMasters/notesMaster1.xml" Id="R03fd796d2f5e46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489f4fee3a4efd" /><Relationship Type="http://schemas.openxmlformats.org/officeDocument/2006/relationships/notesMaster" Target="/ppt/notesMasters/notesMaster1.xml" Id="R2133e389cb8741b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b187ccec0c4be2" /><Relationship Type="http://schemas.openxmlformats.org/officeDocument/2006/relationships/notesMaster" Target="/ppt/notesMasters/notesMaster1.xml" Id="Rbfeb81aca66d45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fc081d24ab44c4" /><Relationship Type="http://schemas.openxmlformats.org/officeDocument/2006/relationships/notesMaster" Target="/ppt/notesMasters/notesMaster1.xml" Id="Rc9ab75e7bb1f48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a7eb51f3044edc" /><Relationship Type="http://schemas.openxmlformats.org/officeDocument/2006/relationships/notesMaster" Target="/ppt/notesMasters/notesMaster1.xml" Id="R415a912687a54d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56e564f2b5441d" /><Relationship Type="http://schemas.openxmlformats.org/officeDocument/2006/relationships/notesMaster" Target="/ppt/notesMasters/notesMaster1.xml" Id="R4f4e44e5365c44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217eea2345a444dc" /><Relationship Type="http://schemas.openxmlformats.org/officeDocument/2006/relationships/notesMaster" Target="/ppt/notesMasters/notesMaster1.xml" Id="R11fd447bff254f85" /></Relationships>
</file>

<file path=ppt/notesSlides/_rels/notesSlide8.xml.rels>&#65279;<?xml version="1.0" encoding="utf-8"?><Relationships xmlns="http://schemas.openxmlformats.org/package/2006/relationships"><Relationship Type="http://schemas.openxmlformats.org/officeDocument/2006/relationships/slide" Target="/ppt/slides/slide8.xml" Id="R32803146f57e4684" /><Relationship Type="http://schemas.openxmlformats.org/officeDocument/2006/relationships/notesMaster" Target="/ppt/notesMasters/notesMaster1.xml" Id="R53203a5ad4be42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78e5f347ea4ffe" /><Relationship Type="http://schemas.openxmlformats.org/officeDocument/2006/relationships/notesMaster" Target="/ppt/notesMasters/notesMaster1.xml" Id="R3dfe69edab25452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7a7d0e3ca6a4ada" /><Relationship Type="http://schemas.openxmlformats.org/officeDocument/2006/relationships/notesMaster" Target="/ppt/notesMasters/notesMaster1.xml" Id="Rab4b80b1df0042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whole problem before calculating. Identify what is known, what is required and what the units mean. Choose a diagram, table, bar model or equation to represent the relationships. Operation words give clues, but the meaning of the situation determines the operation.</a:t>
            </a:r>
          </a:p>
          <a:p xmlns:a="http://schemas.openxmlformats.org/drawingml/2006/main">
            <a:r>
              <a:t/>
            </a:r>
          </a:p>
          <a:p xmlns:a="http://schemas.openxmlformats.org/drawingml/2006/main">
            <a:r>
              <a:t>Worked example</a:t>
            </a:r>
          </a:p>
          <a:p xmlns:a="http://schemas.openxmlformats.org/drawingml/2006/main">
            <a:r>
              <a:t>A library has 240 books. After donating 35, it buys 58. The model is 240 − 35 + 58, giving 263 books. The final question asks for the new total, so both changes must be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Break a complex problem into smaller questions. Keep intermediate values exact when possible and label what each one represents. Follow the actual sequence of events. In fraction and percentage problems, decide whether each action uses the original whole or a new remainder.</a:t>
            </a:r>
          </a:p>
          <a:p xmlns:a="http://schemas.openxmlformats.org/drawingml/2006/main">
            <a:r>
              <a:t/>
            </a:r>
          </a:p>
          <a:p xmlns:a="http://schemas.openxmlformats.org/drawingml/2006/main">
            <a:r>
              <a:t>Worked example</a:t>
            </a:r>
          </a:p>
          <a:p xmlns:a="http://schemas.openxmlformats.org/drawingml/2006/main">
            <a:r>
              <a:t>A class of 36 has {2|3} attending a trip. Of those attending, {3|4} choose lunch. Attending = 24; choosing lunch = 18. Applying both fractions to 36 separately would answer a different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a final value is known, reverse each operation in the opposite order. Undo addition with subtraction, multiplication with division, and vice versa. For percentage changes, undo the multiplier by division. Check by running the original process forwards.</a:t>
            </a:r>
          </a:p>
          <a:p xmlns:a="http://schemas.openxmlformats.org/drawingml/2006/main">
            <a:r>
              <a:t/>
            </a:r>
          </a:p>
          <a:p xmlns:a="http://schemas.openxmlformats.org/drawingml/2006/main">
            <a:r>
              <a:t>Worked example</a:t>
            </a:r>
          </a:p>
          <a:p xmlns:a="http://schemas.openxmlformats.org/drawingml/2006/main">
            <a:r>
              <a:t>A number is multiplied by 4, then 7 is added, producing 51. Work backwards: 51 − 7 = 44, then 44 ÷ 4 = 11. Forward check: 11 × 4 + 7 = 51.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constraints to rule out impossible choices. Make an organised list so cases are neither missed nor repeated. A counterexample disproves a general claim. A few supporting examples alone do not prove a statement for all numbers. Explain the reason behind a pattern when possible.</a:t>
            </a:r>
          </a:p>
          <a:p xmlns:a="http://schemas.openxmlformats.org/drawingml/2006/main">
            <a:r>
              <a:t/>
            </a:r>
          </a:p>
          <a:p xmlns:a="http://schemas.openxmlformats.org/drawingml/2006/main">
            <a:r>
              <a:t>Worked example</a:t>
            </a:r>
          </a:p>
          <a:p xmlns:a="http://schemas.openxmlformats.org/drawingml/2006/main">
            <a:r>
              <a:t>To list two digit numbers using 2, 4 and 6 without repetition, organise by tens digit: 24, 26, 42, 46, 62, 64. There are 3 choices for the tens digit and 2 remaining choices for the ones, so 6 numbers.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Estimate before calculating. Check with an inverse operation, a different method or substitution. Track units and signs. Decide whether the answer should be a whole number, fraction, decimal or rounded measurement. State any assumption that materially affects the answer.</a:t>
            </a:r>
          </a:p>
          <a:p xmlns:a="http://schemas.openxmlformats.org/drawingml/2006/main">
            <a:r>
              <a:t/>
            </a:r>
          </a:p>
          <a:p xmlns:a="http://schemas.openxmlformats.org/drawingml/2006/main">
            <a:r>
              <a:t>Worked example</a:t>
            </a:r>
          </a:p>
          <a:p xmlns:a="http://schemas.openxmlformats.org/drawingml/2006/main">
            <a:r>
              <a:t>A calculation says 48 students need 4 buses holding 15 each. Check capacity: 4 × 15 = 60, while 3 × 15 = 45 is too few. The quotient 48 ÷ 15 = 3.2 must round up for buses.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equation or method, meaningful intermediate steps and a final statement with units. Use = only between equal values and ≈ for rounded values. Keep enough precision until the final step. A clear explanation lets another learner follow and check the reasoning.</a:t>
            </a:r>
          </a:p>
          <a:p xmlns:a="http://schemas.openxmlformats.org/drawingml/2006/main">
            <a:r>
              <a:t/>
            </a:r>
          </a:p>
          <a:p xmlns:a="http://schemas.openxmlformats.org/drawingml/2006/main">
            <a:r>
              <a:t>Worked example</a:t>
            </a:r>
          </a:p>
          <a:p xmlns:a="http://schemas.openxmlformats.org/drawingml/2006/main">
            <a:r>
              <a:t>A 96 rupee bill is shared equally by 5 friends. Share = 96 ÷ 5 = 19.20 rupees each. Check: 5 × 19.20 = 96. The answer includes the currency and uses two decimal places.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e7e4d0cefc436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38941026d9464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e48f16d49a242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92b9d4ce6af452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96409b476b543d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19dae6fb2ff451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3D0047F-E74F-41A5-9394-700148E60E4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D1616EA-46B9-459D-8343-E17A950B25B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EE32367-220C-4ED9-A81B-444A71649F0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99D0AB-54E5-4162-8E34-A1EFC5C6C0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C597AB1-8EC3-43C8-A516-AE80346213C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8908883-7150-4869-A151-5688AD96CF0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523F1FB-E785-48F6-89D9-3A570B29F31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0CC279E-BADA-4F86-8D2C-753F8F9E68F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7B5A99D-F152-4BAB-91DD-B9E471065F9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021E96-A852-40A0-B902-1DD19C0EF6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b1fbad5065466c" /><Relationship Type="http://schemas.openxmlformats.org/officeDocument/2006/relationships/slideLayout" Target="/ppt/slideLayouts/slideLayout1.xml" Id="R87e1864d2d6d4c4f" /><Relationship Type="http://schemas.openxmlformats.org/officeDocument/2006/relationships/slideLayout" Target="/ppt/slideLayouts/slideLayout2.xml" Id="Raf7c458fda72454d" /><Relationship Type="http://schemas.openxmlformats.org/officeDocument/2006/relationships/slideLayout" Target="/ppt/slideLayouts/slideLayout3.xml" Id="Re948c8968cf34f4a" /><Relationship Type="http://schemas.openxmlformats.org/officeDocument/2006/relationships/slideLayout" Target="/ppt/slideLayouts/slideLayout4.xml" Id="R12cf35fc4ca74035" /><Relationship Type="http://schemas.openxmlformats.org/officeDocument/2006/relationships/slideLayout" Target="/ppt/slideLayouts/slideLayout5.xml" Id="Re9b3cb6047f54ed8" /><Relationship Type="http://schemas.openxmlformats.org/officeDocument/2006/relationships/slideLayout" Target="/ppt/slideLayouts/slideLayout6.xml" Id="R2bb0aef74798473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e1864d2d6d4c4f"/>
    <p:sldLayoutId xmlns:r="http://schemas.openxmlformats.org/officeDocument/2006/relationships" id="2147483650" r:id="Raf7c458fda72454d"/>
    <p:sldLayoutId xmlns:r="http://schemas.openxmlformats.org/officeDocument/2006/relationships" id="2147483651" r:id="Re948c8968cf34f4a"/>
    <p:sldLayoutId xmlns:r="http://schemas.openxmlformats.org/officeDocument/2006/relationships" id="2147483652" r:id="R12cf35fc4ca74035"/>
    <p:sldLayoutId xmlns:r="http://schemas.openxmlformats.org/officeDocument/2006/relationships" id="2147483653" r:id="Re9b3cb6047f54ed8"/>
    <p:sldLayoutId xmlns:r="http://schemas.openxmlformats.org/officeDocument/2006/relationships" id="2147483654" r:id="R2bb0aef74798473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9541452e85c4ba9" /><Relationship Type="http://schemas.openxmlformats.org/officeDocument/2006/relationships/notesSlide" Target="/ppt/notesSlides/notesSlide1.xml" Id="Rde661e18ade7467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fc435f15c704c58" /><Relationship Type="http://schemas.openxmlformats.org/officeDocument/2006/relationships/notesSlide" Target="/ppt/notesSlides/notesSlide2.xml" Id="R75bbf3b83f2b42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3e5944fb37b42bd" /><Relationship Type="http://schemas.openxmlformats.org/officeDocument/2006/relationships/notesSlide" Target="/ppt/notesSlides/notesSlide3.xml" Id="R5a3f3a413178496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4715500dbb1479b" /><Relationship Type="http://schemas.openxmlformats.org/officeDocument/2006/relationships/notesSlide" Target="/ppt/notesSlides/notesSlide4.xml" Id="R0a54766cd4f146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3359f488c5341b4" /><Relationship Type="http://schemas.openxmlformats.org/officeDocument/2006/relationships/notesSlide" Target="/ppt/notesSlides/notesSlide5.xml" Id="Re521f765380846b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925d05d7d8243bf" /><Relationship Type="http://schemas.openxmlformats.org/officeDocument/2006/relationships/notesSlide" Target="/ppt/notesSlides/notesSlide6.xml" Id="Rf9119620a6a644b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2cf63b2e2fc404c" /><Relationship Type="http://schemas.openxmlformats.org/officeDocument/2006/relationships/notesSlide" Target="/ppt/notesSlides/notesSlide7.xml" Id="Rd6e3fa84abf442c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107cdc2b5ca403a" /><Relationship Type="http://schemas.openxmlformats.org/officeDocument/2006/relationships/notesSlide" Target="/ppt/notesSlides/notesSlide8.xml" Id="R6afcdefeffa54e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80c828cd5f44fe1" /><Relationship Type="http://schemas.openxmlformats.org/officeDocument/2006/relationships/notesSlide" Target="/ppt/notesSlides/notesSlide9.xml" Id="Rf173b8b923a04e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158b05078be41f6" /><Relationship Type="http://schemas.openxmlformats.org/officeDocument/2006/relationships/notesSlide" Target="/ppt/notesSlides/notesSlide10.xml" Id="R1f67a6474dba4a5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774">
            <a:extLst xmlns:a="http://schemas.openxmlformats.org/drawingml/2006/main">
              <a:ext uri="{FF2B5EF4-FFF2-40B4-BE49-F238E27FC236}">
                <a16:creationId xmlns:a16="http://schemas.microsoft.com/office/drawing/2014/main" id="{5E128A51-81BD-41FB-8402-4D6D622108C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775">
            <a:extLst xmlns:a="http://schemas.openxmlformats.org/drawingml/2006/main">
              <a:ext uri="{FF2B5EF4-FFF2-40B4-BE49-F238E27FC236}">
                <a16:creationId xmlns:a16="http://schemas.microsoft.com/office/drawing/2014/main" id="{0061EC2C-A6FB-4814-A85E-F2E22717696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Word problems reasoning and checking</a:t>
            </a:r>
          </a:p>
        </p:txBody>
      </p:sp>
      <p:sp>
        <p:nvSpPr>
          <p:cNvPr id="3" name="text-776">
            <a:extLst xmlns:a="http://schemas.openxmlformats.org/drawingml/2006/main">
              <a:ext uri="{FF2B5EF4-FFF2-40B4-BE49-F238E27FC236}">
                <a16:creationId xmlns:a16="http://schemas.microsoft.com/office/drawing/2014/main" id="{9B411C82-4BD1-4AC9-AC88-3172D1B154D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77">
            <a:extLst xmlns:a="http://schemas.openxmlformats.org/drawingml/2006/main">
              <a:ext uri="{FF2B5EF4-FFF2-40B4-BE49-F238E27FC236}">
                <a16:creationId xmlns:a16="http://schemas.microsoft.com/office/drawing/2014/main" id="{27E4DF65-B8B6-4562-B9F5-60D836051729}"/>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778">
            <a:extLst xmlns:a="http://schemas.openxmlformats.org/drawingml/2006/main">
              <a:ext uri="{FF2B5EF4-FFF2-40B4-BE49-F238E27FC236}">
                <a16:creationId xmlns:a16="http://schemas.microsoft.com/office/drawing/2014/main" id="{2CB140F5-81EC-4444-91C9-B121785C89A6}"/>
              </a:ext>
            </a:extLst>
          </p:cNvPr>
          <p:cNvSpPr>
            <a:spLocks xmlns:a="http://schemas.openxmlformats.org/drawingml/2006/main" noGrp="1"/>
          </p:cNvSpPr>
          <p:nvPr/>
        </p:nvSpPr>
        <p:spPr>
          <a:xfrm xmlns:a="http://schemas.openxmlformats.org/drawingml/2006/main">
            <a:off x="685800" y="2133600"/>
            <a:ext cx="39110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Reading and modelling a problem</a:t>
            </a:r>
          </a:p>
        </p:txBody>
      </p:sp>
      <p:sp>
        <p:nvSpPr>
          <p:cNvPr id="6" name="text-779">
            <a:extLst xmlns:a="http://schemas.openxmlformats.org/drawingml/2006/main">
              <a:ext uri="{FF2B5EF4-FFF2-40B4-BE49-F238E27FC236}">
                <a16:creationId xmlns:a16="http://schemas.microsoft.com/office/drawing/2014/main" id="{E3FBB5B9-8599-4C28-8155-399CDE56B29B}"/>
              </a:ext>
            </a:extLst>
          </p:cNvPr>
          <p:cNvSpPr>
            <a:spLocks xmlns:a="http://schemas.openxmlformats.org/drawingml/2006/main" noGrp="1"/>
          </p:cNvSpPr>
          <p:nvPr/>
        </p:nvSpPr>
        <p:spPr>
          <a:xfrm xmlns:a="http://schemas.openxmlformats.org/drawingml/2006/main">
            <a:off x="685800" y="2524125"/>
            <a:ext cx="23111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 step problems</a:t>
            </a:r>
          </a:p>
        </p:txBody>
      </p:sp>
      <p:sp>
        <p:nvSpPr>
          <p:cNvPr id="7" name="text-780">
            <a:extLst xmlns:a="http://schemas.openxmlformats.org/drawingml/2006/main">
              <a:ext uri="{FF2B5EF4-FFF2-40B4-BE49-F238E27FC236}">
                <a16:creationId xmlns:a16="http://schemas.microsoft.com/office/drawing/2014/main" id="{7B626CD6-9DD6-4F76-823E-6BEBD274BC72}"/>
              </a:ext>
            </a:extLst>
          </p:cNvPr>
          <p:cNvSpPr>
            <a:spLocks xmlns:a="http://schemas.openxmlformats.org/drawingml/2006/main" noGrp="1"/>
          </p:cNvSpPr>
          <p:nvPr/>
        </p:nvSpPr>
        <p:spPr>
          <a:xfrm xmlns:a="http://schemas.openxmlformats.org/drawingml/2006/main">
            <a:off x="685800" y="2914650"/>
            <a:ext cx="22771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Working backwards</a:t>
            </a:r>
          </a:p>
        </p:txBody>
      </p:sp>
      <p:sp>
        <p:nvSpPr>
          <p:cNvPr id="8" name="text-781">
            <a:extLst xmlns:a="http://schemas.openxmlformats.org/drawingml/2006/main">
              <a:ext uri="{FF2B5EF4-FFF2-40B4-BE49-F238E27FC236}">
                <a16:creationId xmlns:a16="http://schemas.microsoft.com/office/drawing/2014/main" id="{24AB611A-30A8-44A2-A063-2B088392B509}"/>
              </a:ext>
            </a:extLst>
          </p:cNvPr>
          <p:cNvSpPr>
            <a:spLocks xmlns:a="http://schemas.openxmlformats.org/drawingml/2006/main" noGrp="1"/>
          </p:cNvSpPr>
          <p:nvPr/>
        </p:nvSpPr>
        <p:spPr>
          <a:xfrm xmlns:a="http://schemas.openxmlformats.org/drawingml/2006/main">
            <a:off x="685800" y="3305175"/>
            <a:ext cx="43966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Logical reasoning and systematic lists</a:t>
            </a:r>
          </a:p>
        </p:txBody>
      </p:sp>
      <p:sp>
        <p:nvSpPr>
          <p:cNvPr id="9" name="text-782">
            <a:extLst xmlns:a="http://schemas.openxmlformats.org/drawingml/2006/main">
              <a:ext uri="{FF2B5EF4-FFF2-40B4-BE49-F238E27FC236}">
                <a16:creationId xmlns:a16="http://schemas.microsoft.com/office/drawing/2014/main" id="{D2F73825-FECB-4FC6-8079-9C035F9FADBD}"/>
              </a:ext>
            </a:extLst>
          </p:cNvPr>
          <p:cNvSpPr>
            <a:spLocks xmlns:a="http://schemas.openxmlformats.org/drawingml/2006/main" noGrp="1"/>
          </p:cNvSpPr>
          <p:nvPr/>
        </p:nvSpPr>
        <p:spPr>
          <a:xfrm xmlns:a="http://schemas.openxmlformats.org/drawingml/2006/main">
            <a:off x="685800" y="3695700"/>
            <a:ext cx="46900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Checking reasonableness and exactness</a:t>
            </a:r>
          </a:p>
        </p:txBody>
      </p:sp>
      <p:sp>
        <p:nvSpPr>
          <p:cNvPr id="10" name="text-783">
            <a:extLst xmlns:a="http://schemas.openxmlformats.org/drawingml/2006/main">
              <a:ext uri="{FF2B5EF4-FFF2-40B4-BE49-F238E27FC236}">
                <a16:creationId xmlns:a16="http://schemas.microsoft.com/office/drawing/2014/main" id="{F13CDAD7-94D5-4A32-994B-57846DE531A5}"/>
              </a:ext>
            </a:extLst>
          </p:cNvPr>
          <p:cNvSpPr>
            <a:spLocks xmlns:a="http://schemas.openxmlformats.org/drawingml/2006/main" noGrp="1"/>
          </p:cNvSpPr>
          <p:nvPr/>
        </p:nvSpPr>
        <p:spPr>
          <a:xfrm xmlns:a="http://schemas.openxmlformats.org/drawingml/2006/main">
            <a:off x="685800" y="4086225"/>
            <a:ext cx="35899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Presenting a complete solution</a:t>
            </a:r>
          </a:p>
        </p:txBody>
      </p:sp>
    </p:spTree>
    <p:extLst>
      <p:ext uri="{BB962C8B-B14F-4D97-AF65-F5344CB8AC3E}">
        <p14:creationId xmlns:p14="http://schemas.microsoft.com/office/powerpoint/2010/main" val="12767078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784">
            <a:extLst xmlns:a="http://schemas.openxmlformats.org/drawingml/2006/main">
              <a:ext uri="{FF2B5EF4-FFF2-40B4-BE49-F238E27FC236}">
                <a16:creationId xmlns:a16="http://schemas.microsoft.com/office/drawing/2014/main" id="{B71E9865-0C2E-4E0A-B1BA-6655F6F4590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785">
            <a:extLst xmlns:a="http://schemas.openxmlformats.org/drawingml/2006/main">
              <a:ext uri="{FF2B5EF4-FFF2-40B4-BE49-F238E27FC236}">
                <a16:creationId xmlns:a16="http://schemas.microsoft.com/office/drawing/2014/main" id="{1BFF69D3-0928-413B-A8E4-57E431E3FA8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Reading and modelling a problem</a:t>
            </a:r>
          </a:p>
        </p:txBody>
      </p:sp>
      <p:sp>
        <p:nvSpPr>
          <p:cNvPr id="3" name="text-786">
            <a:extLst xmlns:a="http://schemas.openxmlformats.org/drawingml/2006/main">
              <a:ext uri="{FF2B5EF4-FFF2-40B4-BE49-F238E27FC236}">
                <a16:creationId xmlns:a16="http://schemas.microsoft.com/office/drawing/2014/main" id="{99D5DF3B-D98D-4792-A13F-827D290C78D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87">
            <a:extLst xmlns:a="http://schemas.openxmlformats.org/drawingml/2006/main">
              <a:ext uri="{FF2B5EF4-FFF2-40B4-BE49-F238E27FC236}">
                <a16:creationId xmlns:a16="http://schemas.microsoft.com/office/drawing/2014/main" id="{055C4D05-FA6C-40BC-B112-8E28E76F0B89}"/>
              </a:ext>
            </a:extLst>
          </p:cNvPr>
          <p:cNvSpPr>
            <a:spLocks xmlns:a="http://schemas.openxmlformats.org/drawingml/2006/main" noGrp="1"/>
          </p:cNvSpPr>
          <p:nvPr/>
        </p:nvSpPr>
        <p:spPr>
          <a:xfrm xmlns:a="http://schemas.openxmlformats.org/drawingml/2006/main">
            <a:off x="685800" y="1409700"/>
            <a:ext cx="102521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 the whole problem before calculating. Identify what is known, what is required and </a:t>
            </a:r>
          </a:p>
        </p:txBody>
      </p:sp>
      <p:sp>
        <p:nvSpPr>
          <p:cNvPr id="5" name="text-788">
            <a:extLst xmlns:a="http://schemas.openxmlformats.org/drawingml/2006/main">
              <a:ext uri="{FF2B5EF4-FFF2-40B4-BE49-F238E27FC236}">
                <a16:creationId xmlns:a16="http://schemas.microsoft.com/office/drawing/2014/main" id="{0D222383-6B63-46F7-AE51-33CF31FC054D}"/>
              </a:ext>
            </a:extLst>
          </p:cNvPr>
          <p:cNvSpPr>
            <a:spLocks xmlns:a="http://schemas.openxmlformats.org/drawingml/2006/main" noGrp="1"/>
          </p:cNvSpPr>
          <p:nvPr/>
        </p:nvSpPr>
        <p:spPr>
          <a:xfrm xmlns:a="http://schemas.openxmlformats.org/drawingml/2006/main">
            <a:off x="685800" y="1752600"/>
            <a:ext cx="10052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what the units mean. Choose a diagram, table, bar model or equation to represent the </a:t>
            </a:r>
          </a:p>
        </p:txBody>
      </p:sp>
      <p:sp>
        <p:nvSpPr>
          <p:cNvPr id="6" name="text-789">
            <a:extLst xmlns:a="http://schemas.openxmlformats.org/drawingml/2006/main">
              <a:ext uri="{FF2B5EF4-FFF2-40B4-BE49-F238E27FC236}">
                <a16:creationId xmlns:a16="http://schemas.microsoft.com/office/drawing/2014/main" id="{910D6E33-7B75-49A7-9D7F-26B859F25556}"/>
              </a:ext>
            </a:extLst>
          </p:cNvPr>
          <p:cNvSpPr>
            <a:spLocks xmlns:a="http://schemas.openxmlformats.org/drawingml/2006/main" noGrp="1"/>
          </p:cNvSpPr>
          <p:nvPr/>
        </p:nvSpPr>
        <p:spPr>
          <a:xfrm xmlns:a="http://schemas.openxmlformats.org/drawingml/2006/main">
            <a:off x="685800" y="2095500"/>
            <a:ext cx="105166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relationships. Operation words give clues, but the meaning of the situation determines the </a:t>
            </a:r>
          </a:p>
        </p:txBody>
      </p:sp>
      <p:sp>
        <p:nvSpPr>
          <p:cNvPr id="7" name="text-790">
            <a:extLst xmlns:a="http://schemas.openxmlformats.org/drawingml/2006/main">
              <a:ext uri="{FF2B5EF4-FFF2-40B4-BE49-F238E27FC236}">
                <a16:creationId xmlns:a16="http://schemas.microsoft.com/office/drawing/2014/main" id="{43E54A18-0D29-477B-B182-39A500A8E623}"/>
              </a:ext>
            </a:extLst>
          </p:cNvPr>
          <p:cNvSpPr>
            <a:spLocks xmlns:a="http://schemas.openxmlformats.org/drawingml/2006/main" noGrp="1"/>
          </p:cNvSpPr>
          <p:nvPr/>
        </p:nvSpPr>
        <p:spPr>
          <a:xfrm xmlns:a="http://schemas.openxmlformats.org/drawingml/2006/main">
            <a:off x="685800" y="2438400"/>
            <a:ext cx="12178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operation.</a:t>
            </a:r>
          </a:p>
        </p:txBody>
      </p:sp>
      <p:sp>
        <p:nvSpPr>
          <p:cNvPr id="8" name="text-791">
            <a:extLst xmlns:a="http://schemas.openxmlformats.org/drawingml/2006/main">
              <a:ext uri="{FF2B5EF4-FFF2-40B4-BE49-F238E27FC236}">
                <a16:creationId xmlns:a16="http://schemas.microsoft.com/office/drawing/2014/main" id="{3E3006AE-0B98-4A40-B79F-1FE3F181EB41}"/>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792">
            <a:extLst xmlns:a="http://schemas.openxmlformats.org/drawingml/2006/main">
              <a:ext uri="{FF2B5EF4-FFF2-40B4-BE49-F238E27FC236}">
                <a16:creationId xmlns:a16="http://schemas.microsoft.com/office/drawing/2014/main" id="{4D211CD6-F621-4C70-8207-DE5B06BB84AE}"/>
              </a:ext>
            </a:extLst>
          </p:cNvPr>
          <p:cNvSpPr>
            <a:spLocks xmlns:a="http://schemas.openxmlformats.org/drawingml/2006/main" noGrp="1"/>
          </p:cNvSpPr>
          <p:nvPr/>
        </p:nvSpPr>
        <p:spPr>
          <a:xfrm xmlns:a="http://schemas.openxmlformats.org/drawingml/2006/main">
            <a:off x="685800" y="3400425"/>
            <a:ext cx="104598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library has 240 books. After donating 35, it buys 58. The model is 240 − 35 + 58, giving </a:t>
            </a:r>
          </a:p>
        </p:txBody>
      </p:sp>
      <p:sp>
        <p:nvSpPr>
          <p:cNvPr id="10" name="text-793">
            <a:extLst xmlns:a="http://schemas.openxmlformats.org/drawingml/2006/main">
              <a:ext uri="{FF2B5EF4-FFF2-40B4-BE49-F238E27FC236}">
                <a16:creationId xmlns:a16="http://schemas.microsoft.com/office/drawing/2014/main" id="{7B27CDCA-10A7-4791-961F-4186BFA75449}"/>
              </a:ext>
            </a:extLst>
          </p:cNvPr>
          <p:cNvSpPr>
            <a:spLocks xmlns:a="http://schemas.openxmlformats.org/drawingml/2006/main" noGrp="1"/>
          </p:cNvSpPr>
          <p:nvPr/>
        </p:nvSpPr>
        <p:spPr>
          <a:xfrm xmlns:a="http://schemas.openxmlformats.org/drawingml/2006/main">
            <a:off x="685800" y="3743325"/>
            <a:ext cx="101432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263 books. The final question asks for the new total, so both changes must be included.</a:t>
            </a:r>
          </a:p>
        </p:txBody>
      </p:sp>
    </p:spTree>
    <p:extLst>
      <p:ext uri="{BB962C8B-B14F-4D97-AF65-F5344CB8AC3E}">
        <p14:creationId xmlns:p14="http://schemas.microsoft.com/office/powerpoint/2010/main" val="89661744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text-794">
            <a:extLst xmlns:a="http://schemas.openxmlformats.org/drawingml/2006/main">
              <a:ext uri="{FF2B5EF4-FFF2-40B4-BE49-F238E27FC236}">
                <a16:creationId xmlns:a16="http://schemas.microsoft.com/office/drawing/2014/main" id="{0D885D79-2C16-4B2B-89DF-C6F40DB0832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795">
            <a:extLst xmlns:a="http://schemas.openxmlformats.org/drawingml/2006/main">
              <a:ext uri="{FF2B5EF4-FFF2-40B4-BE49-F238E27FC236}">
                <a16:creationId xmlns:a16="http://schemas.microsoft.com/office/drawing/2014/main" id="{94F7D678-CB7E-4312-8F93-FA288A8B690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 step problems</a:t>
            </a:r>
          </a:p>
        </p:txBody>
      </p:sp>
      <p:sp>
        <p:nvSpPr>
          <p:cNvPr id="3" name="text-796">
            <a:extLst xmlns:a="http://schemas.openxmlformats.org/drawingml/2006/main">
              <a:ext uri="{FF2B5EF4-FFF2-40B4-BE49-F238E27FC236}">
                <a16:creationId xmlns:a16="http://schemas.microsoft.com/office/drawing/2014/main" id="{ABF0D70A-CA6F-40BF-BF87-DFEA69B7525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97">
            <a:extLst xmlns:a="http://schemas.openxmlformats.org/drawingml/2006/main">
              <a:ext uri="{FF2B5EF4-FFF2-40B4-BE49-F238E27FC236}">
                <a16:creationId xmlns:a16="http://schemas.microsoft.com/office/drawing/2014/main" id="{53E9D5FD-A009-441F-B85C-2C0111681715}"/>
              </a:ext>
            </a:extLst>
          </p:cNvPr>
          <p:cNvSpPr>
            <a:spLocks xmlns:a="http://schemas.openxmlformats.org/drawingml/2006/main" noGrp="1"/>
          </p:cNvSpPr>
          <p:nvPr/>
        </p:nvSpPr>
        <p:spPr>
          <a:xfrm xmlns:a="http://schemas.openxmlformats.org/drawingml/2006/main">
            <a:off x="685800" y="1409700"/>
            <a:ext cx="101182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Break a complex problem into smaller questions. Keep intermediate values exact when </a:t>
            </a:r>
          </a:p>
        </p:txBody>
      </p:sp>
      <p:sp>
        <p:nvSpPr>
          <p:cNvPr id="5" name="text-798">
            <a:extLst xmlns:a="http://schemas.openxmlformats.org/drawingml/2006/main">
              <a:ext uri="{FF2B5EF4-FFF2-40B4-BE49-F238E27FC236}">
                <a16:creationId xmlns:a16="http://schemas.microsoft.com/office/drawing/2014/main" id="{ACF6AC87-E668-4378-8E77-15DA2E846908}"/>
              </a:ext>
            </a:extLst>
          </p:cNvPr>
          <p:cNvSpPr>
            <a:spLocks xmlns:a="http://schemas.openxmlformats.org/drawingml/2006/main" noGrp="1"/>
          </p:cNvSpPr>
          <p:nvPr/>
        </p:nvSpPr>
        <p:spPr>
          <a:xfrm xmlns:a="http://schemas.openxmlformats.org/drawingml/2006/main">
            <a:off x="685800" y="1752600"/>
            <a:ext cx="99857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possible and label what each one represents. Follow the actual sequence of events. In </a:t>
            </a:r>
          </a:p>
        </p:txBody>
      </p:sp>
      <p:sp>
        <p:nvSpPr>
          <p:cNvPr id="6" name="text-799">
            <a:extLst xmlns:a="http://schemas.openxmlformats.org/drawingml/2006/main">
              <a:ext uri="{FF2B5EF4-FFF2-40B4-BE49-F238E27FC236}">
                <a16:creationId xmlns:a16="http://schemas.microsoft.com/office/drawing/2014/main" id="{CDF15EB6-1B78-4046-BA41-58E7361E8099}"/>
              </a:ext>
            </a:extLst>
          </p:cNvPr>
          <p:cNvSpPr>
            <a:spLocks xmlns:a="http://schemas.openxmlformats.org/drawingml/2006/main" noGrp="1"/>
          </p:cNvSpPr>
          <p:nvPr/>
        </p:nvSpPr>
        <p:spPr>
          <a:xfrm xmlns:a="http://schemas.openxmlformats.org/drawingml/2006/main">
            <a:off x="685800" y="2095500"/>
            <a:ext cx="10572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and percentage problems, decide whether each action uses the original whole or a </a:t>
            </a:r>
          </a:p>
        </p:txBody>
      </p:sp>
      <p:sp>
        <p:nvSpPr>
          <p:cNvPr id="7" name="text-800">
            <a:extLst xmlns:a="http://schemas.openxmlformats.org/drawingml/2006/main">
              <a:ext uri="{FF2B5EF4-FFF2-40B4-BE49-F238E27FC236}">
                <a16:creationId xmlns:a16="http://schemas.microsoft.com/office/drawing/2014/main" id="{41540FC7-A5D9-4B42-9976-5B5F0FA7A1D6}"/>
              </a:ext>
            </a:extLst>
          </p:cNvPr>
          <p:cNvSpPr>
            <a:spLocks xmlns:a="http://schemas.openxmlformats.org/drawingml/2006/main" noGrp="1"/>
          </p:cNvSpPr>
          <p:nvPr/>
        </p:nvSpPr>
        <p:spPr>
          <a:xfrm xmlns:a="http://schemas.openxmlformats.org/drawingml/2006/main">
            <a:off x="685800" y="2438400"/>
            <a:ext cx="1824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new remainder.</a:t>
            </a:r>
          </a:p>
        </p:txBody>
      </p:sp>
      <p:sp>
        <p:nvSpPr>
          <p:cNvPr id="8" name="text-801">
            <a:extLst xmlns:a="http://schemas.openxmlformats.org/drawingml/2006/main">
              <a:ext uri="{FF2B5EF4-FFF2-40B4-BE49-F238E27FC236}">
                <a16:creationId xmlns:a16="http://schemas.microsoft.com/office/drawing/2014/main" id="{A4D69758-676E-4452-89D9-2B683D70BC4F}"/>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802">
            <a:extLst xmlns:a="http://schemas.openxmlformats.org/drawingml/2006/main">
              <a:ext uri="{FF2B5EF4-FFF2-40B4-BE49-F238E27FC236}">
                <a16:creationId xmlns:a16="http://schemas.microsoft.com/office/drawing/2014/main" id="{A886F95A-0B9B-44F7-BD87-2227D49B36D2}"/>
              </a:ext>
            </a:extLst>
          </p:cNvPr>
          <p:cNvSpPr>
            <a:spLocks xmlns:a="http://schemas.openxmlformats.org/drawingml/2006/main" noGrp="1"/>
          </p:cNvSpPr>
          <p:nvPr/>
        </p:nvSpPr>
        <p:spPr>
          <a:xfrm xmlns:a="http://schemas.openxmlformats.org/drawingml/2006/main">
            <a:off x="685800" y="3543300"/>
            <a:ext cx="20501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class of 36 has </a:t>
            </a:r>
          </a:p>
        </p:txBody>
      </p:sp>
      <p:sp>
        <p:nvSpPr>
          <p:cNvPr id="10" name="text-803">
            <a:extLst xmlns:a="http://schemas.openxmlformats.org/drawingml/2006/main">
              <a:ext uri="{FF2B5EF4-FFF2-40B4-BE49-F238E27FC236}">
                <a16:creationId xmlns:a16="http://schemas.microsoft.com/office/drawing/2014/main" id="{4BBFE543-8DF3-4755-83A9-2F770B1DEB16}"/>
              </a:ext>
            </a:extLst>
          </p:cNvPr>
          <p:cNvSpPr>
            <a:spLocks xmlns:a="http://schemas.openxmlformats.org/drawingml/2006/main" noGrp="1"/>
          </p:cNvSpPr>
          <p:nvPr/>
        </p:nvSpPr>
        <p:spPr>
          <a:xfrm xmlns:a="http://schemas.openxmlformats.org/drawingml/2006/main">
            <a:off x="2688336"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text-804">
            <a:extLst xmlns:a="http://schemas.openxmlformats.org/drawingml/2006/main">
              <a:ext uri="{FF2B5EF4-FFF2-40B4-BE49-F238E27FC236}">
                <a16:creationId xmlns:a16="http://schemas.microsoft.com/office/drawing/2014/main" id="{8FDF4652-8517-4410-A656-9FEBF1FA4F8B}"/>
              </a:ext>
            </a:extLst>
          </p:cNvPr>
          <p:cNvSpPr>
            <a:spLocks xmlns:a="http://schemas.openxmlformats.org/drawingml/2006/main" noGrp="1"/>
          </p:cNvSpPr>
          <p:nvPr/>
        </p:nvSpPr>
        <p:spPr>
          <a:xfrm xmlns:a="http://schemas.openxmlformats.org/drawingml/2006/main">
            <a:off x="2688336"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2" name="fraction-bar-805">
            <a:extLst xmlns:a="http://schemas.openxmlformats.org/drawingml/2006/main">
              <a:ext uri="{FF2B5EF4-FFF2-40B4-BE49-F238E27FC236}">
                <a16:creationId xmlns:a16="http://schemas.microsoft.com/office/drawing/2014/main" id="{6905BC75-B08A-4F26-9D2D-80085AB82BE8}"/>
              </a:ext>
            </a:extLst>
          </p:cNvPr>
          <p:cNvSpPr>
            <a:spLocks xmlns:a="http://schemas.openxmlformats.org/drawingml/2006/main" noGrp="1"/>
          </p:cNvSpPr>
          <p:nvPr/>
        </p:nvSpPr>
        <p:spPr>
          <a:xfrm xmlns:a="http://schemas.openxmlformats.org/drawingml/2006/main">
            <a:off x="2707386"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806">
            <a:extLst xmlns:a="http://schemas.openxmlformats.org/drawingml/2006/main">
              <a:ext uri="{FF2B5EF4-FFF2-40B4-BE49-F238E27FC236}">
                <a16:creationId xmlns:a16="http://schemas.microsoft.com/office/drawing/2014/main" id="{819C05FB-F9BC-48D6-AAFB-465BD83BBEE9}"/>
              </a:ext>
            </a:extLst>
          </p:cNvPr>
          <p:cNvSpPr>
            <a:spLocks xmlns:a="http://schemas.openxmlformats.org/drawingml/2006/main" noGrp="1"/>
          </p:cNvSpPr>
          <p:nvPr/>
        </p:nvSpPr>
        <p:spPr>
          <a:xfrm xmlns:a="http://schemas.openxmlformats.org/drawingml/2006/main">
            <a:off x="2937986" y="3543300"/>
            <a:ext cx="43354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attending a trip. Of those attending, </a:t>
            </a:r>
          </a:p>
        </p:txBody>
      </p:sp>
      <p:sp>
        <p:nvSpPr>
          <p:cNvPr id="14" name="text-807">
            <a:extLst xmlns:a="http://schemas.openxmlformats.org/drawingml/2006/main">
              <a:ext uri="{FF2B5EF4-FFF2-40B4-BE49-F238E27FC236}">
                <a16:creationId xmlns:a16="http://schemas.microsoft.com/office/drawing/2014/main" id="{31B2518A-7C37-4161-BAF6-D438CABB095A}"/>
              </a:ext>
            </a:extLst>
          </p:cNvPr>
          <p:cNvSpPr>
            <a:spLocks xmlns:a="http://schemas.openxmlformats.org/drawingml/2006/main" noGrp="1"/>
          </p:cNvSpPr>
          <p:nvPr/>
        </p:nvSpPr>
        <p:spPr>
          <a:xfrm xmlns:a="http://schemas.openxmlformats.org/drawingml/2006/main">
            <a:off x="7225855"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5" name="text-808">
            <a:extLst xmlns:a="http://schemas.openxmlformats.org/drawingml/2006/main">
              <a:ext uri="{FF2B5EF4-FFF2-40B4-BE49-F238E27FC236}">
                <a16:creationId xmlns:a16="http://schemas.microsoft.com/office/drawing/2014/main" id="{590308C0-207E-4E2B-B636-A7C9DD99FF53}"/>
              </a:ext>
            </a:extLst>
          </p:cNvPr>
          <p:cNvSpPr>
            <a:spLocks xmlns:a="http://schemas.openxmlformats.org/drawingml/2006/main" noGrp="1"/>
          </p:cNvSpPr>
          <p:nvPr/>
        </p:nvSpPr>
        <p:spPr>
          <a:xfrm xmlns:a="http://schemas.openxmlformats.org/drawingml/2006/main">
            <a:off x="7225855"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6" name="fraction-bar-809">
            <a:extLst xmlns:a="http://schemas.openxmlformats.org/drawingml/2006/main">
              <a:ext uri="{FF2B5EF4-FFF2-40B4-BE49-F238E27FC236}">
                <a16:creationId xmlns:a16="http://schemas.microsoft.com/office/drawing/2014/main" id="{A83C2F8A-B779-4E68-A849-7F5BBEE26C3A}"/>
              </a:ext>
            </a:extLst>
          </p:cNvPr>
          <p:cNvSpPr>
            <a:spLocks xmlns:a="http://schemas.openxmlformats.org/drawingml/2006/main" noGrp="1"/>
          </p:cNvSpPr>
          <p:nvPr/>
        </p:nvSpPr>
        <p:spPr>
          <a:xfrm xmlns:a="http://schemas.openxmlformats.org/drawingml/2006/main">
            <a:off x="7244905"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810">
            <a:extLst xmlns:a="http://schemas.openxmlformats.org/drawingml/2006/main">
              <a:ext uri="{FF2B5EF4-FFF2-40B4-BE49-F238E27FC236}">
                <a16:creationId xmlns:a16="http://schemas.microsoft.com/office/drawing/2014/main" id="{0D2F9D65-5550-408C-A4D1-DC2B9BF93B0B}"/>
              </a:ext>
            </a:extLst>
          </p:cNvPr>
          <p:cNvSpPr>
            <a:spLocks xmlns:a="http://schemas.openxmlformats.org/drawingml/2006/main" noGrp="1"/>
          </p:cNvSpPr>
          <p:nvPr/>
        </p:nvSpPr>
        <p:spPr>
          <a:xfrm xmlns:a="http://schemas.openxmlformats.org/drawingml/2006/main">
            <a:off x="7475506" y="3543300"/>
            <a:ext cx="36653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choose lunch. Attending = 24; </a:t>
            </a:r>
          </a:p>
        </p:txBody>
      </p:sp>
      <p:sp>
        <p:nvSpPr>
          <p:cNvPr id="18" name="text-811">
            <a:extLst xmlns:a="http://schemas.openxmlformats.org/drawingml/2006/main">
              <a:ext uri="{FF2B5EF4-FFF2-40B4-BE49-F238E27FC236}">
                <a16:creationId xmlns:a16="http://schemas.microsoft.com/office/drawing/2014/main" id="{8D67BD0A-83F6-40D1-A45A-60828020F0EE}"/>
              </a:ext>
            </a:extLst>
          </p:cNvPr>
          <p:cNvSpPr>
            <a:spLocks xmlns:a="http://schemas.openxmlformats.org/drawingml/2006/main" noGrp="1"/>
          </p:cNvSpPr>
          <p:nvPr/>
        </p:nvSpPr>
        <p:spPr>
          <a:xfrm xmlns:a="http://schemas.openxmlformats.org/drawingml/2006/main">
            <a:off x="685800" y="3971925"/>
            <a:ext cx="101278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lunch = 18. Applying both fractions to 36 separately would answer a different </a:t>
            </a:r>
          </a:p>
        </p:txBody>
      </p:sp>
      <p:sp>
        <p:nvSpPr>
          <p:cNvPr id="19" name="text-812">
            <a:extLst xmlns:a="http://schemas.openxmlformats.org/drawingml/2006/main">
              <a:ext uri="{FF2B5EF4-FFF2-40B4-BE49-F238E27FC236}">
                <a16:creationId xmlns:a16="http://schemas.microsoft.com/office/drawing/2014/main" id="{3E2C0E36-94F0-496E-8195-BBAC2647924E}"/>
              </a:ext>
            </a:extLst>
          </p:cNvPr>
          <p:cNvSpPr>
            <a:spLocks xmlns:a="http://schemas.openxmlformats.org/drawingml/2006/main" noGrp="1"/>
          </p:cNvSpPr>
          <p:nvPr/>
        </p:nvSpPr>
        <p:spPr>
          <a:xfrm xmlns:a="http://schemas.openxmlformats.org/drawingml/2006/main">
            <a:off x="685800" y="4314825"/>
            <a:ext cx="11079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question.</a:t>
            </a:r>
          </a:p>
        </p:txBody>
      </p:sp>
    </p:spTree>
    <p:extLst>
      <p:ext uri="{BB962C8B-B14F-4D97-AF65-F5344CB8AC3E}">
        <p14:creationId xmlns:p14="http://schemas.microsoft.com/office/powerpoint/2010/main" val="82432359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813">
            <a:extLst xmlns:a="http://schemas.openxmlformats.org/drawingml/2006/main">
              <a:ext uri="{FF2B5EF4-FFF2-40B4-BE49-F238E27FC236}">
                <a16:creationId xmlns:a16="http://schemas.microsoft.com/office/drawing/2014/main" id="{F67551CC-C514-40AF-9B69-B7DF742CF5B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14">
            <a:extLst xmlns:a="http://schemas.openxmlformats.org/drawingml/2006/main">
              <a:ext uri="{FF2B5EF4-FFF2-40B4-BE49-F238E27FC236}">
                <a16:creationId xmlns:a16="http://schemas.microsoft.com/office/drawing/2014/main" id="{E634707C-4205-4BC1-9547-EB4FDFED524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Working backwards</a:t>
            </a:r>
          </a:p>
        </p:txBody>
      </p:sp>
      <p:sp>
        <p:nvSpPr>
          <p:cNvPr id="3" name="text-815">
            <a:extLst xmlns:a="http://schemas.openxmlformats.org/drawingml/2006/main">
              <a:ext uri="{FF2B5EF4-FFF2-40B4-BE49-F238E27FC236}">
                <a16:creationId xmlns:a16="http://schemas.microsoft.com/office/drawing/2014/main" id="{349778D2-3CB2-47D2-AF51-23DFCB9D1FD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16">
            <a:extLst xmlns:a="http://schemas.openxmlformats.org/drawingml/2006/main">
              <a:ext uri="{FF2B5EF4-FFF2-40B4-BE49-F238E27FC236}">
                <a16:creationId xmlns:a16="http://schemas.microsoft.com/office/drawing/2014/main" id="{54EDC828-B93C-4B3F-B5ED-BEAB8409577E}"/>
              </a:ext>
            </a:extLst>
          </p:cNvPr>
          <p:cNvSpPr>
            <a:spLocks xmlns:a="http://schemas.openxmlformats.org/drawingml/2006/main" noGrp="1"/>
          </p:cNvSpPr>
          <p:nvPr/>
        </p:nvSpPr>
        <p:spPr>
          <a:xfrm xmlns:a="http://schemas.openxmlformats.org/drawingml/2006/main">
            <a:off x="685800" y="1409700"/>
            <a:ext cx="10319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When a final value is known, reverse each operation in the opposite order. Undo addition </a:t>
            </a:r>
          </a:p>
        </p:txBody>
      </p:sp>
      <p:sp>
        <p:nvSpPr>
          <p:cNvPr id="5" name="text-817">
            <a:extLst xmlns:a="http://schemas.openxmlformats.org/drawingml/2006/main">
              <a:ext uri="{FF2B5EF4-FFF2-40B4-BE49-F238E27FC236}">
                <a16:creationId xmlns:a16="http://schemas.microsoft.com/office/drawing/2014/main" id="{14A9C0FE-1DF1-4217-89A4-6FC2F605FF0F}"/>
              </a:ext>
            </a:extLst>
          </p:cNvPr>
          <p:cNvSpPr>
            <a:spLocks xmlns:a="http://schemas.openxmlformats.org/drawingml/2006/main" noGrp="1"/>
          </p:cNvSpPr>
          <p:nvPr/>
        </p:nvSpPr>
        <p:spPr>
          <a:xfrm xmlns:a="http://schemas.openxmlformats.org/drawingml/2006/main">
            <a:off x="685800" y="1752600"/>
            <a:ext cx="106295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subtraction, multiplication with division, and vice versa. For percentage changes, undo </a:t>
            </a:r>
          </a:p>
        </p:txBody>
      </p:sp>
      <p:sp>
        <p:nvSpPr>
          <p:cNvPr id="6" name="text-818">
            <a:extLst xmlns:a="http://schemas.openxmlformats.org/drawingml/2006/main">
              <a:ext uri="{FF2B5EF4-FFF2-40B4-BE49-F238E27FC236}">
                <a16:creationId xmlns:a16="http://schemas.microsoft.com/office/drawing/2014/main" id="{F283211C-6E71-4D41-A575-6160F9423FAD}"/>
              </a:ext>
            </a:extLst>
          </p:cNvPr>
          <p:cNvSpPr>
            <a:spLocks xmlns:a="http://schemas.openxmlformats.org/drawingml/2006/main" noGrp="1"/>
          </p:cNvSpPr>
          <p:nvPr/>
        </p:nvSpPr>
        <p:spPr>
          <a:xfrm xmlns:a="http://schemas.openxmlformats.org/drawingml/2006/main">
            <a:off x="685800" y="2095500"/>
            <a:ext cx="85105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multiplier by division. Check by running the original process forwards.</a:t>
            </a:r>
          </a:p>
        </p:txBody>
      </p:sp>
      <p:sp>
        <p:nvSpPr>
          <p:cNvPr id="7" name="text-819">
            <a:extLst xmlns:a="http://schemas.openxmlformats.org/drawingml/2006/main">
              <a:ext uri="{FF2B5EF4-FFF2-40B4-BE49-F238E27FC236}">
                <a16:creationId xmlns:a16="http://schemas.microsoft.com/office/drawing/2014/main" id="{4B02E4C8-9C65-45BE-8020-7BFDDAC5E34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820">
            <a:extLst xmlns:a="http://schemas.openxmlformats.org/drawingml/2006/main">
              <a:ext uri="{FF2B5EF4-FFF2-40B4-BE49-F238E27FC236}">
                <a16:creationId xmlns:a16="http://schemas.microsoft.com/office/drawing/2014/main" id="{BBA563DA-AAF2-4B11-9B9E-0638B9523AF8}"/>
              </a:ext>
            </a:extLst>
          </p:cNvPr>
          <p:cNvSpPr>
            <a:spLocks xmlns:a="http://schemas.openxmlformats.org/drawingml/2006/main" noGrp="1"/>
          </p:cNvSpPr>
          <p:nvPr/>
        </p:nvSpPr>
        <p:spPr>
          <a:xfrm xmlns:a="http://schemas.openxmlformats.org/drawingml/2006/main">
            <a:off x="685800" y="3057525"/>
            <a:ext cx="105071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is multiplied by 4, then 7 is added, producing 51. Work backwards: 51 − 7 = 44, </a:t>
            </a:r>
          </a:p>
        </p:txBody>
      </p:sp>
      <p:sp>
        <p:nvSpPr>
          <p:cNvPr id="9" name="text-821">
            <a:extLst xmlns:a="http://schemas.openxmlformats.org/drawingml/2006/main">
              <a:ext uri="{FF2B5EF4-FFF2-40B4-BE49-F238E27FC236}">
                <a16:creationId xmlns:a16="http://schemas.microsoft.com/office/drawing/2014/main" id="{DBC273E9-5DAD-48A3-B4A2-3D198216D1CE}"/>
              </a:ext>
            </a:extLst>
          </p:cNvPr>
          <p:cNvSpPr>
            <a:spLocks xmlns:a="http://schemas.openxmlformats.org/drawingml/2006/main" noGrp="1"/>
          </p:cNvSpPr>
          <p:nvPr/>
        </p:nvSpPr>
        <p:spPr>
          <a:xfrm xmlns:a="http://schemas.openxmlformats.org/drawingml/2006/main">
            <a:off x="685800" y="3400425"/>
            <a:ext cx="59536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then 44 ÷ 4 = 11. Forward check: 11 × 4 + 7 = 51.</a:t>
            </a:r>
          </a:p>
        </p:txBody>
      </p:sp>
    </p:spTree>
    <p:extLst>
      <p:ext uri="{BB962C8B-B14F-4D97-AF65-F5344CB8AC3E}">
        <p14:creationId xmlns:p14="http://schemas.microsoft.com/office/powerpoint/2010/main" val="205440537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822">
            <a:extLst xmlns:a="http://schemas.openxmlformats.org/drawingml/2006/main">
              <a:ext uri="{FF2B5EF4-FFF2-40B4-BE49-F238E27FC236}">
                <a16:creationId xmlns:a16="http://schemas.microsoft.com/office/drawing/2014/main" id="{6CEFB623-32AD-4C38-911A-5F879B885F6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23">
            <a:extLst xmlns:a="http://schemas.openxmlformats.org/drawingml/2006/main">
              <a:ext uri="{FF2B5EF4-FFF2-40B4-BE49-F238E27FC236}">
                <a16:creationId xmlns:a16="http://schemas.microsoft.com/office/drawing/2014/main" id="{DBACFA41-05AF-4A15-872A-D3ACE70B017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Logical reasoning and systematic lists</a:t>
            </a:r>
          </a:p>
        </p:txBody>
      </p:sp>
      <p:sp>
        <p:nvSpPr>
          <p:cNvPr id="3" name="text-824">
            <a:extLst xmlns:a="http://schemas.openxmlformats.org/drawingml/2006/main">
              <a:ext uri="{FF2B5EF4-FFF2-40B4-BE49-F238E27FC236}">
                <a16:creationId xmlns:a16="http://schemas.microsoft.com/office/drawing/2014/main" id="{8D56F891-2A29-4A38-A3A5-5F2AB80E4CE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25">
            <a:extLst xmlns:a="http://schemas.openxmlformats.org/drawingml/2006/main">
              <a:ext uri="{FF2B5EF4-FFF2-40B4-BE49-F238E27FC236}">
                <a16:creationId xmlns:a16="http://schemas.microsoft.com/office/drawing/2014/main" id="{8DB2F742-BD38-46E3-B637-8F8420FBEA15}"/>
              </a:ext>
            </a:extLst>
          </p:cNvPr>
          <p:cNvSpPr>
            <a:spLocks xmlns:a="http://schemas.openxmlformats.org/drawingml/2006/main" noGrp="1"/>
          </p:cNvSpPr>
          <p:nvPr/>
        </p:nvSpPr>
        <p:spPr>
          <a:xfrm xmlns:a="http://schemas.openxmlformats.org/drawingml/2006/main">
            <a:off x="685800" y="1409700"/>
            <a:ext cx="104786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constraints to rule out impossible choices. Make an organised list so cases are neither </a:t>
            </a:r>
          </a:p>
        </p:txBody>
      </p:sp>
      <p:sp>
        <p:nvSpPr>
          <p:cNvPr id="5" name="text-826">
            <a:extLst xmlns:a="http://schemas.openxmlformats.org/drawingml/2006/main">
              <a:ext uri="{FF2B5EF4-FFF2-40B4-BE49-F238E27FC236}">
                <a16:creationId xmlns:a16="http://schemas.microsoft.com/office/drawing/2014/main" id="{EEB6BF06-D927-453C-9B41-758E267A8E30}"/>
              </a:ext>
            </a:extLst>
          </p:cNvPr>
          <p:cNvSpPr>
            <a:spLocks xmlns:a="http://schemas.openxmlformats.org/drawingml/2006/main" noGrp="1"/>
          </p:cNvSpPr>
          <p:nvPr/>
        </p:nvSpPr>
        <p:spPr>
          <a:xfrm xmlns:a="http://schemas.openxmlformats.org/drawingml/2006/main">
            <a:off x="685800" y="1752600"/>
            <a:ext cx="98164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missed nor repeated. A counterexample disproves a general claim. A few supporting </a:t>
            </a:r>
          </a:p>
        </p:txBody>
      </p:sp>
      <p:sp>
        <p:nvSpPr>
          <p:cNvPr id="6" name="text-827">
            <a:extLst xmlns:a="http://schemas.openxmlformats.org/drawingml/2006/main">
              <a:ext uri="{FF2B5EF4-FFF2-40B4-BE49-F238E27FC236}">
                <a16:creationId xmlns:a16="http://schemas.microsoft.com/office/drawing/2014/main" id="{92A803C3-E377-45A6-9266-47EDEA79AA60}"/>
              </a:ext>
            </a:extLst>
          </p:cNvPr>
          <p:cNvSpPr>
            <a:spLocks xmlns:a="http://schemas.openxmlformats.org/drawingml/2006/main" noGrp="1"/>
          </p:cNvSpPr>
          <p:nvPr/>
        </p:nvSpPr>
        <p:spPr>
          <a:xfrm xmlns:a="http://schemas.openxmlformats.org/drawingml/2006/main">
            <a:off x="685800" y="2095500"/>
            <a:ext cx="10070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examples alone do not prove a statement for all numbers. Explain the reason behind a </a:t>
            </a:r>
          </a:p>
        </p:txBody>
      </p:sp>
      <p:sp>
        <p:nvSpPr>
          <p:cNvPr id="7" name="text-828">
            <a:extLst xmlns:a="http://schemas.openxmlformats.org/drawingml/2006/main">
              <a:ext uri="{FF2B5EF4-FFF2-40B4-BE49-F238E27FC236}">
                <a16:creationId xmlns:a16="http://schemas.microsoft.com/office/drawing/2014/main" id="{FC540819-7259-4828-B403-2C241CF86C6D}"/>
              </a:ext>
            </a:extLst>
          </p:cNvPr>
          <p:cNvSpPr>
            <a:spLocks xmlns:a="http://schemas.openxmlformats.org/drawingml/2006/main" noGrp="1"/>
          </p:cNvSpPr>
          <p:nvPr/>
        </p:nvSpPr>
        <p:spPr>
          <a:xfrm xmlns:a="http://schemas.openxmlformats.org/drawingml/2006/main">
            <a:off x="685800" y="2438400"/>
            <a:ext cx="26589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pattern when possible.</a:t>
            </a:r>
          </a:p>
        </p:txBody>
      </p:sp>
      <p:sp>
        <p:nvSpPr>
          <p:cNvPr id="8" name="text-829">
            <a:extLst xmlns:a="http://schemas.openxmlformats.org/drawingml/2006/main">
              <a:ext uri="{FF2B5EF4-FFF2-40B4-BE49-F238E27FC236}">
                <a16:creationId xmlns:a16="http://schemas.microsoft.com/office/drawing/2014/main" id="{C5B08BFB-6170-4B85-BC2A-437180F7E8A6}"/>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830">
            <a:extLst xmlns:a="http://schemas.openxmlformats.org/drawingml/2006/main">
              <a:ext uri="{FF2B5EF4-FFF2-40B4-BE49-F238E27FC236}">
                <a16:creationId xmlns:a16="http://schemas.microsoft.com/office/drawing/2014/main" id="{5CA4FE44-6DCE-4E1A-8A85-BC32160BE029}"/>
              </a:ext>
            </a:extLst>
          </p:cNvPr>
          <p:cNvSpPr>
            <a:spLocks xmlns:a="http://schemas.openxmlformats.org/drawingml/2006/main" noGrp="1"/>
          </p:cNvSpPr>
          <p:nvPr/>
        </p:nvSpPr>
        <p:spPr>
          <a:xfrm xmlns:a="http://schemas.openxmlformats.org/drawingml/2006/main">
            <a:off x="685800" y="3400425"/>
            <a:ext cx="105304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list two digit numbers using 2, 4 and 6 without repetition, organise by tens digit: 24, 26, </a:t>
            </a:r>
          </a:p>
        </p:txBody>
      </p:sp>
      <p:sp>
        <p:nvSpPr>
          <p:cNvPr id="10" name="text-831">
            <a:extLst xmlns:a="http://schemas.openxmlformats.org/drawingml/2006/main">
              <a:ext uri="{FF2B5EF4-FFF2-40B4-BE49-F238E27FC236}">
                <a16:creationId xmlns:a16="http://schemas.microsoft.com/office/drawing/2014/main" id="{1F26673F-1A1F-4DFE-BCB6-1F9646BEDFF4}"/>
              </a:ext>
            </a:extLst>
          </p:cNvPr>
          <p:cNvSpPr>
            <a:spLocks xmlns:a="http://schemas.openxmlformats.org/drawingml/2006/main" noGrp="1"/>
          </p:cNvSpPr>
          <p:nvPr/>
        </p:nvSpPr>
        <p:spPr>
          <a:xfrm xmlns:a="http://schemas.openxmlformats.org/drawingml/2006/main">
            <a:off x="685800" y="3743325"/>
            <a:ext cx="108299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42, 46, 62, 64. There are 3 choices for the tens digit and 2 remaining choices for the ones, so </a:t>
            </a:r>
          </a:p>
        </p:txBody>
      </p:sp>
      <p:sp>
        <p:nvSpPr>
          <p:cNvPr id="11" name="text-832">
            <a:extLst xmlns:a="http://schemas.openxmlformats.org/drawingml/2006/main">
              <a:ext uri="{FF2B5EF4-FFF2-40B4-BE49-F238E27FC236}">
                <a16:creationId xmlns:a16="http://schemas.microsoft.com/office/drawing/2014/main" id="{E1BD1AE6-FE7A-40DA-A9AD-4D0655E6D4B2}"/>
              </a:ext>
            </a:extLst>
          </p:cNvPr>
          <p:cNvSpPr>
            <a:spLocks xmlns:a="http://schemas.openxmlformats.org/drawingml/2006/main" noGrp="1"/>
          </p:cNvSpPr>
          <p:nvPr/>
        </p:nvSpPr>
        <p:spPr>
          <a:xfrm xmlns:a="http://schemas.openxmlformats.org/drawingml/2006/main">
            <a:off x="685800" y="4086225"/>
            <a:ext cx="13496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numbers.</a:t>
            </a:r>
          </a:p>
        </p:txBody>
      </p:sp>
    </p:spTree>
    <p:extLst>
      <p:ext uri="{BB962C8B-B14F-4D97-AF65-F5344CB8AC3E}">
        <p14:creationId xmlns:p14="http://schemas.microsoft.com/office/powerpoint/2010/main" val="105378967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833">
            <a:extLst xmlns:a="http://schemas.openxmlformats.org/drawingml/2006/main">
              <a:ext uri="{FF2B5EF4-FFF2-40B4-BE49-F238E27FC236}">
                <a16:creationId xmlns:a16="http://schemas.microsoft.com/office/drawing/2014/main" id="{01C26882-4833-42FF-82A3-E02806F7F94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34">
            <a:extLst xmlns:a="http://schemas.openxmlformats.org/drawingml/2006/main">
              <a:ext uri="{FF2B5EF4-FFF2-40B4-BE49-F238E27FC236}">
                <a16:creationId xmlns:a16="http://schemas.microsoft.com/office/drawing/2014/main" id="{300D4AFE-1875-4F47-948D-D11A5786492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Checking reasonableness and exactness</a:t>
            </a:r>
          </a:p>
        </p:txBody>
      </p:sp>
      <p:sp>
        <p:nvSpPr>
          <p:cNvPr id="3" name="text-835">
            <a:extLst xmlns:a="http://schemas.openxmlformats.org/drawingml/2006/main">
              <a:ext uri="{FF2B5EF4-FFF2-40B4-BE49-F238E27FC236}">
                <a16:creationId xmlns:a16="http://schemas.microsoft.com/office/drawing/2014/main" id="{52559B48-F4CA-48B0-9AAD-5FF813873D9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36">
            <a:extLst xmlns:a="http://schemas.openxmlformats.org/drawingml/2006/main">
              <a:ext uri="{FF2B5EF4-FFF2-40B4-BE49-F238E27FC236}">
                <a16:creationId xmlns:a16="http://schemas.microsoft.com/office/drawing/2014/main" id="{C4CECE30-6137-416D-9930-41DB27534CB8}"/>
              </a:ext>
            </a:extLst>
          </p:cNvPr>
          <p:cNvSpPr>
            <a:spLocks xmlns:a="http://schemas.openxmlformats.org/drawingml/2006/main" noGrp="1"/>
          </p:cNvSpPr>
          <p:nvPr/>
        </p:nvSpPr>
        <p:spPr>
          <a:xfrm xmlns:a="http://schemas.openxmlformats.org/drawingml/2006/main">
            <a:off x="685800" y="1409700"/>
            <a:ext cx="96934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Estimate before calculating. Check with an inverse operation, a different method or </a:t>
            </a:r>
          </a:p>
        </p:txBody>
      </p:sp>
      <p:sp>
        <p:nvSpPr>
          <p:cNvPr id="5" name="text-837">
            <a:extLst xmlns:a="http://schemas.openxmlformats.org/drawingml/2006/main">
              <a:ext uri="{FF2B5EF4-FFF2-40B4-BE49-F238E27FC236}">
                <a16:creationId xmlns:a16="http://schemas.microsoft.com/office/drawing/2014/main" id="{EA59EA54-F7A2-4BD4-A7A5-4CE8C8A9BA22}"/>
              </a:ext>
            </a:extLst>
          </p:cNvPr>
          <p:cNvSpPr>
            <a:spLocks xmlns:a="http://schemas.openxmlformats.org/drawingml/2006/main" noGrp="1"/>
          </p:cNvSpPr>
          <p:nvPr/>
        </p:nvSpPr>
        <p:spPr>
          <a:xfrm xmlns:a="http://schemas.openxmlformats.org/drawingml/2006/main">
            <a:off x="685800" y="1752600"/>
            <a:ext cx="105040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substitution. Track units and signs. Decide whether the answer should be a whole number, </a:t>
            </a:r>
          </a:p>
        </p:txBody>
      </p:sp>
      <p:sp>
        <p:nvSpPr>
          <p:cNvPr id="6" name="text-838">
            <a:extLst xmlns:a="http://schemas.openxmlformats.org/drawingml/2006/main">
              <a:ext uri="{FF2B5EF4-FFF2-40B4-BE49-F238E27FC236}">
                <a16:creationId xmlns:a16="http://schemas.microsoft.com/office/drawing/2014/main" id="{FB5F8DDD-C1D4-4488-83A4-BD3FEF30AD6E}"/>
              </a:ext>
            </a:extLst>
          </p:cNvPr>
          <p:cNvSpPr>
            <a:spLocks xmlns:a="http://schemas.openxmlformats.org/drawingml/2006/main" noGrp="1"/>
          </p:cNvSpPr>
          <p:nvPr/>
        </p:nvSpPr>
        <p:spPr>
          <a:xfrm xmlns:a="http://schemas.openxmlformats.org/drawingml/2006/main">
            <a:off x="685800" y="2095500"/>
            <a:ext cx="107418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decimal or rounded measurement. State any assumption that materially affects the </a:t>
            </a:r>
          </a:p>
        </p:txBody>
      </p:sp>
      <p:sp>
        <p:nvSpPr>
          <p:cNvPr id="7" name="text-839">
            <a:extLst xmlns:a="http://schemas.openxmlformats.org/drawingml/2006/main">
              <a:ext uri="{FF2B5EF4-FFF2-40B4-BE49-F238E27FC236}">
                <a16:creationId xmlns:a16="http://schemas.microsoft.com/office/drawing/2014/main" id="{27DB566F-B82D-4E7A-A31D-E8F5365668D9}"/>
              </a:ext>
            </a:extLst>
          </p:cNvPr>
          <p:cNvSpPr>
            <a:spLocks xmlns:a="http://schemas.openxmlformats.org/drawingml/2006/main" noGrp="1"/>
          </p:cNvSpPr>
          <p:nvPr/>
        </p:nvSpPr>
        <p:spPr>
          <a:xfrm xmlns:a="http://schemas.openxmlformats.org/drawingml/2006/main">
            <a:off x="685800" y="2438400"/>
            <a:ext cx="924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answer.</a:t>
            </a:r>
          </a:p>
        </p:txBody>
      </p:sp>
      <p:sp>
        <p:nvSpPr>
          <p:cNvPr id="8" name="text-840">
            <a:extLst xmlns:a="http://schemas.openxmlformats.org/drawingml/2006/main">
              <a:ext uri="{FF2B5EF4-FFF2-40B4-BE49-F238E27FC236}">
                <a16:creationId xmlns:a16="http://schemas.microsoft.com/office/drawing/2014/main" id="{9C3B5C23-95FF-4136-A6DB-E28F9E5F0570}"/>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841">
            <a:extLst xmlns:a="http://schemas.openxmlformats.org/drawingml/2006/main">
              <a:ext uri="{FF2B5EF4-FFF2-40B4-BE49-F238E27FC236}">
                <a16:creationId xmlns:a16="http://schemas.microsoft.com/office/drawing/2014/main" id="{D165D088-BCFD-4614-95B1-B60300DDEB50}"/>
              </a:ext>
            </a:extLst>
          </p:cNvPr>
          <p:cNvSpPr>
            <a:spLocks xmlns:a="http://schemas.openxmlformats.org/drawingml/2006/main" noGrp="1"/>
          </p:cNvSpPr>
          <p:nvPr/>
        </p:nvSpPr>
        <p:spPr>
          <a:xfrm xmlns:a="http://schemas.openxmlformats.org/drawingml/2006/main">
            <a:off x="685800" y="3400425"/>
            <a:ext cx="106099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calculation says 48 students need 4 buses holding 15 each. Check capacity: 4 × 15 = 60, </a:t>
            </a:r>
          </a:p>
        </p:txBody>
      </p:sp>
      <p:sp>
        <p:nvSpPr>
          <p:cNvPr id="10" name="text-842">
            <a:extLst xmlns:a="http://schemas.openxmlformats.org/drawingml/2006/main">
              <a:ext uri="{FF2B5EF4-FFF2-40B4-BE49-F238E27FC236}">
                <a16:creationId xmlns:a16="http://schemas.microsoft.com/office/drawing/2014/main" id="{306CFE8F-0F59-4AC8-8CC4-02EC59C2FD6E}"/>
              </a:ext>
            </a:extLst>
          </p:cNvPr>
          <p:cNvSpPr>
            <a:spLocks xmlns:a="http://schemas.openxmlformats.org/drawingml/2006/main" noGrp="1"/>
          </p:cNvSpPr>
          <p:nvPr/>
        </p:nvSpPr>
        <p:spPr>
          <a:xfrm xmlns:a="http://schemas.openxmlformats.org/drawingml/2006/main">
            <a:off x="685800" y="3743325"/>
            <a:ext cx="95202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while 3 × 15 = 45 is too few. The quotient 48 ÷ 15 = 3.2 must round up for buses.</a:t>
            </a:r>
          </a:p>
        </p:txBody>
      </p:sp>
    </p:spTree>
    <p:extLst>
      <p:ext uri="{BB962C8B-B14F-4D97-AF65-F5344CB8AC3E}">
        <p14:creationId xmlns:p14="http://schemas.microsoft.com/office/powerpoint/2010/main" val="76589947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843">
            <a:extLst xmlns:a="http://schemas.openxmlformats.org/drawingml/2006/main">
              <a:ext uri="{FF2B5EF4-FFF2-40B4-BE49-F238E27FC236}">
                <a16:creationId xmlns:a16="http://schemas.microsoft.com/office/drawing/2014/main" id="{188DD587-609A-4F4F-BCA6-AE69412B72C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44">
            <a:extLst xmlns:a="http://schemas.openxmlformats.org/drawingml/2006/main">
              <a:ext uri="{FF2B5EF4-FFF2-40B4-BE49-F238E27FC236}">
                <a16:creationId xmlns:a16="http://schemas.microsoft.com/office/drawing/2014/main" id="{93EAE5EC-66D1-4566-BFCF-3BDB6AC246B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Presenting a complete solution</a:t>
            </a:r>
          </a:p>
        </p:txBody>
      </p:sp>
      <p:sp>
        <p:nvSpPr>
          <p:cNvPr id="3" name="text-845">
            <a:extLst xmlns:a="http://schemas.openxmlformats.org/drawingml/2006/main">
              <a:ext uri="{FF2B5EF4-FFF2-40B4-BE49-F238E27FC236}">
                <a16:creationId xmlns:a16="http://schemas.microsoft.com/office/drawing/2014/main" id="{504F7E64-ED3B-4E52-A5C2-B372AB8530C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46">
            <a:extLst xmlns:a="http://schemas.openxmlformats.org/drawingml/2006/main">
              <a:ext uri="{FF2B5EF4-FFF2-40B4-BE49-F238E27FC236}">
                <a16:creationId xmlns:a16="http://schemas.microsoft.com/office/drawing/2014/main" id="{84953626-6367-4AE6-939B-8DF4E8579DA3}"/>
              </a:ext>
            </a:extLst>
          </p:cNvPr>
          <p:cNvSpPr>
            <a:spLocks xmlns:a="http://schemas.openxmlformats.org/drawingml/2006/main" noGrp="1"/>
          </p:cNvSpPr>
          <p:nvPr/>
        </p:nvSpPr>
        <p:spPr>
          <a:xfrm xmlns:a="http://schemas.openxmlformats.org/drawingml/2006/main">
            <a:off x="685800" y="1409700"/>
            <a:ext cx="102820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Show the equation or method, meaningful intermediate steps and a final statement with </a:t>
            </a:r>
          </a:p>
        </p:txBody>
      </p:sp>
      <p:sp>
        <p:nvSpPr>
          <p:cNvPr id="5" name="text-847">
            <a:extLst xmlns:a="http://schemas.openxmlformats.org/drawingml/2006/main">
              <a:ext uri="{FF2B5EF4-FFF2-40B4-BE49-F238E27FC236}">
                <a16:creationId xmlns:a16="http://schemas.microsoft.com/office/drawing/2014/main" id="{5F242790-A2B0-4520-8526-64E9DC16FF86}"/>
              </a:ext>
            </a:extLst>
          </p:cNvPr>
          <p:cNvSpPr>
            <a:spLocks xmlns:a="http://schemas.openxmlformats.org/drawingml/2006/main" noGrp="1"/>
          </p:cNvSpPr>
          <p:nvPr/>
        </p:nvSpPr>
        <p:spPr>
          <a:xfrm xmlns:a="http://schemas.openxmlformats.org/drawingml/2006/main">
            <a:off x="685800" y="1752600"/>
            <a:ext cx="103987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units. Use = only between equal values and ≈ for rounded values. Keep enough precision </a:t>
            </a:r>
          </a:p>
        </p:txBody>
      </p:sp>
      <p:sp>
        <p:nvSpPr>
          <p:cNvPr id="6" name="text-848">
            <a:extLst xmlns:a="http://schemas.openxmlformats.org/drawingml/2006/main">
              <a:ext uri="{FF2B5EF4-FFF2-40B4-BE49-F238E27FC236}">
                <a16:creationId xmlns:a16="http://schemas.microsoft.com/office/drawing/2014/main" id="{6A55B25D-0BBE-4411-B368-F6A754B121C3}"/>
              </a:ext>
            </a:extLst>
          </p:cNvPr>
          <p:cNvSpPr>
            <a:spLocks xmlns:a="http://schemas.openxmlformats.org/drawingml/2006/main" noGrp="1"/>
          </p:cNvSpPr>
          <p:nvPr/>
        </p:nvSpPr>
        <p:spPr>
          <a:xfrm xmlns:a="http://schemas.openxmlformats.org/drawingml/2006/main">
            <a:off x="685800" y="2095500"/>
            <a:ext cx="105389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until the final step. A clear explanation lets another learner follow and check the reasoning.</a:t>
            </a:r>
          </a:p>
        </p:txBody>
      </p:sp>
      <p:sp>
        <p:nvSpPr>
          <p:cNvPr id="7" name="text-849">
            <a:extLst xmlns:a="http://schemas.openxmlformats.org/drawingml/2006/main">
              <a:ext uri="{FF2B5EF4-FFF2-40B4-BE49-F238E27FC236}">
                <a16:creationId xmlns:a16="http://schemas.microsoft.com/office/drawing/2014/main" id="{F71D1CE9-ACFE-4C33-8059-64F18806DEF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850">
            <a:extLst xmlns:a="http://schemas.openxmlformats.org/drawingml/2006/main">
              <a:ext uri="{FF2B5EF4-FFF2-40B4-BE49-F238E27FC236}">
                <a16:creationId xmlns:a16="http://schemas.microsoft.com/office/drawing/2014/main" id="{B66CB3FC-111B-407D-B5AA-EE8E5866D553}"/>
              </a:ext>
            </a:extLst>
          </p:cNvPr>
          <p:cNvSpPr>
            <a:spLocks xmlns:a="http://schemas.openxmlformats.org/drawingml/2006/main" noGrp="1"/>
          </p:cNvSpPr>
          <p:nvPr/>
        </p:nvSpPr>
        <p:spPr>
          <a:xfrm xmlns:a="http://schemas.openxmlformats.org/drawingml/2006/main">
            <a:off x="685800" y="3057525"/>
            <a:ext cx="107618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96 rupee bill is shared equally by 5 friends. Share = 96 ÷ 5 = 19.20 rupees each. Check: 5 </a:t>
            </a:r>
          </a:p>
        </p:txBody>
      </p:sp>
      <p:sp>
        <p:nvSpPr>
          <p:cNvPr id="9" name="text-851">
            <a:extLst xmlns:a="http://schemas.openxmlformats.org/drawingml/2006/main">
              <a:ext uri="{FF2B5EF4-FFF2-40B4-BE49-F238E27FC236}">
                <a16:creationId xmlns:a16="http://schemas.microsoft.com/office/drawing/2014/main" id="{F9B426AE-A7A0-4F70-9772-32B0642DD635}"/>
              </a:ext>
            </a:extLst>
          </p:cNvPr>
          <p:cNvSpPr>
            <a:spLocks xmlns:a="http://schemas.openxmlformats.org/drawingml/2006/main" noGrp="1"/>
          </p:cNvSpPr>
          <p:nvPr/>
        </p:nvSpPr>
        <p:spPr>
          <a:xfrm xmlns:a="http://schemas.openxmlformats.org/drawingml/2006/main">
            <a:off x="685800" y="3400425"/>
            <a:ext cx="90411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19.20 = 96. The answer includes the currency and uses two decimal places.</a:t>
            </a:r>
          </a:p>
        </p:txBody>
      </p:sp>
    </p:spTree>
    <p:extLst>
      <p:ext uri="{BB962C8B-B14F-4D97-AF65-F5344CB8AC3E}">
        <p14:creationId xmlns:p14="http://schemas.microsoft.com/office/powerpoint/2010/main" val="99667003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852">
            <a:extLst xmlns:a="http://schemas.openxmlformats.org/drawingml/2006/main">
              <a:ext uri="{FF2B5EF4-FFF2-40B4-BE49-F238E27FC236}">
                <a16:creationId xmlns:a16="http://schemas.microsoft.com/office/drawing/2014/main" id="{C20F01EA-4582-45C6-B50B-360F7993DDA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53">
            <a:extLst xmlns:a="http://schemas.openxmlformats.org/drawingml/2006/main">
              <a:ext uri="{FF2B5EF4-FFF2-40B4-BE49-F238E27FC236}">
                <a16:creationId xmlns:a16="http://schemas.microsoft.com/office/drawing/2014/main" id="{45F5AA78-445D-4A17-8E5D-77ED7BB030A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854">
            <a:extLst xmlns:a="http://schemas.openxmlformats.org/drawingml/2006/main">
              <a:ext uri="{FF2B5EF4-FFF2-40B4-BE49-F238E27FC236}">
                <a16:creationId xmlns:a16="http://schemas.microsoft.com/office/drawing/2014/main" id="{BC888383-83FB-49B7-AA06-0A30EE1AE57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55">
            <a:extLst xmlns:a="http://schemas.openxmlformats.org/drawingml/2006/main">
              <a:ext uri="{FF2B5EF4-FFF2-40B4-BE49-F238E27FC236}">
                <a16:creationId xmlns:a16="http://schemas.microsoft.com/office/drawing/2014/main" id="{50606998-61D4-4A29-AF3D-16302119C489}"/>
              </a:ext>
            </a:extLst>
          </p:cNvPr>
          <p:cNvSpPr>
            <a:spLocks xmlns:a="http://schemas.openxmlformats.org/drawingml/2006/main" noGrp="1"/>
          </p:cNvSpPr>
          <p:nvPr/>
        </p:nvSpPr>
        <p:spPr>
          <a:xfrm xmlns:a="http://schemas.openxmlformats.org/drawingml/2006/main">
            <a:off x="685800" y="1409700"/>
            <a:ext cx="8176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 shop has 125 boxes, sells 48 and receives 37. How many remain?</a:t>
            </a:r>
          </a:p>
        </p:txBody>
      </p:sp>
      <p:sp>
        <p:nvSpPr>
          <p:cNvPr id="5" name="text-856">
            <a:extLst xmlns:a="http://schemas.openxmlformats.org/drawingml/2006/main">
              <a:ext uri="{FF2B5EF4-FFF2-40B4-BE49-F238E27FC236}">
                <a16:creationId xmlns:a16="http://schemas.microsoft.com/office/drawing/2014/main" id="{286B07C6-B123-4195-81FD-E4E2D16867E6}"/>
              </a:ext>
            </a:extLst>
          </p:cNvPr>
          <p:cNvSpPr>
            <a:spLocks xmlns:a="http://schemas.openxmlformats.org/drawingml/2006/main" noGrp="1"/>
          </p:cNvSpPr>
          <p:nvPr/>
        </p:nvSpPr>
        <p:spPr>
          <a:xfrm xmlns:a="http://schemas.openxmlformats.org/drawingml/2006/main">
            <a:off x="685800" y="2066925"/>
            <a:ext cx="29544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 tank has 80 L. After </a:t>
            </a:r>
          </a:p>
        </p:txBody>
      </p:sp>
      <p:sp>
        <p:nvSpPr>
          <p:cNvPr id="6" name="text-857">
            <a:extLst xmlns:a="http://schemas.openxmlformats.org/drawingml/2006/main">
              <a:ext uri="{FF2B5EF4-FFF2-40B4-BE49-F238E27FC236}">
                <a16:creationId xmlns:a16="http://schemas.microsoft.com/office/drawing/2014/main" id="{24AD3FC9-8742-47D1-9B41-E27B13DF1D32}"/>
              </a:ext>
            </a:extLst>
          </p:cNvPr>
          <p:cNvSpPr>
            <a:spLocks xmlns:a="http://schemas.openxmlformats.org/drawingml/2006/main" noGrp="1"/>
          </p:cNvSpPr>
          <p:nvPr/>
        </p:nvSpPr>
        <p:spPr>
          <a:xfrm xmlns:a="http://schemas.openxmlformats.org/drawingml/2006/main">
            <a:off x="3592639" y="1924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7" name="text-858">
            <a:extLst xmlns:a="http://schemas.openxmlformats.org/drawingml/2006/main">
              <a:ext uri="{FF2B5EF4-FFF2-40B4-BE49-F238E27FC236}">
                <a16:creationId xmlns:a16="http://schemas.microsoft.com/office/drawing/2014/main" id="{734AF4A6-1071-41FE-A1E5-EBD6B21A5722}"/>
              </a:ext>
            </a:extLst>
          </p:cNvPr>
          <p:cNvSpPr>
            <a:spLocks xmlns:a="http://schemas.openxmlformats.org/drawingml/2006/main" noGrp="1"/>
          </p:cNvSpPr>
          <p:nvPr/>
        </p:nvSpPr>
        <p:spPr>
          <a:xfrm xmlns:a="http://schemas.openxmlformats.org/drawingml/2006/main">
            <a:off x="3592639" y="22098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8" name="fraction-bar-859">
            <a:extLst xmlns:a="http://schemas.openxmlformats.org/drawingml/2006/main">
              <a:ext uri="{FF2B5EF4-FFF2-40B4-BE49-F238E27FC236}">
                <a16:creationId xmlns:a16="http://schemas.microsoft.com/office/drawing/2014/main" id="{C5B0F8AF-AE51-4E6C-9DDB-A1A9110276D1}"/>
              </a:ext>
            </a:extLst>
          </p:cNvPr>
          <p:cNvSpPr>
            <a:spLocks xmlns:a="http://schemas.openxmlformats.org/drawingml/2006/main" noGrp="1"/>
          </p:cNvSpPr>
          <p:nvPr/>
        </p:nvSpPr>
        <p:spPr>
          <a:xfrm xmlns:a="http://schemas.openxmlformats.org/drawingml/2006/main">
            <a:off x="3611689" y="21907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9" name="text-860">
            <a:extLst xmlns:a="http://schemas.openxmlformats.org/drawingml/2006/main">
              <a:ext uri="{FF2B5EF4-FFF2-40B4-BE49-F238E27FC236}">
                <a16:creationId xmlns:a16="http://schemas.microsoft.com/office/drawing/2014/main" id="{206787BF-4C91-4F79-B1F1-0953B6AF8EB2}"/>
              </a:ext>
            </a:extLst>
          </p:cNvPr>
          <p:cNvSpPr>
            <a:spLocks xmlns:a="http://schemas.openxmlformats.org/drawingml/2006/main" noGrp="1"/>
          </p:cNvSpPr>
          <p:nvPr/>
        </p:nvSpPr>
        <p:spPr>
          <a:xfrm xmlns:a="http://schemas.openxmlformats.org/drawingml/2006/main">
            <a:off x="3842290" y="2066925"/>
            <a:ext cx="33669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used, how much remains?</a:t>
            </a:r>
          </a:p>
        </p:txBody>
      </p:sp>
      <p:sp>
        <p:nvSpPr>
          <p:cNvPr id="10" name="text-861">
            <a:extLst xmlns:a="http://schemas.openxmlformats.org/drawingml/2006/main">
              <a:ext uri="{FF2B5EF4-FFF2-40B4-BE49-F238E27FC236}">
                <a16:creationId xmlns:a16="http://schemas.microsoft.com/office/drawing/2014/main" id="{0274F0B6-3D2C-4116-989A-253EF533A0B6}"/>
              </a:ext>
            </a:extLst>
          </p:cNvPr>
          <p:cNvSpPr>
            <a:spLocks xmlns:a="http://schemas.openxmlformats.org/drawingml/2006/main" noGrp="1"/>
          </p:cNvSpPr>
          <p:nvPr/>
        </p:nvSpPr>
        <p:spPr>
          <a:xfrm xmlns:a="http://schemas.openxmlformats.org/drawingml/2006/main">
            <a:off x="685800" y="2667000"/>
            <a:ext cx="78145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 number divided by 3 and then increased by 8 gives 20. Find it.</a:t>
            </a:r>
          </a:p>
        </p:txBody>
      </p:sp>
      <p:sp>
        <p:nvSpPr>
          <p:cNvPr id="11" name="text-862">
            <a:extLst xmlns:a="http://schemas.openxmlformats.org/drawingml/2006/main">
              <a:ext uri="{FF2B5EF4-FFF2-40B4-BE49-F238E27FC236}">
                <a16:creationId xmlns:a16="http://schemas.microsoft.com/office/drawing/2014/main" id="{17F7D0F6-ACA7-444F-876B-859E9F5F8CC5}"/>
              </a:ext>
            </a:extLst>
          </p:cNvPr>
          <p:cNvSpPr>
            <a:spLocks xmlns:a="http://schemas.openxmlformats.org/drawingml/2006/main" noGrp="1"/>
          </p:cNvSpPr>
          <p:nvPr/>
        </p:nvSpPr>
        <p:spPr>
          <a:xfrm xmlns:a="http://schemas.openxmlformats.org/drawingml/2006/main">
            <a:off x="685800" y="3181350"/>
            <a:ext cx="65296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How many 24 seat buses are needed for 130 people?</a:t>
            </a:r>
          </a:p>
        </p:txBody>
      </p:sp>
      <p:sp>
        <p:nvSpPr>
          <p:cNvPr id="12" name="text-863">
            <a:extLst xmlns:a="http://schemas.openxmlformats.org/drawingml/2006/main">
              <a:ext uri="{FF2B5EF4-FFF2-40B4-BE49-F238E27FC236}">
                <a16:creationId xmlns:a16="http://schemas.microsoft.com/office/drawing/2014/main" id="{1DC6C5B8-7ABB-4B86-8F25-44C9330BACFE}"/>
              </a:ext>
            </a:extLst>
          </p:cNvPr>
          <p:cNvSpPr>
            <a:spLocks xmlns:a="http://schemas.openxmlformats.org/drawingml/2006/main" noGrp="1"/>
          </p:cNvSpPr>
          <p:nvPr/>
        </p:nvSpPr>
        <p:spPr>
          <a:xfrm xmlns:a="http://schemas.openxmlformats.org/drawingml/2006/main">
            <a:off x="685800" y="3695700"/>
            <a:ext cx="7354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learner claims every prime is odd. Give a counterexample.</a:t>
            </a:r>
          </a:p>
        </p:txBody>
      </p:sp>
    </p:spTree>
    <p:extLst>
      <p:ext uri="{BB962C8B-B14F-4D97-AF65-F5344CB8AC3E}">
        <p14:creationId xmlns:p14="http://schemas.microsoft.com/office/powerpoint/2010/main" val="186180683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864">
            <a:extLst xmlns:a="http://schemas.openxmlformats.org/drawingml/2006/main">
              <a:ext uri="{FF2B5EF4-FFF2-40B4-BE49-F238E27FC236}">
                <a16:creationId xmlns:a16="http://schemas.microsoft.com/office/drawing/2014/main" id="{19E2811F-B06B-47DB-9F6E-65054D93952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65">
            <a:extLst xmlns:a="http://schemas.openxmlformats.org/drawingml/2006/main">
              <a:ext uri="{FF2B5EF4-FFF2-40B4-BE49-F238E27FC236}">
                <a16:creationId xmlns:a16="http://schemas.microsoft.com/office/drawing/2014/main" id="{9628EA05-E686-4435-9DFF-30DAECD812B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866">
            <a:extLst xmlns:a="http://schemas.openxmlformats.org/drawingml/2006/main">
              <a:ext uri="{FF2B5EF4-FFF2-40B4-BE49-F238E27FC236}">
                <a16:creationId xmlns:a16="http://schemas.microsoft.com/office/drawing/2014/main" id="{17A39725-A223-4619-9DD1-C40C9C08AB4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67">
            <a:extLst xmlns:a="http://schemas.openxmlformats.org/drawingml/2006/main">
              <a:ext uri="{FF2B5EF4-FFF2-40B4-BE49-F238E27FC236}">
                <a16:creationId xmlns:a16="http://schemas.microsoft.com/office/drawing/2014/main" id="{449FC6D1-3543-4E2C-852C-FD2CD79DEC4A}"/>
              </a:ext>
            </a:extLst>
          </p:cNvPr>
          <p:cNvSpPr>
            <a:spLocks xmlns:a="http://schemas.openxmlformats.org/drawingml/2006/main" noGrp="1"/>
          </p:cNvSpPr>
          <p:nvPr/>
        </p:nvSpPr>
        <p:spPr>
          <a:xfrm xmlns:a="http://schemas.openxmlformats.org/drawingml/2006/main">
            <a:off x="685800" y="1409700"/>
            <a:ext cx="102969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An answer can be arithmetically correct but unsuitable for the context. </a:t>
            </a:r>
          </a:p>
        </p:txBody>
      </p:sp>
      <p:sp>
        <p:nvSpPr>
          <p:cNvPr id="5" name="text-868">
            <a:extLst xmlns:a="http://schemas.openxmlformats.org/drawingml/2006/main">
              <a:ext uri="{FF2B5EF4-FFF2-40B4-BE49-F238E27FC236}">
                <a16:creationId xmlns:a16="http://schemas.microsoft.com/office/drawing/2014/main" id="{10B1693D-A41E-4700-85E7-25A452F241E4}"/>
              </a:ext>
            </a:extLst>
          </p:cNvPr>
          <p:cNvSpPr>
            <a:spLocks xmlns:a="http://schemas.openxmlformats.org/drawingml/2006/main" noGrp="1"/>
          </p:cNvSpPr>
          <p:nvPr/>
        </p:nvSpPr>
        <p:spPr>
          <a:xfrm xmlns:a="http://schemas.openxmlformats.org/drawingml/2006/main">
            <a:off x="685800" y="1752600"/>
            <a:ext cx="99948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You cannot order 3.2 buses or report a negative length for a physical </a:t>
            </a:r>
          </a:p>
        </p:txBody>
      </p:sp>
      <p:sp>
        <p:nvSpPr>
          <p:cNvPr id="6" name="text-869">
            <a:extLst xmlns:a="http://schemas.openxmlformats.org/drawingml/2006/main">
              <a:ext uri="{FF2B5EF4-FFF2-40B4-BE49-F238E27FC236}">
                <a16:creationId xmlns:a16="http://schemas.microsoft.com/office/drawing/2014/main" id="{9DF46CE5-511C-4D04-9918-FF0B57B44781}"/>
              </a:ext>
            </a:extLst>
          </p:cNvPr>
          <p:cNvSpPr>
            <a:spLocks xmlns:a="http://schemas.openxmlformats.org/drawingml/2006/main" noGrp="1"/>
          </p:cNvSpPr>
          <p:nvPr/>
        </p:nvSpPr>
        <p:spPr>
          <a:xfrm xmlns:a="http://schemas.openxmlformats.org/drawingml/2006/main">
            <a:off x="685800" y="2095500"/>
            <a:ext cx="10189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object.</a:t>
            </a:r>
          </a:p>
        </p:txBody>
      </p:sp>
    </p:spTree>
    <p:extLst>
      <p:ext uri="{BB962C8B-B14F-4D97-AF65-F5344CB8AC3E}">
        <p14:creationId xmlns:p14="http://schemas.microsoft.com/office/powerpoint/2010/main" val="74484939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870">
            <a:extLst xmlns:a="http://schemas.openxmlformats.org/drawingml/2006/main">
              <a:ext uri="{FF2B5EF4-FFF2-40B4-BE49-F238E27FC236}">
                <a16:creationId xmlns:a16="http://schemas.microsoft.com/office/drawing/2014/main" id="{00314671-E300-43CD-97CA-1DDA031229C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871">
            <a:extLst xmlns:a="http://schemas.openxmlformats.org/drawingml/2006/main">
              <a:ext uri="{FF2B5EF4-FFF2-40B4-BE49-F238E27FC236}">
                <a16:creationId xmlns:a16="http://schemas.microsoft.com/office/drawing/2014/main" id="{1CD4C369-C697-455C-B9B0-A279F7554C3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872">
            <a:extLst xmlns:a="http://schemas.openxmlformats.org/drawingml/2006/main">
              <a:ext uri="{FF2B5EF4-FFF2-40B4-BE49-F238E27FC236}">
                <a16:creationId xmlns:a16="http://schemas.microsoft.com/office/drawing/2014/main" id="{C724333E-977E-4D89-AA07-E34028AEE53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73">
            <a:extLst xmlns:a="http://schemas.openxmlformats.org/drawingml/2006/main">
              <a:ext uri="{FF2B5EF4-FFF2-40B4-BE49-F238E27FC236}">
                <a16:creationId xmlns:a16="http://schemas.microsoft.com/office/drawing/2014/main" id="{D66CA559-71D5-45DE-86B2-DFE19F5F8E2A}"/>
              </a:ext>
            </a:extLst>
          </p:cNvPr>
          <p:cNvSpPr>
            <a:spLocks xmlns:a="http://schemas.openxmlformats.org/drawingml/2006/main" noGrp="1"/>
          </p:cNvSpPr>
          <p:nvPr/>
        </p:nvSpPr>
        <p:spPr>
          <a:xfrm xmlns:a="http://schemas.openxmlformats.org/drawingml/2006/main">
            <a:off x="685800" y="1409700"/>
            <a:ext cx="36875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125 − 48 + 37 = 114 boxes.</a:t>
            </a:r>
          </a:p>
        </p:txBody>
      </p:sp>
      <p:sp>
        <p:nvSpPr>
          <p:cNvPr id="5" name="text-874">
            <a:extLst xmlns:a="http://schemas.openxmlformats.org/drawingml/2006/main">
              <a:ext uri="{FF2B5EF4-FFF2-40B4-BE49-F238E27FC236}">
                <a16:creationId xmlns:a16="http://schemas.microsoft.com/office/drawing/2014/main" id="{A00733D0-573D-4339-9A25-8AF047524042}"/>
              </a:ext>
            </a:extLst>
          </p:cNvPr>
          <p:cNvSpPr>
            <a:spLocks xmlns:a="http://schemas.openxmlformats.org/drawingml/2006/main" noGrp="1"/>
          </p:cNvSpPr>
          <p:nvPr/>
        </p:nvSpPr>
        <p:spPr>
          <a:xfrm xmlns:a="http://schemas.openxmlformats.org/drawingml/2006/main">
            <a:off x="685800" y="2066925"/>
            <a:ext cx="1320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Used = </a:t>
            </a:r>
          </a:p>
        </p:txBody>
      </p:sp>
      <p:sp>
        <p:nvSpPr>
          <p:cNvPr id="6" name="text-875">
            <a:extLst xmlns:a="http://schemas.openxmlformats.org/drawingml/2006/main">
              <a:ext uri="{FF2B5EF4-FFF2-40B4-BE49-F238E27FC236}">
                <a16:creationId xmlns:a16="http://schemas.microsoft.com/office/drawing/2014/main" id="{E0D17899-5AC4-459E-8AB6-8BE91B488773}"/>
              </a:ext>
            </a:extLst>
          </p:cNvPr>
          <p:cNvSpPr>
            <a:spLocks xmlns:a="http://schemas.openxmlformats.org/drawingml/2006/main" noGrp="1"/>
          </p:cNvSpPr>
          <p:nvPr/>
        </p:nvSpPr>
        <p:spPr>
          <a:xfrm xmlns:a="http://schemas.openxmlformats.org/drawingml/2006/main">
            <a:off x="1958340" y="1924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7" name="text-876">
            <a:extLst xmlns:a="http://schemas.openxmlformats.org/drawingml/2006/main">
              <a:ext uri="{FF2B5EF4-FFF2-40B4-BE49-F238E27FC236}">
                <a16:creationId xmlns:a16="http://schemas.microsoft.com/office/drawing/2014/main" id="{64186EBD-F076-413D-9E5F-F5805927672A}"/>
              </a:ext>
            </a:extLst>
          </p:cNvPr>
          <p:cNvSpPr>
            <a:spLocks xmlns:a="http://schemas.openxmlformats.org/drawingml/2006/main" noGrp="1"/>
          </p:cNvSpPr>
          <p:nvPr/>
        </p:nvSpPr>
        <p:spPr>
          <a:xfrm xmlns:a="http://schemas.openxmlformats.org/drawingml/2006/main">
            <a:off x="1958340" y="22098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8" name="fraction-bar-877">
            <a:extLst xmlns:a="http://schemas.openxmlformats.org/drawingml/2006/main">
              <a:ext uri="{FF2B5EF4-FFF2-40B4-BE49-F238E27FC236}">
                <a16:creationId xmlns:a16="http://schemas.microsoft.com/office/drawing/2014/main" id="{E5BCCFDF-E93A-4B2F-A6D5-8A42B417CD37}"/>
              </a:ext>
            </a:extLst>
          </p:cNvPr>
          <p:cNvSpPr>
            <a:spLocks xmlns:a="http://schemas.openxmlformats.org/drawingml/2006/main" noGrp="1"/>
          </p:cNvSpPr>
          <p:nvPr/>
        </p:nvSpPr>
        <p:spPr>
          <a:xfrm xmlns:a="http://schemas.openxmlformats.org/drawingml/2006/main">
            <a:off x="1977390" y="21907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9" name="text-878">
            <a:extLst xmlns:a="http://schemas.openxmlformats.org/drawingml/2006/main">
              <a:ext uri="{FF2B5EF4-FFF2-40B4-BE49-F238E27FC236}">
                <a16:creationId xmlns:a16="http://schemas.microsoft.com/office/drawing/2014/main" id="{80A02CD2-D311-4684-BCF0-32C62297E1EC}"/>
              </a:ext>
            </a:extLst>
          </p:cNvPr>
          <p:cNvSpPr>
            <a:spLocks xmlns:a="http://schemas.openxmlformats.org/drawingml/2006/main" noGrp="1"/>
          </p:cNvSpPr>
          <p:nvPr/>
        </p:nvSpPr>
        <p:spPr>
          <a:xfrm xmlns:a="http://schemas.openxmlformats.org/drawingml/2006/main">
            <a:off x="2207990" y="2066925"/>
            <a:ext cx="37629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80 = 30 L. Remaining = 50 L.</a:t>
            </a:r>
          </a:p>
        </p:txBody>
      </p:sp>
      <p:sp>
        <p:nvSpPr>
          <p:cNvPr id="10" name="text-879">
            <a:extLst xmlns:a="http://schemas.openxmlformats.org/drawingml/2006/main">
              <a:ext uri="{FF2B5EF4-FFF2-40B4-BE49-F238E27FC236}">
                <a16:creationId xmlns:a16="http://schemas.microsoft.com/office/drawing/2014/main" id="{9C1A69E4-8539-4D43-B42C-42C0DCCBB2E3}"/>
              </a:ext>
            </a:extLst>
          </p:cNvPr>
          <p:cNvSpPr>
            <a:spLocks xmlns:a="http://schemas.openxmlformats.org/drawingml/2006/main" noGrp="1"/>
          </p:cNvSpPr>
          <p:nvPr/>
        </p:nvSpPr>
        <p:spPr>
          <a:xfrm xmlns:a="http://schemas.openxmlformats.org/drawingml/2006/main">
            <a:off x="685800" y="2667000"/>
            <a:ext cx="8931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Work backwards: 20 − 8 = 12, then 12 × 3 = 36. Check: 36 ÷ 3 + 8 = 20.</a:t>
            </a:r>
          </a:p>
        </p:txBody>
      </p:sp>
      <p:sp>
        <p:nvSpPr>
          <p:cNvPr id="11" name="text-880">
            <a:extLst xmlns:a="http://schemas.openxmlformats.org/drawingml/2006/main">
              <a:ext uri="{FF2B5EF4-FFF2-40B4-BE49-F238E27FC236}">
                <a16:creationId xmlns:a16="http://schemas.microsoft.com/office/drawing/2014/main" id="{4974E9B6-9EEE-45D5-9AC0-CC7910FF8A21}"/>
              </a:ext>
            </a:extLst>
          </p:cNvPr>
          <p:cNvSpPr>
            <a:spLocks xmlns:a="http://schemas.openxmlformats.org/drawingml/2006/main" noGrp="1"/>
          </p:cNvSpPr>
          <p:nvPr/>
        </p:nvSpPr>
        <p:spPr>
          <a:xfrm xmlns:a="http://schemas.openxmlformats.org/drawingml/2006/main">
            <a:off x="685800" y="3181350"/>
            <a:ext cx="64838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130 ÷ 24 = 5 remainder 10, so 6 buses are required.</a:t>
            </a:r>
          </a:p>
        </p:txBody>
      </p:sp>
      <p:sp>
        <p:nvSpPr>
          <p:cNvPr id="12" name="text-881">
            <a:extLst xmlns:a="http://schemas.openxmlformats.org/drawingml/2006/main">
              <a:ext uri="{FF2B5EF4-FFF2-40B4-BE49-F238E27FC236}">
                <a16:creationId xmlns:a16="http://schemas.microsoft.com/office/drawing/2014/main" id="{3F4BD6D2-B391-4546-BA55-3C4300077F78}"/>
              </a:ext>
            </a:extLst>
          </p:cNvPr>
          <p:cNvSpPr>
            <a:spLocks xmlns:a="http://schemas.openxmlformats.org/drawingml/2006/main" noGrp="1"/>
          </p:cNvSpPr>
          <p:nvPr/>
        </p:nvSpPr>
        <p:spPr>
          <a:xfrm xmlns:a="http://schemas.openxmlformats.org/drawingml/2006/main">
            <a:off x="685800" y="3695700"/>
            <a:ext cx="51719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 is prime and even, so the claim is false.</a:t>
            </a:r>
          </a:p>
        </p:txBody>
      </p:sp>
    </p:spTree>
    <p:extLst>
      <p:ext uri="{BB962C8B-B14F-4D97-AF65-F5344CB8AC3E}">
        <p14:creationId xmlns:p14="http://schemas.microsoft.com/office/powerpoint/2010/main" val="4672324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2026-11-02T23:57:25.5850000Z</dcterms:created>
  <dcterms:modified xsi:type="dcterms:W3CDTF">2026-11-02T23:57:25.5850000Z</dcterms:modified>
</coreProperties>
</file>