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7bba361a0fc4e46" /><Relationship Type="http://schemas.openxmlformats.org/officeDocument/2006/relationships/extended-properties" Target="/docProps/app.xml" Id="R654a285b63fc4da1" /><Relationship Type="http://schemas.openxmlformats.org/officeDocument/2006/relationships/officeDocument" Target="/ppt/presentation.xml" Id="R377f5f999de446e8" /></Relationships>
</file>

<file path=ppt/presentation.xml><?xml version="1.0" encoding="utf-8"?>
<p:presentation xmlns:p="http://schemas.openxmlformats.org/presentationml/2006/main">
  <p:sldMasterIdLst>
    <p:sldMasterId xmlns:r="http://schemas.openxmlformats.org/officeDocument/2006/relationships" id="2147483648" r:id="Rc82f3b1130254286"/>
  </p:sldMasterIdLst>
  <p:notesMasterIdLst>
    <p:notesMasterId xmlns:r="http://schemas.openxmlformats.org/officeDocument/2006/relationships" r:id="Rca0e933602fc449a"/>
  </p:notesMasterIdLst>
  <p:sldIdLst>
    <p:sldId xmlns:r="http://schemas.openxmlformats.org/officeDocument/2006/relationships" id="256" r:id="R1a402b87052049a8"/>
    <p:sldId xmlns:r="http://schemas.openxmlformats.org/officeDocument/2006/relationships" id="257" r:id="Rfbe1093ee557493e"/>
    <p:sldId xmlns:r="http://schemas.openxmlformats.org/officeDocument/2006/relationships" id="258" r:id="R3df56ff7a3a44405"/>
    <p:sldId xmlns:r="http://schemas.openxmlformats.org/officeDocument/2006/relationships" id="259" r:id="Rda05b430706a4be0"/>
    <p:sldId xmlns:r="http://schemas.openxmlformats.org/officeDocument/2006/relationships" id="260" r:id="Rfa7916dd87be4965"/>
    <p:sldId xmlns:r="http://schemas.openxmlformats.org/officeDocument/2006/relationships" id="261" r:id="R1b88207ea80f4f94"/>
    <p:sldId xmlns:r="http://schemas.openxmlformats.org/officeDocument/2006/relationships" id="262" r:id="Red36b73b9800497e"/>
    <p:sldId xmlns:r="http://schemas.openxmlformats.org/officeDocument/2006/relationships" id="263" r:id="Ra032040f04d04194"/>
    <p:sldId xmlns:r="http://schemas.openxmlformats.org/officeDocument/2006/relationships" id="264" r:id="R746ca7b64aa146fb"/>
    <p:sldId xmlns:r="http://schemas.openxmlformats.org/officeDocument/2006/relationships" id="265" r:id="R2d932a6f850742e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488249df9046ba" /><Relationship Type="http://schemas.openxmlformats.org/officeDocument/2006/relationships/slideMaster" Target="/ppt/slideMasters/slideMaster1.xml" Id="Rc82f3b1130254286" /><Relationship Type="http://schemas.openxmlformats.org/officeDocument/2006/relationships/notesMaster" Target="/ppt/notesMasters/notesMaster1.xml" Id="Rca0e933602fc449a" /><Relationship Type="http://schemas.openxmlformats.org/officeDocument/2006/relationships/presProps" Target="/ppt/presProps.xml" Id="R614c63cb20774512" /><Relationship Type="http://schemas.openxmlformats.org/officeDocument/2006/relationships/tableStyles" Target="/ppt/tableStyles.xml" Id="Rc6361f32048a40cc" /><Relationship Type="http://schemas.openxmlformats.org/officeDocument/2006/relationships/slide" Target="/ppt/slides/slide1.xml" Id="R1a402b87052049a8" /><Relationship Type="http://schemas.openxmlformats.org/officeDocument/2006/relationships/slide" Target="/ppt/slides/slide2.xml" Id="Rfbe1093ee557493e" /><Relationship Type="http://schemas.openxmlformats.org/officeDocument/2006/relationships/slide" Target="/ppt/slides/slide3.xml" Id="R3df56ff7a3a44405" /><Relationship Type="http://schemas.openxmlformats.org/officeDocument/2006/relationships/slide" Target="/ppt/slides/slide4.xml" Id="Rda05b430706a4be0" /><Relationship Type="http://schemas.openxmlformats.org/officeDocument/2006/relationships/slide" Target="/ppt/slides/slide5.xml" Id="Rfa7916dd87be4965" /><Relationship Type="http://schemas.openxmlformats.org/officeDocument/2006/relationships/slide" Target="/ppt/slides/slide6.xml" Id="R1b88207ea80f4f94" /><Relationship Type="http://schemas.openxmlformats.org/officeDocument/2006/relationships/slide" Target="/ppt/slides/slide7.xml" Id="Red36b73b9800497e" /><Relationship Type="http://schemas.openxmlformats.org/officeDocument/2006/relationships/slide" Target="/ppt/slides/slide8.xml" Id="Ra032040f04d04194" /><Relationship Type="http://schemas.openxmlformats.org/officeDocument/2006/relationships/slide" Target="/ppt/slides/slide9.xml" Id="R746ca7b64aa146fb" /><Relationship Type="http://schemas.openxmlformats.org/officeDocument/2006/relationships/slide" Target="/ppt/slides/slide10.xml" Id="R2d932a6f850742e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48b5b5841ea44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a67b24c3e5940ee" /><Relationship Type="http://schemas.openxmlformats.org/officeDocument/2006/relationships/notesMaster" Target="/ppt/notesMasters/notesMaster1.xml" Id="R7b5c7adfd19d457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d8c49b132e4b11" /><Relationship Type="http://schemas.openxmlformats.org/officeDocument/2006/relationships/notesMaster" Target="/ppt/notesMasters/notesMaster1.xml" Id="R2e965a90935e40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29331a96c85432b" /><Relationship Type="http://schemas.openxmlformats.org/officeDocument/2006/relationships/notesMaster" Target="/ppt/notesMasters/notesMaster1.xml" Id="R2eb46b1aec7645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5130f0162d549af" /><Relationship Type="http://schemas.openxmlformats.org/officeDocument/2006/relationships/notesMaster" Target="/ppt/notesMasters/notesMaster1.xml" Id="R24e05351592447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41de0615394c73" /><Relationship Type="http://schemas.openxmlformats.org/officeDocument/2006/relationships/notesMaster" Target="/ppt/notesMasters/notesMaster1.xml" Id="R5cbd3f797ddf47a0" /></Relationships>
</file>

<file path=ppt/notesSlides/_rels/notesSlide6.xml.rels>&#65279;<?xml version="1.0" encoding="utf-8"?><Relationships xmlns="http://schemas.openxmlformats.org/package/2006/relationships"><Relationship Type="http://schemas.openxmlformats.org/officeDocument/2006/relationships/slide" Target="/ppt/slides/slide6.xml" Id="R2d12f2ed8de84c7c" /><Relationship Type="http://schemas.openxmlformats.org/officeDocument/2006/relationships/notesMaster" Target="/ppt/notesMasters/notesMaster1.xml" Id="Rfa890bab2f0241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62e2a002934c7a" /><Relationship Type="http://schemas.openxmlformats.org/officeDocument/2006/relationships/notesMaster" Target="/ppt/notesMasters/notesMaster1.xml" Id="R61b3584eec4748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1f613beb318c428f" /><Relationship Type="http://schemas.openxmlformats.org/officeDocument/2006/relationships/notesMaster" Target="/ppt/notesMasters/notesMaster1.xml" Id="Re006d23e6d2e41f9" /></Relationships>
</file>

<file path=ppt/notesSlides/_rels/notesSlide9.xml.rels>&#65279;<?xml version="1.0" encoding="utf-8"?><Relationships xmlns="http://schemas.openxmlformats.org/package/2006/relationships"><Relationship Type="http://schemas.openxmlformats.org/officeDocument/2006/relationships/slide" Target="/ppt/slides/slide9.xml" Id="R8c8ce806fa3441e6" /><Relationship Type="http://schemas.openxmlformats.org/officeDocument/2006/relationships/notesMaster" Target="/ppt/notesMasters/notesMaster1.xml" Id="R04e02f3db46847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84d8f386583447d" /><Relationship Type="http://schemas.openxmlformats.org/officeDocument/2006/relationships/notesMaster" Target="/ppt/notesMasters/notesMaster1.xml" Id="R422901d995434c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 are values or observations collected to answer a question. Categorical data describe groups; numerical data describe quantities. Discrete numerical data are counted, while continuous data are measured. A frequency table records how often each value or category occurs. A fair sample should represent the population being studied.</a:t>
            </a:r>
          </a:p>
          <a:p xmlns:a="http://schemas.openxmlformats.org/drawingml/2006/main">
            <a:r>
              <a:t/>
            </a:r>
          </a:p>
          <a:p xmlns:a="http://schemas.openxmlformats.org/drawingml/2006/main">
            <a:r>
              <a:t>Worked example</a:t>
            </a:r>
          </a:p>
          <a:p xmlns:a="http://schemas.openxmlformats.org/drawingml/2006/main">
            <a:r>
              <a:t>Eye colour is categorical, number of siblings is discrete and height is continuous. If scores are 2, 3, 2, 4, 3, 2, the frequencies are 2: three, 3: two and 4: one. The total frequency is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 charts compare categories using separated bars. A pictogram uses a key, and part of a symbol may represent part of the key value. Line graphs display change across an ordered variable such as time. Give a title, labels, units and a consistent scale. Histograms show grouped continuous data with touching bars; unequal class widths require frequency density.</a:t>
            </a:r>
          </a:p>
          <a:p xmlns:a="http://schemas.openxmlformats.org/drawingml/2006/main">
            <a:r>
              <a:t/>
            </a:r>
          </a:p>
          <a:p xmlns:a="http://schemas.openxmlformats.org/drawingml/2006/main">
            <a:r>
              <a:t>Worked example</a:t>
            </a:r>
          </a:p>
          <a:p xmlns:a="http://schemas.openxmlformats.org/drawingml/2006/main">
            <a:r>
              <a:t>If one pictogram symbol represents 4 books, three and a half symbols represent 14 books. A bar reaching 25 on a scale increasing by 5 represents 25 items, not five items.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pie chart shows parts of one whole. Sector angle = category frequency divided by total frequency, multiplied by 360°. All sector angles should total 360°. Compare proportions carefully when charts have different totals. A larger sector does not automatically mean a larger count across different groups.</a:t>
            </a:r>
          </a:p>
          <a:p xmlns:a="http://schemas.openxmlformats.org/drawingml/2006/main">
            <a:r>
              <a:t/>
            </a:r>
          </a:p>
          <a:p xmlns:a="http://schemas.openxmlformats.org/drawingml/2006/main">
            <a:r>
              <a:t>Worked example</a:t>
            </a:r>
          </a:p>
          <a:p xmlns:a="http://schemas.openxmlformats.org/drawingml/2006/main">
            <a:r>
              <a:t>In a class of 30, 12 choose football. The sector angle is {12|30} × 360° = 144°. The percentage is {12|30} × 100% =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mean is the sum of values divided by the number of values. For a frequency table, multiply each value by its frequency, add the products and divide by total frequency. The mean uses every value and can be affected strongly by an extreme value.</a:t>
            </a:r>
          </a:p>
          <a:p xmlns:a="http://schemas.openxmlformats.org/drawingml/2006/main">
            <a:r>
              <a:t/>
            </a:r>
          </a:p>
          <a:p xmlns:a="http://schemas.openxmlformats.org/drawingml/2006/main">
            <a:r>
              <a:t>Worked example</a:t>
            </a:r>
          </a:p>
          <a:p xmlns:a="http://schemas.openxmlformats.org/drawingml/2006/main">
            <a:r>
              <a:t>For values 1, 2 and 3 with frequencies 2, 3 and 1, the total is 1 × 2 + 2 × 3 + 3 × 1 = 11. Total frequency is 6, so mean = {11|6} = 1 {5|6}.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Order data before finding the median. For an odd count, take the middle value; for an even count, average the middle two. The mode is the most frequent value and may be absent or not unique. Range = maximum − minimum and measures spread.</a:t>
            </a:r>
          </a:p>
          <a:p xmlns:a="http://schemas.openxmlformats.org/drawingml/2006/main">
            <a:r>
              <a:t/>
            </a:r>
          </a:p>
          <a:p xmlns:a="http://schemas.openxmlformats.org/drawingml/2006/main">
            <a:r>
              <a:t>Worked example</a:t>
            </a:r>
          </a:p>
          <a:p xmlns:a="http://schemas.openxmlformats.org/drawingml/2006/main">
            <a:r>
              <a:t>For 2, 4, 4, 7, 8, 11, the median is (4 + 7) ÷ 2 = 5.5, the mode is 4 and the range is 11 − 2 = 9. The mean is 36 ÷ 6 =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an average to describe a typical value and a measure of spread to describe variability. The median can be more representative when an extreme value pulls the mean away from most data. Check sample size and graph scales before drawing a conclusion. A truncated vertical axis can exaggerate differences visually.</a:t>
            </a:r>
          </a:p>
          <a:p xmlns:a="http://schemas.openxmlformats.org/drawingml/2006/main">
            <a:r>
              <a:t/>
            </a:r>
          </a:p>
          <a:p xmlns:a="http://schemas.openxmlformats.org/drawingml/2006/main">
            <a:r>
              <a:t>Worked example</a:t>
            </a:r>
          </a:p>
          <a:p xmlns:a="http://schemas.openxmlformats.org/drawingml/2006/main">
            <a:r>
              <a:t>Incomes 20, 22, 23, 25 and 210 have median 23 but mean 60. The unusually large value 210 raises the mean. Reporting the median and range gives more context than the mean alone.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930111bfeb488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ce40339590b480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8e187142f32425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e4978692d2f40b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0b6b3e062fb4d0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e2afb161b914bb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E7ECC5-432D-4733-B2CF-478F7D1D90D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8C2267E-EDD1-4666-BF9C-F7DD079E889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BD12F8D-48C6-4F8B-919A-B5C61745E4E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0160150-9AE2-4933-9BE0-D2E2DF691BB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0E0B493-E0D7-4902-A21A-F412EECA063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046434-DE2F-4010-895C-DB218C2822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54D8D35-4E17-4786-84C2-C08FB0D2209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C06F889-8063-4838-A20B-671A59CC9CE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2B2831-07E4-4253-B13A-5478F5244A2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F4DF39-C5C1-4965-A0A5-4B33D7F3314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cd9ef976394460" /><Relationship Type="http://schemas.openxmlformats.org/officeDocument/2006/relationships/slideLayout" Target="/ppt/slideLayouts/slideLayout1.xml" Id="Re8399b5960374fd6" /><Relationship Type="http://schemas.openxmlformats.org/officeDocument/2006/relationships/slideLayout" Target="/ppt/slideLayouts/slideLayout2.xml" Id="R70b422c2aec348f2" /><Relationship Type="http://schemas.openxmlformats.org/officeDocument/2006/relationships/slideLayout" Target="/ppt/slideLayouts/slideLayout3.xml" Id="R142631b9960a4f00" /><Relationship Type="http://schemas.openxmlformats.org/officeDocument/2006/relationships/slideLayout" Target="/ppt/slideLayouts/slideLayout4.xml" Id="R43ff1dcbbb97409f" /><Relationship Type="http://schemas.openxmlformats.org/officeDocument/2006/relationships/slideLayout" Target="/ppt/slideLayouts/slideLayout5.xml" Id="Rc8eeaac76cb9457f" /><Relationship Type="http://schemas.openxmlformats.org/officeDocument/2006/relationships/slideLayout" Target="/ppt/slideLayouts/slideLayout6.xml" Id="Rf8c3cf8e3ee84fe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399b5960374fd6"/>
    <p:sldLayoutId xmlns:r="http://schemas.openxmlformats.org/officeDocument/2006/relationships" id="2147483650" r:id="R70b422c2aec348f2"/>
    <p:sldLayoutId xmlns:r="http://schemas.openxmlformats.org/officeDocument/2006/relationships" id="2147483651" r:id="R142631b9960a4f00"/>
    <p:sldLayoutId xmlns:r="http://schemas.openxmlformats.org/officeDocument/2006/relationships" id="2147483652" r:id="R43ff1dcbbb97409f"/>
    <p:sldLayoutId xmlns:r="http://schemas.openxmlformats.org/officeDocument/2006/relationships" id="2147483653" r:id="Rc8eeaac76cb9457f"/>
    <p:sldLayoutId xmlns:r="http://schemas.openxmlformats.org/officeDocument/2006/relationships" id="2147483654" r:id="Rf8c3cf8e3ee84fe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a3783a2eb89451a" /><Relationship Type="http://schemas.openxmlformats.org/officeDocument/2006/relationships/notesSlide" Target="/ppt/notesSlides/notesSlide1.xml" Id="R51980b4c25844b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a6b7b22e3804791" /><Relationship Type="http://schemas.openxmlformats.org/officeDocument/2006/relationships/notesSlide" Target="/ppt/notesSlides/notesSlide2.xml" Id="R79ec1e37fd8848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7961222b95c4a80" /><Relationship Type="http://schemas.openxmlformats.org/officeDocument/2006/relationships/notesSlide" Target="/ppt/notesSlides/notesSlide3.xml" Id="R18c63995308e415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80ea180528e43bc" /><Relationship Type="http://schemas.openxmlformats.org/officeDocument/2006/relationships/notesSlide" Target="/ppt/notesSlides/notesSlide4.xml" Id="Ref7f3f49e28f46e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d473c79260b43f2" /><Relationship Type="http://schemas.openxmlformats.org/officeDocument/2006/relationships/notesSlide" Target="/ppt/notesSlides/notesSlide5.xml" Id="R1703cb6d893348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f8e0a40822f44ff" /><Relationship Type="http://schemas.openxmlformats.org/officeDocument/2006/relationships/notesSlide" Target="/ppt/notesSlides/notesSlide6.xml" Id="Recfb1b1d9f4748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d3c87b594954564" /><Relationship Type="http://schemas.openxmlformats.org/officeDocument/2006/relationships/notesSlide" Target="/ppt/notesSlides/notesSlide7.xml" Id="R92c9df1bd937425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95def53c5fe4144" /><Relationship Type="http://schemas.openxmlformats.org/officeDocument/2006/relationships/notesSlide" Target="/ppt/notesSlides/notesSlide8.xml" Id="Raa17aa46fd204e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a024c2ef177422d" /><Relationship Type="http://schemas.openxmlformats.org/officeDocument/2006/relationships/notesSlide" Target="/ppt/notesSlides/notesSlide9.xml" Id="R79624262068d4b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cab684ff14d41a4" /><Relationship Type="http://schemas.openxmlformats.org/officeDocument/2006/relationships/notesSlide" Target="/ppt/notesSlides/notesSlide10.xml" Id="R70e8dcb7ac044cf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66">
            <a:extLst xmlns:a="http://schemas.openxmlformats.org/drawingml/2006/main">
              <a:ext uri="{FF2B5EF4-FFF2-40B4-BE49-F238E27FC236}">
                <a16:creationId xmlns:a16="http://schemas.microsoft.com/office/drawing/2014/main" id="{287286DE-53AE-489D-BF2B-D68987A4C70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467">
            <a:extLst xmlns:a="http://schemas.openxmlformats.org/drawingml/2006/main">
              <a:ext uri="{FF2B5EF4-FFF2-40B4-BE49-F238E27FC236}">
                <a16:creationId xmlns:a16="http://schemas.microsoft.com/office/drawing/2014/main" id="{C7B79C2B-7170-4F1F-97D2-FA378BB314E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Data tables charts averages and range</a:t>
            </a:r>
          </a:p>
        </p:txBody>
      </p:sp>
      <p:sp>
        <p:nvSpPr>
          <p:cNvPr id="3" name="text-468">
            <a:extLst xmlns:a="http://schemas.openxmlformats.org/drawingml/2006/main">
              <a:ext uri="{FF2B5EF4-FFF2-40B4-BE49-F238E27FC236}">
                <a16:creationId xmlns:a16="http://schemas.microsoft.com/office/drawing/2014/main" id="{6B541C22-D268-49EC-900C-23F9B4625A3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69">
            <a:extLst xmlns:a="http://schemas.openxmlformats.org/drawingml/2006/main">
              <a:ext uri="{FF2B5EF4-FFF2-40B4-BE49-F238E27FC236}">
                <a16:creationId xmlns:a16="http://schemas.microsoft.com/office/drawing/2014/main" id="{4ECA10C8-AB6C-4A45-8312-7C1A78B74DF4}"/>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470">
            <a:extLst xmlns:a="http://schemas.openxmlformats.org/drawingml/2006/main">
              <a:ext uri="{FF2B5EF4-FFF2-40B4-BE49-F238E27FC236}">
                <a16:creationId xmlns:a16="http://schemas.microsoft.com/office/drawing/2014/main" id="{570AD478-8F33-4580-919E-C151C8557A44}"/>
              </a:ext>
            </a:extLst>
          </p:cNvPr>
          <p:cNvSpPr>
            <a:spLocks xmlns:a="http://schemas.openxmlformats.org/drawingml/2006/main" noGrp="1"/>
          </p:cNvSpPr>
          <p:nvPr/>
        </p:nvSpPr>
        <p:spPr>
          <a:xfrm xmlns:a="http://schemas.openxmlformats.org/drawingml/2006/main">
            <a:off x="685800" y="2133600"/>
            <a:ext cx="35426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Collecting and organising data</a:t>
            </a:r>
          </a:p>
        </p:txBody>
      </p:sp>
      <p:sp>
        <p:nvSpPr>
          <p:cNvPr id="6" name="text-471">
            <a:extLst xmlns:a="http://schemas.openxmlformats.org/drawingml/2006/main">
              <a:ext uri="{FF2B5EF4-FFF2-40B4-BE49-F238E27FC236}">
                <a16:creationId xmlns:a16="http://schemas.microsoft.com/office/drawing/2014/main" id="{D7DC2F3C-64AA-4521-9EAF-48C84B4EEA5D}"/>
              </a:ext>
            </a:extLst>
          </p:cNvPr>
          <p:cNvSpPr>
            <a:spLocks xmlns:a="http://schemas.openxmlformats.org/drawingml/2006/main" noGrp="1"/>
          </p:cNvSpPr>
          <p:nvPr/>
        </p:nvSpPr>
        <p:spPr>
          <a:xfrm xmlns:a="http://schemas.openxmlformats.org/drawingml/2006/main">
            <a:off x="685800" y="2524125"/>
            <a:ext cx="44308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Bar charts pictograms and line graphs</a:t>
            </a:r>
          </a:p>
        </p:txBody>
      </p:sp>
      <p:sp>
        <p:nvSpPr>
          <p:cNvPr id="7" name="text-472">
            <a:extLst xmlns:a="http://schemas.openxmlformats.org/drawingml/2006/main">
              <a:ext uri="{FF2B5EF4-FFF2-40B4-BE49-F238E27FC236}">
                <a16:creationId xmlns:a16="http://schemas.microsoft.com/office/drawing/2014/main" id="{70D9ABF8-A22B-4905-9736-A5EDE63697B3}"/>
              </a:ext>
            </a:extLst>
          </p:cNvPr>
          <p:cNvSpPr>
            <a:spLocks xmlns:a="http://schemas.openxmlformats.org/drawingml/2006/main" noGrp="1"/>
          </p:cNvSpPr>
          <p:nvPr/>
        </p:nvSpPr>
        <p:spPr>
          <a:xfrm xmlns:a="http://schemas.openxmlformats.org/drawingml/2006/main">
            <a:off x="685800" y="2914650"/>
            <a:ext cx="30559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Pie charts and proportions</a:t>
            </a:r>
          </a:p>
        </p:txBody>
      </p:sp>
      <p:sp>
        <p:nvSpPr>
          <p:cNvPr id="8" name="text-473">
            <a:extLst xmlns:a="http://schemas.openxmlformats.org/drawingml/2006/main">
              <a:ext uri="{FF2B5EF4-FFF2-40B4-BE49-F238E27FC236}">
                <a16:creationId xmlns:a16="http://schemas.microsoft.com/office/drawing/2014/main" id="{B0D95A3F-D50F-4913-BC97-9451468022B6}"/>
              </a:ext>
            </a:extLst>
          </p:cNvPr>
          <p:cNvSpPr>
            <a:spLocks xmlns:a="http://schemas.openxmlformats.org/drawingml/2006/main" noGrp="1"/>
          </p:cNvSpPr>
          <p:nvPr/>
        </p:nvSpPr>
        <p:spPr>
          <a:xfrm xmlns:a="http://schemas.openxmlformats.org/drawingml/2006/main">
            <a:off x="685800" y="3305175"/>
            <a:ext cx="30233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Mean and weighted mean</a:t>
            </a:r>
          </a:p>
        </p:txBody>
      </p:sp>
      <p:sp>
        <p:nvSpPr>
          <p:cNvPr id="9" name="text-474">
            <a:extLst xmlns:a="http://schemas.openxmlformats.org/drawingml/2006/main">
              <a:ext uri="{FF2B5EF4-FFF2-40B4-BE49-F238E27FC236}">
                <a16:creationId xmlns:a16="http://schemas.microsoft.com/office/drawing/2014/main" id="{50376576-9B72-4202-8001-15A5DE8A3F16}"/>
              </a:ext>
            </a:extLst>
          </p:cNvPr>
          <p:cNvSpPr>
            <a:spLocks xmlns:a="http://schemas.openxmlformats.org/drawingml/2006/main" noGrp="1"/>
          </p:cNvSpPr>
          <p:nvPr/>
        </p:nvSpPr>
        <p:spPr>
          <a:xfrm xmlns:a="http://schemas.openxmlformats.org/drawingml/2006/main">
            <a:off x="685800" y="3695700"/>
            <a:ext cx="2840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Median mode and range</a:t>
            </a:r>
          </a:p>
        </p:txBody>
      </p:sp>
      <p:sp>
        <p:nvSpPr>
          <p:cNvPr id="10" name="text-475">
            <a:extLst xmlns:a="http://schemas.openxmlformats.org/drawingml/2006/main">
              <a:ext uri="{FF2B5EF4-FFF2-40B4-BE49-F238E27FC236}">
                <a16:creationId xmlns:a16="http://schemas.microsoft.com/office/drawing/2014/main" id="{0BC2ACF8-E6A7-4B88-86A0-BC1CD17969B3}"/>
              </a:ext>
            </a:extLst>
          </p:cNvPr>
          <p:cNvSpPr>
            <a:spLocks xmlns:a="http://schemas.openxmlformats.org/drawingml/2006/main" noGrp="1"/>
          </p:cNvSpPr>
          <p:nvPr/>
        </p:nvSpPr>
        <p:spPr>
          <a:xfrm xmlns:a="http://schemas.openxmlformats.org/drawingml/2006/main">
            <a:off x="685800" y="4086225"/>
            <a:ext cx="43695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and interpreting summaries</a:t>
            </a:r>
          </a:p>
        </p:txBody>
      </p:sp>
    </p:spTree>
    <p:extLst>
      <p:ext uri="{BB962C8B-B14F-4D97-AF65-F5344CB8AC3E}">
        <p14:creationId xmlns:p14="http://schemas.microsoft.com/office/powerpoint/2010/main" val="36940596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76">
            <a:extLst xmlns:a="http://schemas.openxmlformats.org/drawingml/2006/main">
              <a:ext uri="{FF2B5EF4-FFF2-40B4-BE49-F238E27FC236}">
                <a16:creationId xmlns:a16="http://schemas.microsoft.com/office/drawing/2014/main" id="{189680CB-077A-4475-B018-9665812E2B6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477">
            <a:extLst xmlns:a="http://schemas.openxmlformats.org/drawingml/2006/main">
              <a:ext uri="{FF2B5EF4-FFF2-40B4-BE49-F238E27FC236}">
                <a16:creationId xmlns:a16="http://schemas.microsoft.com/office/drawing/2014/main" id="{D1F2B233-EFBD-48CB-A77F-2D6F0D12EC5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Collecting and organising data</a:t>
            </a:r>
          </a:p>
        </p:txBody>
      </p:sp>
      <p:sp>
        <p:nvSpPr>
          <p:cNvPr id="3" name="text-478">
            <a:extLst xmlns:a="http://schemas.openxmlformats.org/drawingml/2006/main">
              <a:ext uri="{FF2B5EF4-FFF2-40B4-BE49-F238E27FC236}">
                <a16:creationId xmlns:a16="http://schemas.microsoft.com/office/drawing/2014/main" id="{22C565A5-790E-4B50-AF4C-0FE20899608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79">
            <a:extLst xmlns:a="http://schemas.openxmlformats.org/drawingml/2006/main">
              <a:ext uri="{FF2B5EF4-FFF2-40B4-BE49-F238E27FC236}">
                <a16:creationId xmlns:a16="http://schemas.microsoft.com/office/drawing/2014/main" id="{4614E8D7-E338-4551-BBB0-3EE4985CC51B}"/>
              </a:ext>
            </a:extLst>
          </p:cNvPr>
          <p:cNvSpPr>
            <a:spLocks xmlns:a="http://schemas.openxmlformats.org/drawingml/2006/main" noGrp="1"/>
          </p:cNvSpPr>
          <p:nvPr/>
        </p:nvSpPr>
        <p:spPr>
          <a:xfrm xmlns:a="http://schemas.openxmlformats.org/drawingml/2006/main">
            <a:off x="685800" y="1409700"/>
            <a:ext cx="104363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Data are values or observations collected to answer a question. Categorical data describe </a:t>
            </a:r>
          </a:p>
        </p:txBody>
      </p:sp>
      <p:sp>
        <p:nvSpPr>
          <p:cNvPr id="5" name="text-480">
            <a:extLst xmlns:a="http://schemas.openxmlformats.org/drawingml/2006/main">
              <a:ext uri="{FF2B5EF4-FFF2-40B4-BE49-F238E27FC236}">
                <a16:creationId xmlns:a16="http://schemas.microsoft.com/office/drawing/2014/main" id="{E62DF48E-C0DE-4B79-9111-08DEB6144D90}"/>
              </a:ext>
            </a:extLst>
          </p:cNvPr>
          <p:cNvSpPr>
            <a:spLocks xmlns:a="http://schemas.openxmlformats.org/drawingml/2006/main" noGrp="1"/>
          </p:cNvSpPr>
          <p:nvPr/>
        </p:nvSpPr>
        <p:spPr>
          <a:xfrm xmlns:a="http://schemas.openxmlformats.org/drawingml/2006/main">
            <a:off x="685800" y="1752600"/>
            <a:ext cx="101207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groups; numerical data describe quantities. Discrete numerical data are counted, while </a:t>
            </a:r>
          </a:p>
        </p:txBody>
      </p:sp>
      <p:sp>
        <p:nvSpPr>
          <p:cNvPr id="6" name="text-481">
            <a:extLst xmlns:a="http://schemas.openxmlformats.org/drawingml/2006/main">
              <a:ext uri="{FF2B5EF4-FFF2-40B4-BE49-F238E27FC236}">
                <a16:creationId xmlns:a16="http://schemas.microsoft.com/office/drawing/2014/main" id="{34C39B83-C6BD-4E80-A066-B9FB88B7BDCA}"/>
              </a:ext>
            </a:extLst>
          </p:cNvPr>
          <p:cNvSpPr>
            <a:spLocks xmlns:a="http://schemas.openxmlformats.org/drawingml/2006/main" noGrp="1"/>
          </p:cNvSpPr>
          <p:nvPr/>
        </p:nvSpPr>
        <p:spPr>
          <a:xfrm xmlns:a="http://schemas.openxmlformats.org/drawingml/2006/main">
            <a:off x="685800" y="2095500"/>
            <a:ext cx="106358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continuous data are measured. A frequency table records how often each value or category </a:t>
            </a:r>
          </a:p>
        </p:txBody>
      </p:sp>
      <p:sp>
        <p:nvSpPr>
          <p:cNvPr id="7" name="text-482">
            <a:extLst xmlns:a="http://schemas.openxmlformats.org/drawingml/2006/main">
              <a:ext uri="{FF2B5EF4-FFF2-40B4-BE49-F238E27FC236}">
                <a16:creationId xmlns:a16="http://schemas.microsoft.com/office/drawing/2014/main" id="{EE6B02F8-A594-4AA1-B628-031C82F6B313}"/>
              </a:ext>
            </a:extLst>
          </p:cNvPr>
          <p:cNvSpPr>
            <a:spLocks xmlns:a="http://schemas.openxmlformats.org/drawingml/2006/main" noGrp="1"/>
          </p:cNvSpPr>
          <p:nvPr/>
        </p:nvSpPr>
        <p:spPr>
          <a:xfrm xmlns:a="http://schemas.openxmlformats.org/drawingml/2006/main">
            <a:off x="685800" y="2438400"/>
            <a:ext cx="78965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occurs. A fair sample should represent the population being studied.</a:t>
            </a:r>
          </a:p>
        </p:txBody>
      </p:sp>
      <p:sp>
        <p:nvSpPr>
          <p:cNvPr id="8" name="text-483">
            <a:extLst xmlns:a="http://schemas.openxmlformats.org/drawingml/2006/main">
              <a:ext uri="{FF2B5EF4-FFF2-40B4-BE49-F238E27FC236}">
                <a16:creationId xmlns:a16="http://schemas.microsoft.com/office/drawing/2014/main" id="{E0E479A5-98C9-45F5-A727-4278731FEECF}"/>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484">
            <a:extLst xmlns:a="http://schemas.openxmlformats.org/drawingml/2006/main">
              <a:ext uri="{FF2B5EF4-FFF2-40B4-BE49-F238E27FC236}">
                <a16:creationId xmlns:a16="http://schemas.microsoft.com/office/drawing/2014/main" id="{88B40754-86AD-4EFF-B324-E8B17C67D03C}"/>
              </a:ext>
            </a:extLst>
          </p:cNvPr>
          <p:cNvSpPr>
            <a:spLocks xmlns:a="http://schemas.openxmlformats.org/drawingml/2006/main" noGrp="1"/>
          </p:cNvSpPr>
          <p:nvPr/>
        </p:nvSpPr>
        <p:spPr>
          <a:xfrm xmlns:a="http://schemas.openxmlformats.org/drawingml/2006/main">
            <a:off x="685800" y="3400425"/>
            <a:ext cx="108559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Eye colour is categorical, number of siblings is discrete and height is continuous. If scores are </a:t>
            </a:r>
          </a:p>
        </p:txBody>
      </p:sp>
      <p:sp>
        <p:nvSpPr>
          <p:cNvPr id="10" name="text-485">
            <a:extLst xmlns:a="http://schemas.openxmlformats.org/drawingml/2006/main">
              <a:ext uri="{FF2B5EF4-FFF2-40B4-BE49-F238E27FC236}">
                <a16:creationId xmlns:a16="http://schemas.microsoft.com/office/drawing/2014/main" id="{3BAB6A00-F7FA-48AB-894E-589141A956A1}"/>
              </a:ext>
            </a:extLst>
          </p:cNvPr>
          <p:cNvSpPr>
            <a:spLocks xmlns:a="http://schemas.openxmlformats.org/drawingml/2006/main" noGrp="1"/>
          </p:cNvSpPr>
          <p:nvPr/>
        </p:nvSpPr>
        <p:spPr>
          <a:xfrm xmlns:a="http://schemas.openxmlformats.org/drawingml/2006/main">
            <a:off x="685800" y="3743325"/>
            <a:ext cx="100736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3, 2, 4, 3, 2, the frequencies are 2: three, 3: two and 4: one. The total frequency is 6.</a:t>
            </a:r>
          </a:p>
        </p:txBody>
      </p:sp>
    </p:spTree>
    <p:extLst>
      <p:ext uri="{BB962C8B-B14F-4D97-AF65-F5344CB8AC3E}">
        <p14:creationId xmlns:p14="http://schemas.microsoft.com/office/powerpoint/2010/main" val="55148478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86">
            <a:extLst xmlns:a="http://schemas.openxmlformats.org/drawingml/2006/main">
              <a:ext uri="{FF2B5EF4-FFF2-40B4-BE49-F238E27FC236}">
                <a16:creationId xmlns:a16="http://schemas.microsoft.com/office/drawing/2014/main" id="{577600C7-00AF-472A-BFA8-FAF44D84B70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487">
            <a:extLst xmlns:a="http://schemas.openxmlformats.org/drawingml/2006/main">
              <a:ext uri="{FF2B5EF4-FFF2-40B4-BE49-F238E27FC236}">
                <a16:creationId xmlns:a16="http://schemas.microsoft.com/office/drawing/2014/main" id="{A81BCA87-8F94-41B3-A7BB-72E6154288C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Bar charts pictograms and line graphs</a:t>
            </a:r>
          </a:p>
        </p:txBody>
      </p:sp>
      <p:sp>
        <p:nvSpPr>
          <p:cNvPr id="3" name="text-488">
            <a:extLst xmlns:a="http://schemas.openxmlformats.org/drawingml/2006/main">
              <a:ext uri="{FF2B5EF4-FFF2-40B4-BE49-F238E27FC236}">
                <a16:creationId xmlns:a16="http://schemas.microsoft.com/office/drawing/2014/main" id="{F0155078-4D54-4BC2-B31F-A33F15BF9B4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89">
            <a:extLst xmlns:a="http://schemas.openxmlformats.org/drawingml/2006/main">
              <a:ext uri="{FF2B5EF4-FFF2-40B4-BE49-F238E27FC236}">
                <a16:creationId xmlns:a16="http://schemas.microsoft.com/office/drawing/2014/main" id="{08AE0A8E-F52E-4632-AE70-47A10F9C1F9E}"/>
              </a:ext>
            </a:extLst>
          </p:cNvPr>
          <p:cNvSpPr>
            <a:spLocks xmlns:a="http://schemas.openxmlformats.org/drawingml/2006/main" noGrp="1"/>
          </p:cNvSpPr>
          <p:nvPr/>
        </p:nvSpPr>
        <p:spPr>
          <a:xfrm xmlns:a="http://schemas.openxmlformats.org/drawingml/2006/main">
            <a:off x="685800" y="1409700"/>
            <a:ext cx="105766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Bar charts compare categories using separated bars. A pictogram uses a key, and part of a </a:t>
            </a:r>
          </a:p>
        </p:txBody>
      </p:sp>
      <p:sp>
        <p:nvSpPr>
          <p:cNvPr id="5" name="text-490">
            <a:extLst xmlns:a="http://schemas.openxmlformats.org/drawingml/2006/main">
              <a:ext uri="{FF2B5EF4-FFF2-40B4-BE49-F238E27FC236}">
                <a16:creationId xmlns:a16="http://schemas.microsoft.com/office/drawing/2014/main" id="{5DA21BE7-9C4F-4AFD-B034-CAB7B25E8CDD}"/>
              </a:ext>
            </a:extLst>
          </p:cNvPr>
          <p:cNvSpPr>
            <a:spLocks xmlns:a="http://schemas.openxmlformats.org/drawingml/2006/main" noGrp="1"/>
          </p:cNvSpPr>
          <p:nvPr/>
        </p:nvSpPr>
        <p:spPr>
          <a:xfrm xmlns:a="http://schemas.openxmlformats.org/drawingml/2006/main">
            <a:off x="685800" y="1752600"/>
            <a:ext cx="105470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symbol may represent part of the key value. Line graphs display change across an ordered </a:t>
            </a:r>
          </a:p>
        </p:txBody>
      </p:sp>
      <p:sp>
        <p:nvSpPr>
          <p:cNvPr id="6" name="text-491">
            <a:extLst xmlns:a="http://schemas.openxmlformats.org/drawingml/2006/main">
              <a:ext uri="{FF2B5EF4-FFF2-40B4-BE49-F238E27FC236}">
                <a16:creationId xmlns:a16="http://schemas.microsoft.com/office/drawing/2014/main" id="{3CAC4837-5706-44D5-A439-006ED5BB6F8F}"/>
              </a:ext>
            </a:extLst>
          </p:cNvPr>
          <p:cNvSpPr>
            <a:spLocks xmlns:a="http://schemas.openxmlformats.org/drawingml/2006/main" noGrp="1"/>
          </p:cNvSpPr>
          <p:nvPr/>
        </p:nvSpPr>
        <p:spPr>
          <a:xfrm xmlns:a="http://schemas.openxmlformats.org/drawingml/2006/main">
            <a:off x="685800" y="2095500"/>
            <a:ext cx="102301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variable such as time. Give a title, labels, units and a consistent scale. Histograms show </a:t>
            </a:r>
          </a:p>
        </p:txBody>
      </p:sp>
      <p:sp>
        <p:nvSpPr>
          <p:cNvPr id="7" name="text-492">
            <a:extLst xmlns:a="http://schemas.openxmlformats.org/drawingml/2006/main">
              <a:ext uri="{FF2B5EF4-FFF2-40B4-BE49-F238E27FC236}">
                <a16:creationId xmlns:a16="http://schemas.microsoft.com/office/drawing/2014/main" id="{92D39FBD-7ECF-4B87-AB97-4F2FAB3491E2}"/>
              </a:ext>
            </a:extLst>
          </p:cNvPr>
          <p:cNvSpPr>
            <a:spLocks xmlns:a="http://schemas.openxmlformats.org/drawingml/2006/main" noGrp="1"/>
          </p:cNvSpPr>
          <p:nvPr/>
        </p:nvSpPr>
        <p:spPr>
          <a:xfrm xmlns:a="http://schemas.openxmlformats.org/drawingml/2006/main">
            <a:off x="685800" y="2438400"/>
            <a:ext cx="107057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grouped continuous data with touching bars; unequal class widths require frequency density.</a:t>
            </a:r>
          </a:p>
        </p:txBody>
      </p:sp>
      <p:sp>
        <p:nvSpPr>
          <p:cNvPr id="8" name="text-493">
            <a:extLst xmlns:a="http://schemas.openxmlformats.org/drawingml/2006/main">
              <a:ext uri="{FF2B5EF4-FFF2-40B4-BE49-F238E27FC236}">
                <a16:creationId xmlns:a16="http://schemas.microsoft.com/office/drawing/2014/main" id="{9DD17E0C-D8E6-4EA6-8028-40B56799C3F2}"/>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494">
            <a:extLst xmlns:a="http://schemas.openxmlformats.org/drawingml/2006/main">
              <a:ext uri="{FF2B5EF4-FFF2-40B4-BE49-F238E27FC236}">
                <a16:creationId xmlns:a16="http://schemas.microsoft.com/office/drawing/2014/main" id="{B7FF0285-E06E-40D4-8D6D-835672E4880B}"/>
              </a:ext>
            </a:extLst>
          </p:cNvPr>
          <p:cNvSpPr>
            <a:spLocks xmlns:a="http://schemas.openxmlformats.org/drawingml/2006/main" noGrp="1"/>
          </p:cNvSpPr>
          <p:nvPr/>
        </p:nvSpPr>
        <p:spPr>
          <a:xfrm xmlns:a="http://schemas.openxmlformats.org/drawingml/2006/main">
            <a:off x="685800" y="3400425"/>
            <a:ext cx="107301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one pictogram symbol represents 4 books, three and a half symbols represent 14 books. A </a:t>
            </a:r>
          </a:p>
        </p:txBody>
      </p:sp>
      <p:sp>
        <p:nvSpPr>
          <p:cNvPr id="10" name="text-495">
            <a:extLst xmlns:a="http://schemas.openxmlformats.org/drawingml/2006/main">
              <a:ext uri="{FF2B5EF4-FFF2-40B4-BE49-F238E27FC236}">
                <a16:creationId xmlns:a16="http://schemas.microsoft.com/office/drawing/2014/main" id="{971FA955-9D0C-4ED6-AFB5-52EE8DCD88DD}"/>
              </a:ext>
            </a:extLst>
          </p:cNvPr>
          <p:cNvSpPr>
            <a:spLocks xmlns:a="http://schemas.openxmlformats.org/drawingml/2006/main" noGrp="1"/>
          </p:cNvSpPr>
          <p:nvPr/>
        </p:nvSpPr>
        <p:spPr>
          <a:xfrm xmlns:a="http://schemas.openxmlformats.org/drawingml/2006/main">
            <a:off x="685800" y="3743325"/>
            <a:ext cx="90641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bar reaching 25 on a scale increasing by 5 represents 25 items, not five items.</a:t>
            </a:r>
          </a:p>
        </p:txBody>
      </p:sp>
    </p:spTree>
    <p:extLst>
      <p:ext uri="{BB962C8B-B14F-4D97-AF65-F5344CB8AC3E}">
        <p14:creationId xmlns:p14="http://schemas.microsoft.com/office/powerpoint/2010/main" val="82576257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96">
            <a:extLst xmlns:a="http://schemas.openxmlformats.org/drawingml/2006/main">
              <a:ext uri="{FF2B5EF4-FFF2-40B4-BE49-F238E27FC236}">
                <a16:creationId xmlns:a16="http://schemas.microsoft.com/office/drawing/2014/main" id="{D011B1B9-EE5E-4A19-AE91-9A42C10CF77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497">
            <a:extLst xmlns:a="http://schemas.openxmlformats.org/drawingml/2006/main">
              <a:ext uri="{FF2B5EF4-FFF2-40B4-BE49-F238E27FC236}">
                <a16:creationId xmlns:a16="http://schemas.microsoft.com/office/drawing/2014/main" id="{2B407467-F0D3-45AE-A6FA-7A21AD9DBF5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Pie charts and proportions</a:t>
            </a:r>
          </a:p>
        </p:txBody>
      </p:sp>
      <p:sp>
        <p:nvSpPr>
          <p:cNvPr id="3" name="text-498">
            <a:extLst xmlns:a="http://schemas.openxmlformats.org/drawingml/2006/main">
              <a:ext uri="{FF2B5EF4-FFF2-40B4-BE49-F238E27FC236}">
                <a16:creationId xmlns:a16="http://schemas.microsoft.com/office/drawing/2014/main" id="{163783C9-85C7-43D4-B21E-512CCDBCA8B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99">
            <a:extLst xmlns:a="http://schemas.openxmlformats.org/drawingml/2006/main">
              <a:ext uri="{FF2B5EF4-FFF2-40B4-BE49-F238E27FC236}">
                <a16:creationId xmlns:a16="http://schemas.microsoft.com/office/drawing/2014/main" id="{3B65E91B-2E5E-441D-9C38-E34FAA5774E3}"/>
              </a:ext>
            </a:extLst>
          </p:cNvPr>
          <p:cNvSpPr>
            <a:spLocks xmlns:a="http://schemas.openxmlformats.org/drawingml/2006/main" noGrp="1"/>
          </p:cNvSpPr>
          <p:nvPr/>
        </p:nvSpPr>
        <p:spPr>
          <a:xfrm xmlns:a="http://schemas.openxmlformats.org/drawingml/2006/main">
            <a:off x="685800" y="1409700"/>
            <a:ext cx="103612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pie chart shows parts of one whole. Sector angle = category frequency divided by total </a:t>
            </a:r>
          </a:p>
        </p:txBody>
      </p:sp>
      <p:sp>
        <p:nvSpPr>
          <p:cNvPr id="5" name="text-500">
            <a:extLst xmlns:a="http://schemas.openxmlformats.org/drawingml/2006/main">
              <a:ext uri="{FF2B5EF4-FFF2-40B4-BE49-F238E27FC236}">
                <a16:creationId xmlns:a16="http://schemas.microsoft.com/office/drawing/2014/main" id="{AE279383-3292-4FB5-8ED8-90139A83E6DC}"/>
              </a:ext>
            </a:extLst>
          </p:cNvPr>
          <p:cNvSpPr>
            <a:spLocks xmlns:a="http://schemas.openxmlformats.org/drawingml/2006/main" noGrp="1"/>
          </p:cNvSpPr>
          <p:nvPr/>
        </p:nvSpPr>
        <p:spPr>
          <a:xfrm xmlns:a="http://schemas.openxmlformats.org/drawingml/2006/main">
            <a:off x="685800" y="1752600"/>
            <a:ext cx="101806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frequency, multiplied by 360°. All sector angles should total 360°. Compare proportions </a:t>
            </a:r>
          </a:p>
        </p:txBody>
      </p:sp>
      <p:sp>
        <p:nvSpPr>
          <p:cNvPr id="6" name="text-501">
            <a:extLst xmlns:a="http://schemas.openxmlformats.org/drawingml/2006/main">
              <a:ext uri="{FF2B5EF4-FFF2-40B4-BE49-F238E27FC236}">
                <a16:creationId xmlns:a16="http://schemas.microsoft.com/office/drawing/2014/main" id="{9082DBF2-787C-4583-B2DD-B5B7ABA4F42F}"/>
              </a:ext>
            </a:extLst>
          </p:cNvPr>
          <p:cNvSpPr>
            <a:spLocks xmlns:a="http://schemas.openxmlformats.org/drawingml/2006/main" noGrp="1"/>
          </p:cNvSpPr>
          <p:nvPr/>
        </p:nvSpPr>
        <p:spPr>
          <a:xfrm xmlns:a="http://schemas.openxmlformats.org/drawingml/2006/main">
            <a:off x="685800" y="2095500"/>
            <a:ext cx="104296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carefully when charts have different totals. A larger sector does not automatically mean a </a:t>
            </a:r>
          </a:p>
        </p:txBody>
      </p:sp>
      <p:sp>
        <p:nvSpPr>
          <p:cNvPr id="7" name="text-502">
            <a:extLst xmlns:a="http://schemas.openxmlformats.org/drawingml/2006/main">
              <a:ext uri="{FF2B5EF4-FFF2-40B4-BE49-F238E27FC236}">
                <a16:creationId xmlns:a16="http://schemas.microsoft.com/office/drawing/2014/main" id="{8BEE1CAB-C14F-4341-8117-FAA4D56294CC}"/>
              </a:ext>
            </a:extLst>
          </p:cNvPr>
          <p:cNvSpPr>
            <a:spLocks xmlns:a="http://schemas.openxmlformats.org/drawingml/2006/main" noGrp="1"/>
          </p:cNvSpPr>
          <p:nvPr/>
        </p:nvSpPr>
        <p:spPr>
          <a:xfrm xmlns:a="http://schemas.openxmlformats.org/drawingml/2006/main">
            <a:off x="685800" y="2438400"/>
            <a:ext cx="42159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larger count across different groups.</a:t>
            </a:r>
          </a:p>
        </p:txBody>
      </p:sp>
      <p:sp>
        <p:nvSpPr>
          <p:cNvPr id="8" name="text-503">
            <a:extLst xmlns:a="http://schemas.openxmlformats.org/drawingml/2006/main">
              <a:ext uri="{FF2B5EF4-FFF2-40B4-BE49-F238E27FC236}">
                <a16:creationId xmlns:a16="http://schemas.microsoft.com/office/drawing/2014/main" id="{849F0A48-CF62-4B57-86D5-A819F1033F8A}"/>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504">
            <a:extLst xmlns:a="http://schemas.openxmlformats.org/drawingml/2006/main">
              <a:ext uri="{FF2B5EF4-FFF2-40B4-BE49-F238E27FC236}">
                <a16:creationId xmlns:a16="http://schemas.microsoft.com/office/drawing/2014/main" id="{23C2F5F7-B2EB-4D75-8EEB-C0923C95537A}"/>
              </a:ext>
            </a:extLst>
          </p:cNvPr>
          <p:cNvSpPr>
            <a:spLocks xmlns:a="http://schemas.openxmlformats.org/drawingml/2006/main" noGrp="1"/>
          </p:cNvSpPr>
          <p:nvPr/>
        </p:nvSpPr>
        <p:spPr>
          <a:xfrm xmlns:a="http://schemas.openxmlformats.org/drawingml/2006/main">
            <a:off x="685800" y="3543300"/>
            <a:ext cx="64099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a class of 30, 12 choose football. The sector angle is </a:t>
            </a:r>
          </a:p>
        </p:txBody>
      </p:sp>
      <p:sp>
        <p:nvSpPr>
          <p:cNvPr id="10" name="text-505">
            <a:extLst xmlns:a="http://schemas.openxmlformats.org/drawingml/2006/main">
              <a:ext uri="{FF2B5EF4-FFF2-40B4-BE49-F238E27FC236}">
                <a16:creationId xmlns:a16="http://schemas.microsoft.com/office/drawing/2014/main" id="{70EC745C-BD34-4A4A-B915-F720961C0014}"/>
              </a:ext>
            </a:extLst>
          </p:cNvPr>
          <p:cNvSpPr>
            <a:spLocks xmlns:a="http://schemas.openxmlformats.org/drawingml/2006/main" noGrp="1"/>
          </p:cNvSpPr>
          <p:nvPr/>
        </p:nvSpPr>
        <p:spPr>
          <a:xfrm xmlns:a="http://schemas.openxmlformats.org/drawingml/2006/main">
            <a:off x="7048119"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11" name="text-506">
            <a:extLst xmlns:a="http://schemas.openxmlformats.org/drawingml/2006/main">
              <a:ext uri="{FF2B5EF4-FFF2-40B4-BE49-F238E27FC236}">
                <a16:creationId xmlns:a16="http://schemas.microsoft.com/office/drawing/2014/main" id="{1FDC0B5E-1069-48B1-9087-F4E57C0E34DF}"/>
              </a:ext>
            </a:extLst>
          </p:cNvPr>
          <p:cNvSpPr>
            <a:spLocks xmlns:a="http://schemas.openxmlformats.org/drawingml/2006/main" noGrp="1"/>
          </p:cNvSpPr>
          <p:nvPr/>
        </p:nvSpPr>
        <p:spPr>
          <a:xfrm xmlns:a="http://schemas.openxmlformats.org/drawingml/2006/main">
            <a:off x="7048119"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30</a:t>
            </a:r>
          </a:p>
        </p:txBody>
      </p:sp>
      <p:sp>
        <p:nvSpPr>
          <p:cNvPr id="12" name="fraction-bar-507">
            <a:extLst xmlns:a="http://schemas.openxmlformats.org/drawingml/2006/main">
              <a:ext uri="{FF2B5EF4-FFF2-40B4-BE49-F238E27FC236}">
                <a16:creationId xmlns:a16="http://schemas.microsoft.com/office/drawing/2014/main" id="{10916663-C553-4BF6-BF15-3C45266B6D81}"/>
              </a:ext>
            </a:extLst>
          </p:cNvPr>
          <p:cNvSpPr>
            <a:spLocks xmlns:a="http://schemas.openxmlformats.org/drawingml/2006/main" noGrp="1"/>
          </p:cNvSpPr>
          <p:nvPr/>
        </p:nvSpPr>
        <p:spPr>
          <a:xfrm xmlns:a="http://schemas.openxmlformats.org/drawingml/2006/main">
            <a:off x="7067169"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508">
            <a:extLst xmlns:a="http://schemas.openxmlformats.org/drawingml/2006/main">
              <a:ext uri="{FF2B5EF4-FFF2-40B4-BE49-F238E27FC236}">
                <a16:creationId xmlns:a16="http://schemas.microsoft.com/office/drawing/2014/main" id="{09BA5687-C33C-45E7-8A19-55A3F86488A8}"/>
              </a:ext>
            </a:extLst>
          </p:cNvPr>
          <p:cNvSpPr>
            <a:spLocks xmlns:a="http://schemas.openxmlformats.org/drawingml/2006/main" noGrp="1"/>
          </p:cNvSpPr>
          <p:nvPr/>
        </p:nvSpPr>
        <p:spPr>
          <a:xfrm xmlns:a="http://schemas.openxmlformats.org/drawingml/2006/main">
            <a:off x="7414069" y="3543300"/>
            <a:ext cx="40952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360° = 144°. The percentage is </a:t>
            </a:r>
          </a:p>
        </p:txBody>
      </p:sp>
      <p:sp>
        <p:nvSpPr>
          <p:cNvPr id="14" name="text-509">
            <a:extLst xmlns:a="http://schemas.openxmlformats.org/drawingml/2006/main">
              <a:ext uri="{FF2B5EF4-FFF2-40B4-BE49-F238E27FC236}">
                <a16:creationId xmlns:a16="http://schemas.microsoft.com/office/drawing/2014/main" id="{2AF906D9-8180-45E6-81AA-428966FB71FC}"/>
              </a:ext>
            </a:extLst>
          </p:cNvPr>
          <p:cNvSpPr>
            <a:spLocks xmlns:a="http://schemas.openxmlformats.org/drawingml/2006/main" noGrp="1"/>
          </p:cNvSpPr>
          <p:nvPr/>
        </p:nvSpPr>
        <p:spPr>
          <a:xfrm xmlns:a="http://schemas.openxmlformats.org/drawingml/2006/main">
            <a:off x="685800" y="39719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15" name="text-510">
            <a:extLst xmlns:a="http://schemas.openxmlformats.org/drawingml/2006/main">
              <a:ext uri="{FF2B5EF4-FFF2-40B4-BE49-F238E27FC236}">
                <a16:creationId xmlns:a16="http://schemas.microsoft.com/office/drawing/2014/main" id="{E1A4355C-598C-4AEB-9A80-F54F0040B4F5}"/>
              </a:ext>
            </a:extLst>
          </p:cNvPr>
          <p:cNvSpPr>
            <a:spLocks xmlns:a="http://schemas.openxmlformats.org/drawingml/2006/main" noGrp="1"/>
          </p:cNvSpPr>
          <p:nvPr/>
        </p:nvSpPr>
        <p:spPr>
          <a:xfrm xmlns:a="http://schemas.openxmlformats.org/drawingml/2006/main">
            <a:off x="685800" y="42576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30</a:t>
            </a:r>
          </a:p>
        </p:txBody>
      </p:sp>
      <p:sp>
        <p:nvSpPr>
          <p:cNvPr id="16" name="fraction-bar-511">
            <a:extLst xmlns:a="http://schemas.openxmlformats.org/drawingml/2006/main">
              <a:ext uri="{FF2B5EF4-FFF2-40B4-BE49-F238E27FC236}">
                <a16:creationId xmlns:a16="http://schemas.microsoft.com/office/drawing/2014/main" id="{2D51F8AF-A44D-4CAF-B324-6A457D88BBD9}"/>
              </a:ext>
            </a:extLst>
          </p:cNvPr>
          <p:cNvSpPr>
            <a:spLocks xmlns:a="http://schemas.openxmlformats.org/drawingml/2006/main" noGrp="1"/>
          </p:cNvSpPr>
          <p:nvPr/>
        </p:nvSpPr>
        <p:spPr>
          <a:xfrm xmlns:a="http://schemas.openxmlformats.org/drawingml/2006/main">
            <a:off x="704850" y="42386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512">
            <a:extLst xmlns:a="http://schemas.openxmlformats.org/drawingml/2006/main">
              <a:ext uri="{FF2B5EF4-FFF2-40B4-BE49-F238E27FC236}">
                <a16:creationId xmlns:a16="http://schemas.microsoft.com/office/drawing/2014/main" id="{1FD97514-1161-4310-9695-88E993A315B0}"/>
              </a:ext>
            </a:extLst>
          </p:cNvPr>
          <p:cNvSpPr>
            <a:spLocks xmlns:a="http://schemas.openxmlformats.org/drawingml/2006/main" noGrp="1"/>
          </p:cNvSpPr>
          <p:nvPr/>
        </p:nvSpPr>
        <p:spPr>
          <a:xfrm xmlns:a="http://schemas.openxmlformats.org/drawingml/2006/main">
            <a:off x="1051751" y="4114800"/>
            <a:ext cx="19556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100% = 40%.</a:t>
            </a:r>
          </a:p>
        </p:txBody>
      </p:sp>
    </p:spTree>
    <p:extLst>
      <p:ext uri="{BB962C8B-B14F-4D97-AF65-F5344CB8AC3E}">
        <p14:creationId xmlns:p14="http://schemas.microsoft.com/office/powerpoint/2010/main" val="92846164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513">
            <a:extLst xmlns:a="http://schemas.openxmlformats.org/drawingml/2006/main">
              <a:ext uri="{FF2B5EF4-FFF2-40B4-BE49-F238E27FC236}">
                <a16:creationId xmlns:a16="http://schemas.microsoft.com/office/drawing/2014/main" id="{2638F4E7-22EC-4092-97CD-D451DB0089D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514">
            <a:extLst xmlns:a="http://schemas.openxmlformats.org/drawingml/2006/main">
              <a:ext uri="{FF2B5EF4-FFF2-40B4-BE49-F238E27FC236}">
                <a16:creationId xmlns:a16="http://schemas.microsoft.com/office/drawing/2014/main" id="{CDD3A86A-144E-4D05-957E-1993A9C3C09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Mean and weighted mean</a:t>
            </a:r>
          </a:p>
        </p:txBody>
      </p:sp>
      <p:sp>
        <p:nvSpPr>
          <p:cNvPr id="3" name="text-515">
            <a:extLst xmlns:a="http://schemas.openxmlformats.org/drawingml/2006/main">
              <a:ext uri="{FF2B5EF4-FFF2-40B4-BE49-F238E27FC236}">
                <a16:creationId xmlns:a16="http://schemas.microsoft.com/office/drawing/2014/main" id="{DD0D0A93-E190-4DC7-AFC3-FA6FF3C68FA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16">
            <a:extLst xmlns:a="http://schemas.openxmlformats.org/drawingml/2006/main">
              <a:ext uri="{FF2B5EF4-FFF2-40B4-BE49-F238E27FC236}">
                <a16:creationId xmlns:a16="http://schemas.microsoft.com/office/drawing/2014/main" id="{E1439499-1855-45C7-850D-464136A93320}"/>
              </a:ext>
            </a:extLst>
          </p:cNvPr>
          <p:cNvSpPr>
            <a:spLocks xmlns:a="http://schemas.openxmlformats.org/drawingml/2006/main" noGrp="1"/>
          </p:cNvSpPr>
          <p:nvPr/>
        </p:nvSpPr>
        <p:spPr>
          <a:xfrm xmlns:a="http://schemas.openxmlformats.org/drawingml/2006/main">
            <a:off x="685800" y="1409700"/>
            <a:ext cx="100828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mean is the sum of values divided by the number of values. For a frequency table, </a:t>
            </a:r>
          </a:p>
        </p:txBody>
      </p:sp>
      <p:sp>
        <p:nvSpPr>
          <p:cNvPr id="5" name="text-517">
            <a:extLst xmlns:a="http://schemas.openxmlformats.org/drawingml/2006/main">
              <a:ext uri="{FF2B5EF4-FFF2-40B4-BE49-F238E27FC236}">
                <a16:creationId xmlns:a16="http://schemas.microsoft.com/office/drawing/2014/main" id="{457BB43E-5FE1-4D2D-B992-1024F840B362}"/>
              </a:ext>
            </a:extLst>
          </p:cNvPr>
          <p:cNvSpPr>
            <a:spLocks xmlns:a="http://schemas.openxmlformats.org/drawingml/2006/main" noGrp="1"/>
          </p:cNvSpPr>
          <p:nvPr/>
        </p:nvSpPr>
        <p:spPr>
          <a:xfrm xmlns:a="http://schemas.openxmlformats.org/drawingml/2006/main">
            <a:off x="685800" y="1752600"/>
            <a:ext cx="103552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each value by its frequency, add the products and divide by total frequency. The </a:t>
            </a:r>
          </a:p>
        </p:txBody>
      </p:sp>
      <p:sp>
        <p:nvSpPr>
          <p:cNvPr id="6" name="text-518">
            <a:extLst xmlns:a="http://schemas.openxmlformats.org/drawingml/2006/main">
              <a:ext uri="{FF2B5EF4-FFF2-40B4-BE49-F238E27FC236}">
                <a16:creationId xmlns:a16="http://schemas.microsoft.com/office/drawing/2014/main" id="{1B868E7E-D968-4C01-8055-C29094A9283F}"/>
              </a:ext>
            </a:extLst>
          </p:cNvPr>
          <p:cNvSpPr>
            <a:spLocks xmlns:a="http://schemas.openxmlformats.org/drawingml/2006/main" noGrp="1"/>
          </p:cNvSpPr>
          <p:nvPr/>
        </p:nvSpPr>
        <p:spPr>
          <a:xfrm xmlns:a="http://schemas.openxmlformats.org/drawingml/2006/main">
            <a:off x="685800" y="2095500"/>
            <a:ext cx="85707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mean uses every value and can be affected strongly by an extreme value.</a:t>
            </a:r>
          </a:p>
        </p:txBody>
      </p:sp>
      <p:sp>
        <p:nvSpPr>
          <p:cNvPr id="7" name="text-519">
            <a:extLst xmlns:a="http://schemas.openxmlformats.org/drawingml/2006/main">
              <a:ext uri="{FF2B5EF4-FFF2-40B4-BE49-F238E27FC236}">
                <a16:creationId xmlns:a16="http://schemas.microsoft.com/office/drawing/2014/main" id="{FB3222AA-41C8-422F-ABBC-B3251F263B3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20">
            <a:extLst xmlns:a="http://schemas.openxmlformats.org/drawingml/2006/main">
              <a:ext uri="{FF2B5EF4-FFF2-40B4-BE49-F238E27FC236}">
                <a16:creationId xmlns:a16="http://schemas.microsoft.com/office/drawing/2014/main" id="{98221B76-02AC-474E-B4CA-EB9AA1726C6E}"/>
              </a:ext>
            </a:extLst>
          </p:cNvPr>
          <p:cNvSpPr>
            <a:spLocks xmlns:a="http://schemas.openxmlformats.org/drawingml/2006/main" noGrp="1"/>
          </p:cNvSpPr>
          <p:nvPr/>
        </p:nvSpPr>
        <p:spPr>
          <a:xfrm xmlns:a="http://schemas.openxmlformats.org/drawingml/2006/main">
            <a:off x="685800" y="3057525"/>
            <a:ext cx="104196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values 1, 2 and 3 with frequencies 2, 3 and 1, the total is 1 × 2 + 2 × 3 + 3 × 1 = 11. </a:t>
            </a:r>
          </a:p>
        </p:txBody>
      </p:sp>
      <p:sp>
        <p:nvSpPr>
          <p:cNvPr id="9" name="text-521">
            <a:extLst xmlns:a="http://schemas.openxmlformats.org/drawingml/2006/main">
              <a:ext uri="{FF2B5EF4-FFF2-40B4-BE49-F238E27FC236}">
                <a16:creationId xmlns:a16="http://schemas.microsoft.com/office/drawing/2014/main" id="{5F537FE0-18C4-4385-BFDA-38AF3C817A21}"/>
              </a:ext>
            </a:extLst>
          </p:cNvPr>
          <p:cNvSpPr>
            <a:spLocks xmlns:a="http://schemas.openxmlformats.org/drawingml/2006/main" noGrp="1"/>
          </p:cNvSpPr>
          <p:nvPr/>
        </p:nvSpPr>
        <p:spPr>
          <a:xfrm xmlns:a="http://schemas.openxmlformats.org/drawingml/2006/main">
            <a:off x="685800" y="3543300"/>
            <a:ext cx="37362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Total frequency is 6, so mean = </a:t>
            </a:r>
          </a:p>
        </p:txBody>
      </p:sp>
      <p:sp>
        <p:nvSpPr>
          <p:cNvPr id="10" name="text-522">
            <a:extLst xmlns:a="http://schemas.openxmlformats.org/drawingml/2006/main">
              <a:ext uri="{FF2B5EF4-FFF2-40B4-BE49-F238E27FC236}">
                <a16:creationId xmlns:a16="http://schemas.microsoft.com/office/drawing/2014/main" id="{902402B4-A253-44DB-B260-E59D4BB3ED56}"/>
              </a:ext>
            </a:extLst>
          </p:cNvPr>
          <p:cNvSpPr>
            <a:spLocks xmlns:a="http://schemas.openxmlformats.org/drawingml/2006/main" noGrp="1"/>
          </p:cNvSpPr>
          <p:nvPr/>
        </p:nvSpPr>
        <p:spPr>
          <a:xfrm xmlns:a="http://schemas.openxmlformats.org/drawingml/2006/main">
            <a:off x="4374452"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11</a:t>
            </a:r>
          </a:p>
        </p:txBody>
      </p:sp>
      <p:sp>
        <p:nvSpPr>
          <p:cNvPr id="11" name="text-523">
            <a:extLst xmlns:a="http://schemas.openxmlformats.org/drawingml/2006/main">
              <a:ext uri="{FF2B5EF4-FFF2-40B4-BE49-F238E27FC236}">
                <a16:creationId xmlns:a16="http://schemas.microsoft.com/office/drawing/2014/main" id="{2F5324A0-A966-49DF-9644-0AC006B031AF}"/>
              </a:ext>
            </a:extLst>
          </p:cNvPr>
          <p:cNvSpPr>
            <a:spLocks xmlns:a="http://schemas.openxmlformats.org/drawingml/2006/main" noGrp="1"/>
          </p:cNvSpPr>
          <p:nvPr/>
        </p:nvSpPr>
        <p:spPr>
          <a:xfrm xmlns:a="http://schemas.openxmlformats.org/drawingml/2006/main">
            <a:off x="4374452"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2" name="fraction-bar-524">
            <a:extLst xmlns:a="http://schemas.openxmlformats.org/drawingml/2006/main">
              <a:ext uri="{FF2B5EF4-FFF2-40B4-BE49-F238E27FC236}">
                <a16:creationId xmlns:a16="http://schemas.microsoft.com/office/drawing/2014/main" id="{63778BBE-0EDA-47CB-9C87-2955EAF86D3F}"/>
              </a:ext>
            </a:extLst>
          </p:cNvPr>
          <p:cNvSpPr>
            <a:spLocks xmlns:a="http://schemas.openxmlformats.org/drawingml/2006/main" noGrp="1"/>
          </p:cNvSpPr>
          <p:nvPr/>
        </p:nvSpPr>
        <p:spPr>
          <a:xfrm xmlns:a="http://schemas.openxmlformats.org/drawingml/2006/main">
            <a:off x="4393502"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525">
            <a:extLst xmlns:a="http://schemas.openxmlformats.org/drawingml/2006/main">
              <a:ext uri="{FF2B5EF4-FFF2-40B4-BE49-F238E27FC236}">
                <a16:creationId xmlns:a16="http://schemas.microsoft.com/office/drawing/2014/main" id="{5AFC70E1-18AE-4301-AA9C-FA323552E70C}"/>
              </a:ext>
            </a:extLst>
          </p:cNvPr>
          <p:cNvSpPr>
            <a:spLocks xmlns:a="http://schemas.openxmlformats.org/drawingml/2006/main" noGrp="1"/>
          </p:cNvSpPr>
          <p:nvPr/>
        </p:nvSpPr>
        <p:spPr>
          <a:xfrm xmlns:a="http://schemas.openxmlformats.org/drawingml/2006/main">
            <a:off x="4740402" y="3543300"/>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 </a:t>
            </a:r>
          </a:p>
        </p:txBody>
      </p:sp>
      <p:sp>
        <p:nvSpPr>
          <p:cNvPr id="14" name="text-526">
            <a:extLst xmlns:a="http://schemas.openxmlformats.org/drawingml/2006/main">
              <a:ext uri="{FF2B5EF4-FFF2-40B4-BE49-F238E27FC236}">
                <a16:creationId xmlns:a16="http://schemas.microsoft.com/office/drawing/2014/main" id="{8EA4111D-D0B4-4089-8B7E-386A7633371A}"/>
              </a:ext>
            </a:extLst>
          </p:cNvPr>
          <p:cNvSpPr>
            <a:spLocks xmlns:a="http://schemas.openxmlformats.org/drawingml/2006/main" noGrp="1"/>
          </p:cNvSpPr>
          <p:nvPr/>
        </p:nvSpPr>
        <p:spPr>
          <a:xfrm xmlns:a="http://schemas.openxmlformats.org/drawingml/2006/main">
            <a:off x="5295424"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5" name="text-527">
            <a:extLst xmlns:a="http://schemas.openxmlformats.org/drawingml/2006/main">
              <a:ext uri="{FF2B5EF4-FFF2-40B4-BE49-F238E27FC236}">
                <a16:creationId xmlns:a16="http://schemas.microsoft.com/office/drawing/2014/main" id="{50BA6103-0AA0-41B7-A4EE-B0F966AC8CA8}"/>
              </a:ext>
            </a:extLst>
          </p:cNvPr>
          <p:cNvSpPr>
            <a:spLocks xmlns:a="http://schemas.openxmlformats.org/drawingml/2006/main" noGrp="1"/>
          </p:cNvSpPr>
          <p:nvPr/>
        </p:nvSpPr>
        <p:spPr>
          <a:xfrm xmlns:a="http://schemas.openxmlformats.org/drawingml/2006/main">
            <a:off x="5295424"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6" name="fraction-bar-528">
            <a:extLst xmlns:a="http://schemas.openxmlformats.org/drawingml/2006/main">
              <a:ext uri="{FF2B5EF4-FFF2-40B4-BE49-F238E27FC236}">
                <a16:creationId xmlns:a16="http://schemas.microsoft.com/office/drawing/2014/main" id="{9E19DC1B-BC22-470B-B5BF-FBC153D38BD5}"/>
              </a:ext>
            </a:extLst>
          </p:cNvPr>
          <p:cNvSpPr>
            <a:spLocks xmlns:a="http://schemas.openxmlformats.org/drawingml/2006/main" noGrp="1"/>
          </p:cNvSpPr>
          <p:nvPr/>
        </p:nvSpPr>
        <p:spPr>
          <a:xfrm xmlns:a="http://schemas.openxmlformats.org/drawingml/2006/main">
            <a:off x="5314474"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529">
            <a:extLst xmlns:a="http://schemas.openxmlformats.org/drawingml/2006/main">
              <a:ext uri="{FF2B5EF4-FFF2-40B4-BE49-F238E27FC236}">
                <a16:creationId xmlns:a16="http://schemas.microsoft.com/office/drawing/2014/main" id="{6DB8C234-F1B7-49EC-BCFD-E2F563821CB0}"/>
              </a:ext>
            </a:extLst>
          </p:cNvPr>
          <p:cNvSpPr>
            <a:spLocks xmlns:a="http://schemas.openxmlformats.org/drawingml/2006/main" noGrp="1"/>
          </p:cNvSpPr>
          <p:nvPr/>
        </p:nvSpPr>
        <p:spPr>
          <a:xfrm xmlns:a="http://schemas.openxmlformats.org/drawingml/2006/main">
            <a:off x="5545074" y="35433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211559934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30">
            <a:extLst xmlns:a="http://schemas.openxmlformats.org/drawingml/2006/main">
              <a:ext uri="{FF2B5EF4-FFF2-40B4-BE49-F238E27FC236}">
                <a16:creationId xmlns:a16="http://schemas.microsoft.com/office/drawing/2014/main" id="{050EF4B5-72A1-4613-A49D-722662B48CC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531">
            <a:extLst xmlns:a="http://schemas.openxmlformats.org/drawingml/2006/main">
              <a:ext uri="{FF2B5EF4-FFF2-40B4-BE49-F238E27FC236}">
                <a16:creationId xmlns:a16="http://schemas.microsoft.com/office/drawing/2014/main" id="{119AED3F-EE94-422E-A238-36B06FE5DE9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Median mode and range</a:t>
            </a:r>
          </a:p>
        </p:txBody>
      </p:sp>
      <p:sp>
        <p:nvSpPr>
          <p:cNvPr id="3" name="text-532">
            <a:extLst xmlns:a="http://schemas.openxmlformats.org/drawingml/2006/main">
              <a:ext uri="{FF2B5EF4-FFF2-40B4-BE49-F238E27FC236}">
                <a16:creationId xmlns:a16="http://schemas.microsoft.com/office/drawing/2014/main" id="{CCE7F427-FD18-4B42-8B95-13D84B247C8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33">
            <a:extLst xmlns:a="http://schemas.openxmlformats.org/drawingml/2006/main">
              <a:ext uri="{FF2B5EF4-FFF2-40B4-BE49-F238E27FC236}">
                <a16:creationId xmlns:a16="http://schemas.microsoft.com/office/drawing/2014/main" id="{DAA92F6C-5910-4DB4-A239-66CCBE7B4B18}"/>
              </a:ext>
            </a:extLst>
          </p:cNvPr>
          <p:cNvSpPr>
            <a:spLocks xmlns:a="http://schemas.openxmlformats.org/drawingml/2006/main" noGrp="1"/>
          </p:cNvSpPr>
          <p:nvPr/>
        </p:nvSpPr>
        <p:spPr>
          <a:xfrm xmlns:a="http://schemas.openxmlformats.org/drawingml/2006/main">
            <a:off x="685800" y="1409700"/>
            <a:ext cx="105777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Order data before finding the median. For an odd count, take the middle value; for an even </a:t>
            </a:r>
          </a:p>
        </p:txBody>
      </p:sp>
      <p:sp>
        <p:nvSpPr>
          <p:cNvPr id="5" name="text-534">
            <a:extLst xmlns:a="http://schemas.openxmlformats.org/drawingml/2006/main">
              <a:ext uri="{FF2B5EF4-FFF2-40B4-BE49-F238E27FC236}">
                <a16:creationId xmlns:a16="http://schemas.microsoft.com/office/drawing/2014/main" id="{454BFC97-D4CD-48CD-BD36-C5EDEBB99AE5}"/>
              </a:ext>
            </a:extLst>
          </p:cNvPr>
          <p:cNvSpPr>
            <a:spLocks xmlns:a="http://schemas.openxmlformats.org/drawingml/2006/main" noGrp="1"/>
          </p:cNvSpPr>
          <p:nvPr/>
        </p:nvSpPr>
        <p:spPr>
          <a:xfrm xmlns:a="http://schemas.openxmlformats.org/drawingml/2006/main">
            <a:off x="685800" y="1752600"/>
            <a:ext cx="106067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 average the middle two. The mode is the most frequent value and may be absent or </a:t>
            </a:r>
          </a:p>
        </p:txBody>
      </p:sp>
      <p:sp>
        <p:nvSpPr>
          <p:cNvPr id="6" name="text-535">
            <a:extLst xmlns:a="http://schemas.openxmlformats.org/drawingml/2006/main">
              <a:ext uri="{FF2B5EF4-FFF2-40B4-BE49-F238E27FC236}">
                <a16:creationId xmlns:a16="http://schemas.microsoft.com/office/drawing/2014/main" id="{1BC62368-78E4-4AC3-A5CE-DD6ACD17E275}"/>
              </a:ext>
            </a:extLst>
          </p:cNvPr>
          <p:cNvSpPr>
            <a:spLocks xmlns:a="http://schemas.openxmlformats.org/drawingml/2006/main" noGrp="1"/>
          </p:cNvSpPr>
          <p:nvPr/>
        </p:nvSpPr>
        <p:spPr>
          <a:xfrm xmlns:a="http://schemas.openxmlformats.org/drawingml/2006/main">
            <a:off x="685800" y="2095500"/>
            <a:ext cx="76745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not unique. Range = maximum − minimum and measures spread.</a:t>
            </a:r>
          </a:p>
        </p:txBody>
      </p:sp>
      <p:sp>
        <p:nvSpPr>
          <p:cNvPr id="7" name="text-536">
            <a:extLst xmlns:a="http://schemas.openxmlformats.org/drawingml/2006/main">
              <a:ext uri="{FF2B5EF4-FFF2-40B4-BE49-F238E27FC236}">
                <a16:creationId xmlns:a16="http://schemas.microsoft.com/office/drawing/2014/main" id="{BE1BC427-9788-4436-8BF7-8134CD06FE1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37">
            <a:extLst xmlns:a="http://schemas.openxmlformats.org/drawingml/2006/main">
              <a:ext uri="{FF2B5EF4-FFF2-40B4-BE49-F238E27FC236}">
                <a16:creationId xmlns:a16="http://schemas.microsoft.com/office/drawing/2014/main" id="{58BEA68D-57CC-4210-A16A-8F342D3617B1}"/>
              </a:ext>
            </a:extLst>
          </p:cNvPr>
          <p:cNvSpPr>
            <a:spLocks xmlns:a="http://schemas.openxmlformats.org/drawingml/2006/main" noGrp="1"/>
          </p:cNvSpPr>
          <p:nvPr/>
        </p:nvSpPr>
        <p:spPr>
          <a:xfrm xmlns:a="http://schemas.openxmlformats.org/drawingml/2006/main">
            <a:off x="685800" y="3057525"/>
            <a:ext cx="10830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2, 4, 4, 7, 8, 11, the median is (4 + 7) ÷ 2 = 5.5, the mode is 4 and the range is 11 − 2 = </a:t>
            </a:r>
          </a:p>
        </p:txBody>
      </p:sp>
      <p:sp>
        <p:nvSpPr>
          <p:cNvPr id="9" name="text-538">
            <a:extLst xmlns:a="http://schemas.openxmlformats.org/drawingml/2006/main">
              <a:ext uri="{FF2B5EF4-FFF2-40B4-BE49-F238E27FC236}">
                <a16:creationId xmlns:a16="http://schemas.microsoft.com/office/drawing/2014/main" id="{F2E25BD3-2DAB-4A8E-85A9-DAA34AD9F1D5}"/>
              </a:ext>
            </a:extLst>
          </p:cNvPr>
          <p:cNvSpPr>
            <a:spLocks xmlns:a="http://schemas.openxmlformats.org/drawingml/2006/main" noGrp="1"/>
          </p:cNvSpPr>
          <p:nvPr/>
        </p:nvSpPr>
        <p:spPr>
          <a:xfrm xmlns:a="http://schemas.openxmlformats.org/drawingml/2006/main">
            <a:off x="685800" y="3400425"/>
            <a:ext cx="31407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 The mean is 36 ÷ 6 = 6.</a:t>
            </a:r>
          </a:p>
        </p:txBody>
      </p:sp>
    </p:spTree>
    <p:extLst>
      <p:ext uri="{BB962C8B-B14F-4D97-AF65-F5344CB8AC3E}">
        <p14:creationId xmlns:p14="http://schemas.microsoft.com/office/powerpoint/2010/main" val="211546506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539">
            <a:extLst xmlns:a="http://schemas.openxmlformats.org/drawingml/2006/main">
              <a:ext uri="{FF2B5EF4-FFF2-40B4-BE49-F238E27FC236}">
                <a16:creationId xmlns:a16="http://schemas.microsoft.com/office/drawing/2014/main" id="{22FEA2F2-D7F7-4DEC-AF09-70DC707F23C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540">
            <a:extLst xmlns:a="http://schemas.openxmlformats.org/drawingml/2006/main">
              <a:ext uri="{FF2B5EF4-FFF2-40B4-BE49-F238E27FC236}">
                <a16:creationId xmlns:a16="http://schemas.microsoft.com/office/drawing/2014/main" id="{7C88F0AB-5570-4A58-A936-655F96725B9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Choosing and interpreting summaries</a:t>
            </a:r>
          </a:p>
        </p:txBody>
      </p:sp>
      <p:sp>
        <p:nvSpPr>
          <p:cNvPr id="3" name="text-541">
            <a:extLst xmlns:a="http://schemas.openxmlformats.org/drawingml/2006/main">
              <a:ext uri="{FF2B5EF4-FFF2-40B4-BE49-F238E27FC236}">
                <a16:creationId xmlns:a16="http://schemas.microsoft.com/office/drawing/2014/main" id="{8226515C-78D9-4355-83C0-62D1D4A0AFC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42">
            <a:extLst xmlns:a="http://schemas.openxmlformats.org/drawingml/2006/main">
              <a:ext uri="{FF2B5EF4-FFF2-40B4-BE49-F238E27FC236}">
                <a16:creationId xmlns:a16="http://schemas.microsoft.com/office/drawing/2014/main" id="{EE56DC86-F29C-41F4-A28C-4E4814F76CD0}"/>
              </a:ext>
            </a:extLst>
          </p:cNvPr>
          <p:cNvSpPr>
            <a:spLocks xmlns:a="http://schemas.openxmlformats.org/drawingml/2006/main" noGrp="1"/>
          </p:cNvSpPr>
          <p:nvPr/>
        </p:nvSpPr>
        <p:spPr>
          <a:xfrm xmlns:a="http://schemas.openxmlformats.org/drawingml/2006/main">
            <a:off x="685800" y="1409700"/>
            <a:ext cx="105318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an average to describe a typical value and a measure of spread to describe variability. </a:t>
            </a:r>
          </a:p>
        </p:txBody>
      </p:sp>
      <p:sp>
        <p:nvSpPr>
          <p:cNvPr id="5" name="text-543">
            <a:extLst xmlns:a="http://schemas.openxmlformats.org/drawingml/2006/main">
              <a:ext uri="{FF2B5EF4-FFF2-40B4-BE49-F238E27FC236}">
                <a16:creationId xmlns:a16="http://schemas.microsoft.com/office/drawing/2014/main" id="{B8B98730-3154-4236-95E7-5FC72A0B94BE}"/>
              </a:ext>
            </a:extLst>
          </p:cNvPr>
          <p:cNvSpPr>
            <a:spLocks xmlns:a="http://schemas.openxmlformats.org/drawingml/2006/main" noGrp="1"/>
          </p:cNvSpPr>
          <p:nvPr/>
        </p:nvSpPr>
        <p:spPr>
          <a:xfrm xmlns:a="http://schemas.openxmlformats.org/drawingml/2006/main">
            <a:off x="685800" y="1752600"/>
            <a:ext cx="105513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median can be more representative when an extreme value pulls the mean away from </a:t>
            </a:r>
          </a:p>
        </p:txBody>
      </p:sp>
      <p:sp>
        <p:nvSpPr>
          <p:cNvPr id="6" name="text-544">
            <a:extLst xmlns:a="http://schemas.openxmlformats.org/drawingml/2006/main">
              <a:ext uri="{FF2B5EF4-FFF2-40B4-BE49-F238E27FC236}">
                <a16:creationId xmlns:a16="http://schemas.microsoft.com/office/drawing/2014/main" id="{D211B611-24A6-45CC-8579-78204CA05525}"/>
              </a:ext>
            </a:extLst>
          </p:cNvPr>
          <p:cNvSpPr>
            <a:spLocks xmlns:a="http://schemas.openxmlformats.org/drawingml/2006/main" noGrp="1"/>
          </p:cNvSpPr>
          <p:nvPr/>
        </p:nvSpPr>
        <p:spPr>
          <a:xfrm xmlns:a="http://schemas.openxmlformats.org/drawingml/2006/main">
            <a:off x="685800" y="2095500"/>
            <a:ext cx="103597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most data. Check sample size and graph scales before drawing a conclusion. A truncated </a:t>
            </a:r>
          </a:p>
        </p:txBody>
      </p:sp>
      <p:sp>
        <p:nvSpPr>
          <p:cNvPr id="7" name="text-545">
            <a:extLst xmlns:a="http://schemas.openxmlformats.org/drawingml/2006/main">
              <a:ext uri="{FF2B5EF4-FFF2-40B4-BE49-F238E27FC236}">
                <a16:creationId xmlns:a16="http://schemas.microsoft.com/office/drawing/2014/main" id="{189C46BB-B81D-4A2E-8CBB-B04EE925055E}"/>
              </a:ext>
            </a:extLst>
          </p:cNvPr>
          <p:cNvSpPr>
            <a:spLocks xmlns:a="http://schemas.openxmlformats.org/drawingml/2006/main" noGrp="1"/>
          </p:cNvSpPr>
          <p:nvPr/>
        </p:nvSpPr>
        <p:spPr>
          <a:xfrm xmlns:a="http://schemas.openxmlformats.org/drawingml/2006/main">
            <a:off x="685800" y="2438400"/>
            <a:ext cx="5610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vertical axis can exaggerate differences visually.</a:t>
            </a:r>
          </a:p>
        </p:txBody>
      </p:sp>
      <p:sp>
        <p:nvSpPr>
          <p:cNvPr id="8" name="text-546">
            <a:extLst xmlns:a="http://schemas.openxmlformats.org/drawingml/2006/main">
              <a:ext uri="{FF2B5EF4-FFF2-40B4-BE49-F238E27FC236}">
                <a16:creationId xmlns:a16="http://schemas.microsoft.com/office/drawing/2014/main" id="{DB2F8B72-E43C-44D3-A223-3A8C5E0006EE}"/>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547">
            <a:extLst xmlns:a="http://schemas.openxmlformats.org/drawingml/2006/main">
              <a:ext uri="{FF2B5EF4-FFF2-40B4-BE49-F238E27FC236}">
                <a16:creationId xmlns:a16="http://schemas.microsoft.com/office/drawing/2014/main" id="{FAD4F6D4-56EE-4A27-A3A8-D9DD05F409B8}"/>
              </a:ext>
            </a:extLst>
          </p:cNvPr>
          <p:cNvSpPr>
            <a:spLocks xmlns:a="http://schemas.openxmlformats.org/drawingml/2006/main" noGrp="1"/>
          </p:cNvSpPr>
          <p:nvPr/>
        </p:nvSpPr>
        <p:spPr>
          <a:xfrm xmlns:a="http://schemas.openxmlformats.org/drawingml/2006/main">
            <a:off x="685800" y="3400425"/>
            <a:ext cx="10830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Incomes 20, 22, 23, 25 and 210 have median 23 but mean 60. The unusually large value 210 </a:t>
            </a:r>
          </a:p>
        </p:txBody>
      </p:sp>
      <p:sp>
        <p:nvSpPr>
          <p:cNvPr id="10" name="text-548">
            <a:extLst xmlns:a="http://schemas.openxmlformats.org/drawingml/2006/main">
              <a:ext uri="{FF2B5EF4-FFF2-40B4-BE49-F238E27FC236}">
                <a16:creationId xmlns:a16="http://schemas.microsoft.com/office/drawing/2014/main" id="{2730E0C4-1A00-4895-9C5D-9A95BBCC21F1}"/>
              </a:ext>
            </a:extLst>
          </p:cNvPr>
          <p:cNvSpPr>
            <a:spLocks xmlns:a="http://schemas.openxmlformats.org/drawingml/2006/main" noGrp="1"/>
          </p:cNvSpPr>
          <p:nvPr/>
        </p:nvSpPr>
        <p:spPr>
          <a:xfrm xmlns:a="http://schemas.openxmlformats.org/drawingml/2006/main">
            <a:off x="685800" y="3743325"/>
            <a:ext cx="105776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raises the mean. Reporting the median and range gives more context than the mean alone.</a:t>
            </a:r>
          </a:p>
        </p:txBody>
      </p:sp>
    </p:spTree>
    <p:extLst>
      <p:ext uri="{BB962C8B-B14F-4D97-AF65-F5344CB8AC3E}">
        <p14:creationId xmlns:p14="http://schemas.microsoft.com/office/powerpoint/2010/main" val="51020268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49">
            <a:extLst xmlns:a="http://schemas.openxmlformats.org/drawingml/2006/main">
              <a:ext uri="{FF2B5EF4-FFF2-40B4-BE49-F238E27FC236}">
                <a16:creationId xmlns:a16="http://schemas.microsoft.com/office/drawing/2014/main" id="{9B5D6279-014F-4188-A4F9-5C08A4E2C0F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550">
            <a:extLst xmlns:a="http://schemas.openxmlformats.org/drawingml/2006/main">
              <a:ext uri="{FF2B5EF4-FFF2-40B4-BE49-F238E27FC236}">
                <a16:creationId xmlns:a16="http://schemas.microsoft.com/office/drawing/2014/main" id="{65801DB2-5BCE-48AE-8B2D-E83FF086F56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551">
            <a:extLst xmlns:a="http://schemas.openxmlformats.org/drawingml/2006/main">
              <a:ext uri="{FF2B5EF4-FFF2-40B4-BE49-F238E27FC236}">
                <a16:creationId xmlns:a16="http://schemas.microsoft.com/office/drawing/2014/main" id="{4DD6D223-251C-496D-AB01-182B5C26273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52">
            <a:extLst xmlns:a="http://schemas.openxmlformats.org/drawingml/2006/main">
              <a:ext uri="{FF2B5EF4-FFF2-40B4-BE49-F238E27FC236}">
                <a16:creationId xmlns:a16="http://schemas.microsoft.com/office/drawing/2014/main" id="{A3178F57-8905-417B-8EE7-96F4BC679EA3}"/>
              </a:ext>
            </a:extLst>
          </p:cNvPr>
          <p:cNvSpPr>
            <a:spLocks xmlns:a="http://schemas.openxmlformats.org/drawingml/2006/main" noGrp="1"/>
          </p:cNvSpPr>
          <p:nvPr/>
        </p:nvSpPr>
        <p:spPr>
          <a:xfrm xmlns:a="http://schemas.openxmlformats.org/drawingml/2006/main">
            <a:off x="685800" y="1409700"/>
            <a:ext cx="42253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the mean of 6, 8, 10 and 12.</a:t>
            </a:r>
          </a:p>
        </p:txBody>
      </p:sp>
      <p:sp>
        <p:nvSpPr>
          <p:cNvPr id="5" name="text-553">
            <a:extLst xmlns:a="http://schemas.openxmlformats.org/drawingml/2006/main">
              <a:ext uri="{FF2B5EF4-FFF2-40B4-BE49-F238E27FC236}">
                <a16:creationId xmlns:a16="http://schemas.microsoft.com/office/drawing/2014/main" id="{780E7F65-7941-46B5-81ED-981043837CDB}"/>
              </a:ext>
            </a:extLst>
          </p:cNvPr>
          <p:cNvSpPr>
            <a:spLocks xmlns:a="http://schemas.openxmlformats.org/drawingml/2006/main" noGrp="1"/>
          </p:cNvSpPr>
          <p:nvPr/>
        </p:nvSpPr>
        <p:spPr>
          <a:xfrm xmlns:a="http://schemas.openxmlformats.org/drawingml/2006/main">
            <a:off x="685800" y="1924050"/>
            <a:ext cx="45793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median of 9, 3, 7, 5 and 11.</a:t>
            </a:r>
          </a:p>
        </p:txBody>
      </p:sp>
      <p:sp>
        <p:nvSpPr>
          <p:cNvPr id="6" name="text-554">
            <a:extLst xmlns:a="http://schemas.openxmlformats.org/drawingml/2006/main">
              <a:ext uri="{FF2B5EF4-FFF2-40B4-BE49-F238E27FC236}">
                <a16:creationId xmlns:a16="http://schemas.microsoft.com/office/drawing/2014/main" id="{B9BA6A92-CAC7-4F48-910B-CC47BDFE6ABC}"/>
              </a:ext>
            </a:extLst>
          </p:cNvPr>
          <p:cNvSpPr>
            <a:spLocks xmlns:a="http://schemas.openxmlformats.org/drawingml/2006/main" noGrp="1"/>
          </p:cNvSpPr>
          <p:nvPr/>
        </p:nvSpPr>
        <p:spPr>
          <a:xfrm xmlns:a="http://schemas.openxmlformats.org/drawingml/2006/main">
            <a:off x="685800" y="2438400"/>
            <a:ext cx="50352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mode and range of 2, 5, 5, 6, 9.</a:t>
            </a:r>
          </a:p>
        </p:txBody>
      </p:sp>
      <p:sp>
        <p:nvSpPr>
          <p:cNvPr id="7" name="text-555">
            <a:extLst xmlns:a="http://schemas.openxmlformats.org/drawingml/2006/main">
              <a:ext uri="{FF2B5EF4-FFF2-40B4-BE49-F238E27FC236}">
                <a16:creationId xmlns:a16="http://schemas.microsoft.com/office/drawing/2014/main" id="{A9663AC8-4AE8-424F-8F6A-B671D83EB32E}"/>
              </a:ext>
            </a:extLst>
          </p:cNvPr>
          <p:cNvSpPr>
            <a:spLocks xmlns:a="http://schemas.openxmlformats.org/drawingml/2006/main" noGrp="1"/>
          </p:cNvSpPr>
          <p:nvPr/>
        </p:nvSpPr>
        <p:spPr>
          <a:xfrm xmlns:a="http://schemas.openxmlformats.org/drawingml/2006/main">
            <a:off x="685800" y="2952750"/>
            <a:ext cx="80816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category contains 15 of 60 observations. Find its pie chart angle.</a:t>
            </a:r>
          </a:p>
        </p:txBody>
      </p:sp>
      <p:sp>
        <p:nvSpPr>
          <p:cNvPr id="8" name="text-556">
            <a:extLst xmlns:a="http://schemas.openxmlformats.org/drawingml/2006/main">
              <a:ext uri="{FF2B5EF4-FFF2-40B4-BE49-F238E27FC236}">
                <a16:creationId xmlns:a16="http://schemas.microsoft.com/office/drawing/2014/main" id="{575083F8-529E-4581-ABB9-33824F6E62AE}"/>
              </a:ext>
            </a:extLst>
          </p:cNvPr>
          <p:cNvSpPr>
            <a:spLocks xmlns:a="http://schemas.openxmlformats.org/drawingml/2006/main" noGrp="1"/>
          </p:cNvSpPr>
          <p:nvPr/>
        </p:nvSpPr>
        <p:spPr>
          <a:xfrm xmlns:a="http://schemas.openxmlformats.org/drawingml/2006/main">
            <a:off x="685800" y="3467100"/>
            <a:ext cx="6944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Scores 2 and 5 have frequencies 3 and 2. Find the mean.</a:t>
            </a:r>
          </a:p>
        </p:txBody>
      </p:sp>
    </p:spTree>
    <p:extLst>
      <p:ext uri="{BB962C8B-B14F-4D97-AF65-F5344CB8AC3E}">
        <p14:creationId xmlns:p14="http://schemas.microsoft.com/office/powerpoint/2010/main" val="144418826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557">
            <a:extLst xmlns:a="http://schemas.openxmlformats.org/drawingml/2006/main">
              <a:ext uri="{FF2B5EF4-FFF2-40B4-BE49-F238E27FC236}">
                <a16:creationId xmlns:a16="http://schemas.microsoft.com/office/drawing/2014/main" id="{E65EDA45-3EC6-48CC-8EFE-62E18896EC7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558">
            <a:extLst xmlns:a="http://schemas.openxmlformats.org/drawingml/2006/main">
              <a:ext uri="{FF2B5EF4-FFF2-40B4-BE49-F238E27FC236}">
                <a16:creationId xmlns:a16="http://schemas.microsoft.com/office/drawing/2014/main" id="{4A0CF088-5CBC-478F-ADF3-450AFD7FC55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559">
            <a:extLst xmlns:a="http://schemas.openxmlformats.org/drawingml/2006/main">
              <a:ext uri="{FF2B5EF4-FFF2-40B4-BE49-F238E27FC236}">
                <a16:creationId xmlns:a16="http://schemas.microsoft.com/office/drawing/2014/main" id="{459F4C7F-EDA9-47FF-9C20-50D49AD1D3F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60">
            <a:extLst xmlns:a="http://schemas.openxmlformats.org/drawingml/2006/main">
              <a:ext uri="{FF2B5EF4-FFF2-40B4-BE49-F238E27FC236}">
                <a16:creationId xmlns:a16="http://schemas.microsoft.com/office/drawing/2014/main" id="{753B15E4-7C32-468C-83D3-CAC9854ECA42}"/>
              </a:ext>
            </a:extLst>
          </p:cNvPr>
          <p:cNvSpPr>
            <a:spLocks xmlns:a="http://schemas.openxmlformats.org/drawingml/2006/main" noGrp="1"/>
          </p:cNvSpPr>
          <p:nvPr/>
        </p:nvSpPr>
        <p:spPr>
          <a:xfrm xmlns:a="http://schemas.openxmlformats.org/drawingml/2006/main">
            <a:off x="685800" y="1409700"/>
            <a:ext cx="10831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mean is not the sum divided by the number of different values. Divide </a:t>
            </a:r>
          </a:p>
        </p:txBody>
      </p:sp>
      <p:sp>
        <p:nvSpPr>
          <p:cNvPr id="5" name="text-561">
            <a:extLst xmlns:a="http://schemas.openxmlformats.org/drawingml/2006/main">
              <a:ext uri="{FF2B5EF4-FFF2-40B4-BE49-F238E27FC236}">
                <a16:creationId xmlns:a16="http://schemas.microsoft.com/office/drawing/2014/main" id="{8154706C-14AE-4E89-97D7-1CE0CB507209}"/>
              </a:ext>
            </a:extLst>
          </p:cNvPr>
          <p:cNvSpPr>
            <a:spLocks xmlns:a="http://schemas.openxmlformats.org/drawingml/2006/main" noGrp="1"/>
          </p:cNvSpPr>
          <p:nvPr/>
        </p:nvSpPr>
        <p:spPr>
          <a:xfrm xmlns:a="http://schemas.openxmlformats.org/drawingml/2006/main">
            <a:off x="685800" y="1752600"/>
            <a:ext cx="91773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by the total number of observations, including repeated values.</a:t>
            </a:r>
          </a:p>
        </p:txBody>
      </p:sp>
    </p:spTree>
    <p:extLst>
      <p:ext uri="{BB962C8B-B14F-4D97-AF65-F5344CB8AC3E}">
        <p14:creationId xmlns:p14="http://schemas.microsoft.com/office/powerpoint/2010/main" val="115283970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562">
            <a:extLst xmlns:a="http://schemas.openxmlformats.org/drawingml/2006/main">
              <a:ext uri="{FF2B5EF4-FFF2-40B4-BE49-F238E27FC236}">
                <a16:creationId xmlns:a16="http://schemas.microsoft.com/office/drawing/2014/main" id="{7CDED91F-3443-4DAE-8C80-B60A0318109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563">
            <a:extLst xmlns:a="http://schemas.openxmlformats.org/drawingml/2006/main">
              <a:ext uri="{FF2B5EF4-FFF2-40B4-BE49-F238E27FC236}">
                <a16:creationId xmlns:a16="http://schemas.microsoft.com/office/drawing/2014/main" id="{B14FAF64-B0FF-47B4-9C73-80A4B9D1A6C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564">
            <a:extLst xmlns:a="http://schemas.openxmlformats.org/drawingml/2006/main">
              <a:ext uri="{FF2B5EF4-FFF2-40B4-BE49-F238E27FC236}">
                <a16:creationId xmlns:a16="http://schemas.microsoft.com/office/drawing/2014/main" id="{231C7E64-BEB3-483E-9CB2-5968B8284DC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65">
            <a:extLst xmlns:a="http://schemas.openxmlformats.org/drawingml/2006/main">
              <a:ext uri="{FF2B5EF4-FFF2-40B4-BE49-F238E27FC236}">
                <a16:creationId xmlns:a16="http://schemas.microsoft.com/office/drawing/2014/main" id="{514178B2-62AD-4A50-B690-0F6706EC8325}"/>
              </a:ext>
            </a:extLst>
          </p:cNvPr>
          <p:cNvSpPr>
            <a:spLocks xmlns:a="http://schemas.openxmlformats.org/drawingml/2006/main" noGrp="1"/>
          </p:cNvSpPr>
          <p:nvPr/>
        </p:nvSpPr>
        <p:spPr>
          <a:xfrm xmlns:a="http://schemas.openxmlformats.org/drawingml/2006/main">
            <a:off x="685800" y="1409700"/>
            <a:ext cx="45044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Sum = 36, count = 4, so mean = 9.</a:t>
            </a:r>
          </a:p>
        </p:txBody>
      </p:sp>
      <p:sp>
        <p:nvSpPr>
          <p:cNvPr id="5" name="text-566">
            <a:extLst xmlns:a="http://schemas.openxmlformats.org/drawingml/2006/main">
              <a:ext uri="{FF2B5EF4-FFF2-40B4-BE49-F238E27FC236}">
                <a16:creationId xmlns:a16="http://schemas.microsoft.com/office/drawing/2014/main" id="{ACB94254-105B-4369-A7AC-84CC0F178BE9}"/>
              </a:ext>
            </a:extLst>
          </p:cNvPr>
          <p:cNvSpPr>
            <a:spLocks xmlns:a="http://schemas.openxmlformats.org/drawingml/2006/main" noGrp="1"/>
          </p:cNvSpPr>
          <p:nvPr/>
        </p:nvSpPr>
        <p:spPr>
          <a:xfrm xmlns:a="http://schemas.openxmlformats.org/drawingml/2006/main">
            <a:off x="685800" y="1924050"/>
            <a:ext cx="59442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Ordered data are 3, 5, 7, 9, 11. The median is 7.</a:t>
            </a:r>
          </a:p>
        </p:txBody>
      </p:sp>
      <p:sp>
        <p:nvSpPr>
          <p:cNvPr id="6" name="text-567">
            <a:extLst xmlns:a="http://schemas.openxmlformats.org/drawingml/2006/main">
              <a:ext uri="{FF2B5EF4-FFF2-40B4-BE49-F238E27FC236}">
                <a16:creationId xmlns:a16="http://schemas.microsoft.com/office/drawing/2014/main" id="{20617D64-4DE5-4279-BD11-992D9ABFAFD8}"/>
              </a:ext>
            </a:extLst>
          </p:cNvPr>
          <p:cNvSpPr>
            <a:spLocks xmlns:a="http://schemas.openxmlformats.org/drawingml/2006/main" noGrp="1"/>
          </p:cNvSpPr>
          <p:nvPr/>
        </p:nvSpPr>
        <p:spPr>
          <a:xfrm xmlns:a="http://schemas.openxmlformats.org/drawingml/2006/main">
            <a:off x="685800" y="2438400"/>
            <a:ext cx="3905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Mode = 5. Range = 9 − 2 = 7.</a:t>
            </a:r>
          </a:p>
        </p:txBody>
      </p:sp>
      <p:sp>
        <p:nvSpPr>
          <p:cNvPr id="7" name="text-568">
            <a:extLst xmlns:a="http://schemas.openxmlformats.org/drawingml/2006/main">
              <a:ext uri="{FF2B5EF4-FFF2-40B4-BE49-F238E27FC236}">
                <a16:creationId xmlns:a16="http://schemas.microsoft.com/office/drawing/2014/main" id="{0DFEF135-8D84-4103-B838-3F8C054F74BE}"/>
              </a:ext>
            </a:extLst>
          </p:cNvPr>
          <p:cNvSpPr>
            <a:spLocks xmlns:a="http://schemas.openxmlformats.org/drawingml/2006/main" noGrp="1"/>
          </p:cNvSpPr>
          <p:nvPr/>
        </p:nvSpPr>
        <p:spPr>
          <a:xfrm xmlns:a="http://schemas.openxmlformats.org/drawingml/2006/main">
            <a:off x="685800" y="30956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8" name="text-569">
            <a:extLst xmlns:a="http://schemas.openxmlformats.org/drawingml/2006/main">
              <a:ext uri="{FF2B5EF4-FFF2-40B4-BE49-F238E27FC236}">
                <a16:creationId xmlns:a16="http://schemas.microsoft.com/office/drawing/2014/main" id="{1FC22194-25C9-4D96-92F5-C7A14F341F0C}"/>
              </a:ext>
            </a:extLst>
          </p:cNvPr>
          <p:cNvSpPr>
            <a:spLocks xmlns:a="http://schemas.openxmlformats.org/drawingml/2006/main" noGrp="1"/>
          </p:cNvSpPr>
          <p:nvPr/>
        </p:nvSpPr>
        <p:spPr>
          <a:xfrm xmlns:a="http://schemas.openxmlformats.org/drawingml/2006/main">
            <a:off x="1049274" y="29527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a:t>
            </a:r>
          </a:p>
        </p:txBody>
      </p:sp>
      <p:sp>
        <p:nvSpPr>
          <p:cNvPr id="9" name="text-570">
            <a:extLst xmlns:a="http://schemas.openxmlformats.org/drawingml/2006/main">
              <a:ext uri="{FF2B5EF4-FFF2-40B4-BE49-F238E27FC236}">
                <a16:creationId xmlns:a16="http://schemas.microsoft.com/office/drawing/2014/main" id="{B94C0AE8-29C5-426F-84A7-50C4FF5D015B}"/>
              </a:ext>
            </a:extLst>
          </p:cNvPr>
          <p:cNvSpPr>
            <a:spLocks xmlns:a="http://schemas.openxmlformats.org/drawingml/2006/main" noGrp="1"/>
          </p:cNvSpPr>
          <p:nvPr/>
        </p:nvSpPr>
        <p:spPr>
          <a:xfrm xmlns:a="http://schemas.openxmlformats.org/drawingml/2006/main">
            <a:off x="1049274" y="32385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0" name="fraction-bar-571">
            <a:extLst xmlns:a="http://schemas.openxmlformats.org/drawingml/2006/main">
              <a:ext uri="{FF2B5EF4-FFF2-40B4-BE49-F238E27FC236}">
                <a16:creationId xmlns:a16="http://schemas.microsoft.com/office/drawing/2014/main" id="{E9C3A08B-0D85-4023-B45C-2227C4A31FE4}"/>
              </a:ext>
            </a:extLst>
          </p:cNvPr>
          <p:cNvSpPr>
            <a:spLocks xmlns:a="http://schemas.openxmlformats.org/drawingml/2006/main" noGrp="1"/>
          </p:cNvSpPr>
          <p:nvPr/>
        </p:nvSpPr>
        <p:spPr>
          <a:xfrm xmlns:a="http://schemas.openxmlformats.org/drawingml/2006/main">
            <a:off x="1068324" y="32194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572">
            <a:extLst xmlns:a="http://schemas.openxmlformats.org/drawingml/2006/main">
              <a:ext uri="{FF2B5EF4-FFF2-40B4-BE49-F238E27FC236}">
                <a16:creationId xmlns:a16="http://schemas.microsoft.com/office/drawing/2014/main" id="{02597C8F-63C7-44CF-8983-4FF5195DECDB}"/>
              </a:ext>
            </a:extLst>
          </p:cNvPr>
          <p:cNvSpPr>
            <a:spLocks xmlns:a="http://schemas.openxmlformats.org/drawingml/2006/main" noGrp="1"/>
          </p:cNvSpPr>
          <p:nvPr/>
        </p:nvSpPr>
        <p:spPr>
          <a:xfrm xmlns:a="http://schemas.openxmlformats.org/drawingml/2006/main">
            <a:off x="1415224" y="3095625"/>
            <a:ext cx="17499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360° = 90°.</a:t>
            </a:r>
          </a:p>
        </p:txBody>
      </p:sp>
      <p:sp>
        <p:nvSpPr>
          <p:cNvPr id="12" name="text-573">
            <a:extLst xmlns:a="http://schemas.openxmlformats.org/drawingml/2006/main">
              <a:ext uri="{FF2B5EF4-FFF2-40B4-BE49-F238E27FC236}">
                <a16:creationId xmlns:a16="http://schemas.microsoft.com/office/drawing/2014/main" id="{394E7E9C-0BFB-4C38-A34B-E47D2A3CE01A}"/>
              </a:ext>
            </a:extLst>
          </p:cNvPr>
          <p:cNvSpPr>
            <a:spLocks xmlns:a="http://schemas.openxmlformats.org/drawingml/2006/main" noGrp="1"/>
          </p:cNvSpPr>
          <p:nvPr/>
        </p:nvSpPr>
        <p:spPr>
          <a:xfrm xmlns:a="http://schemas.openxmlformats.org/drawingml/2006/main">
            <a:off x="685800" y="3695700"/>
            <a:ext cx="45475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 × 3 + 5 × 2) ÷ 5 = 16 ÷ 5 = 3.2.</a:t>
            </a:r>
          </a:p>
        </p:txBody>
      </p:sp>
    </p:spTree>
    <p:extLst>
      <p:ext uri="{BB962C8B-B14F-4D97-AF65-F5344CB8AC3E}">
        <p14:creationId xmlns:p14="http://schemas.microsoft.com/office/powerpoint/2010/main" val="2804410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2026-11-02T23:57:19.0920000Z</dcterms:created>
  <dcterms:modified xsi:type="dcterms:W3CDTF">2026-11-02T23:57:19.0920000Z</dcterms:modified>
</coreProperties>
</file>