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140a6981e5481b" /><Relationship Type="http://schemas.openxmlformats.org/officeDocument/2006/relationships/extended-properties" Target="/docProps/app.xml" Id="R305f4551bb4d411a" /><Relationship Type="http://schemas.openxmlformats.org/officeDocument/2006/relationships/officeDocument" Target="/ppt/presentation.xml" Id="R080df9f7a37d4c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640ea0a2054d03"/>
  </p:sldMasterIdLst>
  <p:notesMasterIdLst>
    <p:notesMasterId xmlns:r="http://schemas.openxmlformats.org/officeDocument/2006/relationships" r:id="Rde27c5b164df4f64"/>
  </p:notesMasterIdLst>
  <p:sldIdLst>
    <p:sldId xmlns:r="http://schemas.openxmlformats.org/officeDocument/2006/relationships" id="256" r:id="R0a03e436c4e74482"/>
    <p:sldId xmlns:r="http://schemas.openxmlformats.org/officeDocument/2006/relationships" id="257" r:id="Rd23180f8dabf4211"/>
    <p:sldId xmlns:r="http://schemas.openxmlformats.org/officeDocument/2006/relationships" id="258" r:id="R919982515f424a36"/>
    <p:sldId xmlns:r="http://schemas.openxmlformats.org/officeDocument/2006/relationships" id="259" r:id="Rdecc221abca24bfd"/>
    <p:sldId xmlns:r="http://schemas.openxmlformats.org/officeDocument/2006/relationships" id="260" r:id="R38d1bb6563c54258"/>
    <p:sldId xmlns:r="http://schemas.openxmlformats.org/officeDocument/2006/relationships" id="261" r:id="Rcf58d5b3e8d44d28"/>
    <p:sldId xmlns:r="http://schemas.openxmlformats.org/officeDocument/2006/relationships" id="262" r:id="R4e2119b0e00d48e3"/>
    <p:sldId xmlns:r="http://schemas.openxmlformats.org/officeDocument/2006/relationships" id="263" r:id="Rd89a376a1ca6433f"/>
    <p:sldId xmlns:r="http://schemas.openxmlformats.org/officeDocument/2006/relationships" id="264" r:id="R00ea9d339fb04a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2e6804c3604afa" /><Relationship Type="http://schemas.openxmlformats.org/officeDocument/2006/relationships/slideMaster" Target="/ppt/slideMasters/slideMaster1.xml" Id="R75640ea0a2054d03" /><Relationship Type="http://schemas.openxmlformats.org/officeDocument/2006/relationships/notesMaster" Target="/ppt/notesMasters/notesMaster1.xml" Id="Rde27c5b164df4f64" /><Relationship Type="http://schemas.openxmlformats.org/officeDocument/2006/relationships/presProps" Target="/ppt/presProps.xml" Id="R0777e89f8f604699" /><Relationship Type="http://schemas.openxmlformats.org/officeDocument/2006/relationships/tableStyles" Target="/ppt/tableStyles.xml" Id="R9a32ec112a604050" /><Relationship Type="http://schemas.openxmlformats.org/officeDocument/2006/relationships/slide" Target="/ppt/slides/slide1.xml" Id="R0a03e436c4e74482" /><Relationship Type="http://schemas.openxmlformats.org/officeDocument/2006/relationships/slide" Target="/ppt/slides/slide2.xml" Id="Rd23180f8dabf4211" /><Relationship Type="http://schemas.openxmlformats.org/officeDocument/2006/relationships/slide" Target="/ppt/slides/slide3.xml" Id="R919982515f424a36" /><Relationship Type="http://schemas.openxmlformats.org/officeDocument/2006/relationships/slide" Target="/ppt/slides/slide4.xml" Id="Rdecc221abca24bfd" /><Relationship Type="http://schemas.openxmlformats.org/officeDocument/2006/relationships/slide" Target="/ppt/slides/slide5.xml" Id="R38d1bb6563c54258" /><Relationship Type="http://schemas.openxmlformats.org/officeDocument/2006/relationships/slide" Target="/ppt/slides/slide6.xml" Id="Rcf58d5b3e8d44d28" /><Relationship Type="http://schemas.openxmlformats.org/officeDocument/2006/relationships/slide" Target="/ppt/slides/slide7.xml" Id="R4e2119b0e00d48e3" /><Relationship Type="http://schemas.openxmlformats.org/officeDocument/2006/relationships/slide" Target="/ppt/slides/slide8.xml" Id="Rd89a376a1ca6433f" /><Relationship Type="http://schemas.openxmlformats.org/officeDocument/2006/relationships/slide" Target="/ppt/slides/slide9.xml" Id="R00ea9d339fb04a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bfc55b94e794c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1e6a3bfffb433d" /><Relationship Type="http://schemas.openxmlformats.org/officeDocument/2006/relationships/notesMaster" Target="/ppt/notesMasters/notesMaster1.xml" Id="R287eb0f7038643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6259d303d84164" /><Relationship Type="http://schemas.openxmlformats.org/officeDocument/2006/relationships/notesMaster" Target="/ppt/notesMasters/notesMaster1.xml" Id="R8f4e042f21c14f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dbacafcd1f442c" /><Relationship Type="http://schemas.openxmlformats.org/officeDocument/2006/relationships/notesMaster" Target="/ppt/notesMasters/notesMaster1.xml" Id="R3b12c8db1aca4a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1f7959afb614868" /><Relationship Type="http://schemas.openxmlformats.org/officeDocument/2006/relationships/notesMaster" Target="/ppt/notesMasters/notesMaster1.xml" Id="R2d714a617e3a40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a292c085c44c5b" /><Relationship Type="http://schemas.openxmlformats.org/officeDocument/2006/relationships/notesMaster" Target="/ppt/notesMasters/notesMaster1.xml" Id="R4d1e76ce5fd244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4cf2d63773404d" /><Relationship Type="http://schemas.openxmlformats.org/officeDocument/2006/relationships/notesMaster" Target="/ppt/notesMasters/notesMaster1.xml" Id="Rd8808be8659745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8d263b5c194352" /><Relationship Type="http://schemas.openxmlformats.org/officeDocument/2006/relationships/notesMaster" Target="/ppt/notesMasters/notesMaster1.xml" Id="R3824f0adba0d457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9c674e483c4e68" /><Relationship Type="http://schemas.openxmlformats.org/officeDocument/2006/relationships/notesMaster" Target="/ppt/notesMasters/notesMaster1.xml" Id="R4d367322d54447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f548d7c90048c1" /><Relationship Type="http://schemas.openxmlformats.org/officeDocument/2006/relationships/notesMaster" Target="/ppt/notesMasters/notesMaster1.xml" Id="R0cd68323318b40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notes, follow the worked examples, then attempt the practice before viewing the answers.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Two perpendicular axes meet at the origin (0, 0). The horizontal axis is x and the vertical axis is y. An ordered pair (x, y) gives horizontal position first and vertical position second. Choose a clear scale on each axis and keep intervals equal along an axis.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To plot (−3, 2), move 3 units left from the origin, then 2 units up. The point (2, −3) is different because the coordinates have changed order.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first quadrant has positive x and y. The second has negative x and positive y. The third has both negative and the fourth has positive x and negative y. A point on an axis is not in any quadrant. On the x axis y = 0, and on the y axis x = 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(4, 5) lies in quadrant I, (−4, 5) in II, (−4, −5) in III and (4, −5) in IV. The point (0, −6) lies on the y axis.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horizontal line has equation y = constant and a vertical line has equation x = constant. To graph y = mx + c, choose x values, calculate y, plot the pairs and draw the straight line. The value c is the y intercept and m is the gradient.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For y = 2x + 1, x values −1, 0, 1 and 2 give y values −1, 1, 3 and 5. The points lie on one line, which crosses the y axis at (0, 1).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Gradient is vertical change divided by horizontal change. Use two points on the line and subtract coordinates consistently. A positive gradient rises from left to right and a negative one falls. To find an x intercept, set y = 0; for a y intercept, set x = 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Through (1, 3) and (4, 9), gradient = {9 − 3|4 − 1} = {6|3} = 2. For y = 2x − 6, the intercepts are (0, −6) and (3, 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axis labels, units and scales before interpreting a graph. A point represents a pair of related values. Interpolate within the displayed data range with care; extrapolation beyond it may be unreliable. In a distance time graph, gradient gives speed and a horizontal section means the distance is unchanged.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distance time graph rises from (0 h, 0 km) to (2 h, 90 km), giving speed 90 ÷ 2 = 45 km/h. A horizontal section from 2 h to 2.5 h represents a 30 minute stop.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d75420bd294ef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bcfcb3ad6c42d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2006bcce074c6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534de1291f4f2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173bce67d84a4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8ca2e0b66144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B875190-A313-4B63-8DEF-18E80993B7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CF53CD7-6F73-4BAA-8B9D-C92A86155B2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6835D67-C464-4C2F-9CE4-3A21DCEF86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734535-5E71-43B6-AA0C-FE792161C0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AA0DA1C-599E-4FB9-9C11-5FE0EDEFF1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9276B68-4FB4-4EB9-98D7-2CB3589232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3B3494-BB8E-4FE5-A1D8-01774F3052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D0F1582-D140-467B-9811-74BEC8D4F9D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1DA14E3-8BFD-42AD-92CE-7ECF2F17B3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2DEEC73-B379-407B-8E4E-2022DE3DE5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8a5152d86d4d2b" /><Relationship Type="http://schemas.openxmlformats.org/officeDocument/2006/relationships/slideLayout" Target="/ppt/slideLayouts/slideLayout1.xml" Id="R94c729ecd6b84b78" /><Relationship Type="http://schemas.openxmlformats.org/officeDocument/2006/relationships/slideLayout" Target="/ppt/slideLayouts/slideLayout2.xml" Id="R92df7249190c45e2" /><Relationship Type="http://schemas.openxmlformats.org/officeDocument/2006/relationships/slideLayout" Target="/ppt/slideLayouts/slideLayout3.xml" Id="Rdeb47de3f78944ee" /><Relationship Type="http://schemas.openxmlformats.org/officeDocument/2006/relationships/slideLayout" Target="/ppt/slideLayouts/slideLayout4.xml" Id="Rdc731fce2e134c8d" /><Relationship Type="http://schemas.openxmlformats.org/officeDocument/2006/relationships/slideLayout" Target="/ppt/slideLayouts/slideLayout5.xml" Id="Rf1f54bd2b0ed4fca" /><Relationship Type="http://schemas.openxmlformats.org/officeDocument/2006/relationships/slideLayout" Target="/ppt/slideLayouts/slideLayout6.xml" Id="Ra05282d5cbee4f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c729ecd6b84b78"/>
    <p:sldLayoutId xmlns:r="http://schemas.openxmlformats.org/officeDocument/2006/relationships" id="2147483650" r:id="R92df7249190c45e2"/>
    <p:sldLayoutId xmlns:r="http://schemas.openxmlformats.org/officeDocument/2006/relationships" id="2147483651" r:id="Rdeb47de3f78944ee"/>
    <p:sldLayoutId xmlns:r="http://schemas.openxmlformats.org/officeDocument/2006/relationships" id="2147483652" r:id="Rdc731fce2e134c8d"/>
    <p:sldLayoutId xmlns:r="http://schemas.openxmlformats.org/officeDocument/2006/relationships" id="2147483653" r:id="Rf1f54bd2b0ed4fca"/>
    <p:sldLayoutId xmlns:r="http://schemas.openxmlformats.org/officeDocument/2006/relationships" id="2147483654" r:id="Ra05282d5cbee4f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67dcaeaf82494f" /><Relationship Type="http://schemas.openxmlformats.org/officeDocument/2006/relationships/notesSlide" Target="/ppt/notesSlides/notesSlide1.xml" Id="R2326c7257cdd49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78c84e055647bd" /><Relationship Type="http://schemas.openxmlformats.org/officeDocument/2006/relationships/notesSlide" Target="/ppt/notesSlides/notesSlide2.xml" Id="R0ff97026e9cc44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367e017ea74e2c" /><Relationship Type="http://schemas.openxmlformats.org/officeDocument/2006/relationships/notesSlide" Target="/ppt/notesSlides/notesSlide3.xml" Id="R094726dc5b8d42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951bc3c48b4ee5" /><Relationship Type="http://schemas.openxmlformats.org/officeDocument/2006/relationships/notesSlide" Target="/ppt/notesSlides/notesSlide4.xml" Id="Rbea5562c1f6c42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87ee1bcb354f77" /><Relationship Type="http://schemas.openxmlformats.org/officeDocument/2006/relationships/notesSlide" Target="/ppt/notesSlides/notesSlide5.xml" Id="R66d67e82dd0a43a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5c259de5b74516" /><Relationship Type="http://schemas.openxmlformats.org/officeDocument/2006/relationships/notesSlide" Target="/ppt/notesSlides/notesSlide6.xml" Id="R7670aa563e564c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f2f095cfd6422a" /><Relationship Type="http://schemas.openxmlformats.org/officeDocument/2006/relationships/notesSlide" Target="/ppt/notesSlides/notesSlide7.xml" Id="R2fe96e5bd31c4f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215d7001e847e1" /><Relationship Type="http://schemas.openxmlformats.org/officeDocument/2006/relationships/notesSlide" Target="/ppt/notesSlides/notesSlide8.xml" Id="R333a9a370fcf4a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3d3f99d55348fa" /><Relationship Type="http://schemas.openxmlformats.org/officeDocument/2006/relationships/notesSlide" Target="/ppt/notesSlides/notesSlide9.xml" Id="R9b45b9883e3e45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74">
            <a:extLst xmlns:a="http://schemas.openxmlformats.org/drawingml/2006/main">
              <a:ext uri="{FF2B5EF4-FFF2-40B4-BE49-F238E27FC236}">
                <a16:creationId xmlns:a16="http://schemas.microsoft.com/office/drawing/2014/main" id="{87C411E1-AD54-4F21-BCFF-55306E13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375">
            <a:extLst xmlns:a="http://schemas.openxmlformats.org/drawingml/2006/main">
              <a:ext uri="{FF2B5EF4-FFF2-40B4-BE49-F238E27FC236}">
                <a16:creationId xmlns:a16="http://schemas.microsoft.com/office/drawing/2014/main" id="{F45662A3-27CF-429B-9051-80016613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Coordinates and simple graphs</a:t>
            </a:r>
          </a:p>
        </p:txBody>
      </p:sp>
      <p:sp>
        <p:nvSpPr>
          <p:cNvPr id="3" name="text-376">
            <a:extLst xmlns:a="http://schemas.openxmlformats.org/drawingml/2006/main">
              <a:ext uri="{FF2B5EF4-FFF2-40B4-BE49-F238E27FC236}">
                <a16:creationId xmlns:a16="http://schemas.microsoft.com/office/drawing/2014/main" id="{F832C40A-11B6-45F9-9C28-98135527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77">
            <a:extLst xmlns:a="http://schemas.openxmlformats.org/drawingml/2006/main">
              <a:ext uri="{FF2B5EF4-FFF2-40B4-BE49-F238E27FC236}">
                <a16:creationId xmlns:a16="http://schemas.microsoft.com/office/drawing/2014/main" id="{3426D5D2-FDFE-466F-9A18-2B24DE0DA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49508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Chapter notes and worked examples</a:t>
            </a:r>
          </a:p>
        </p:txBody>
      </p:sp>
      <p:sp>
        <p:nvSpPr>
          <p:cNvPr id="5" name="text-378">
            <a:extLst xmlns:a="http://schemas.openxmlformats.org/drawingml/2006/main">
              <a:ext uri="{FF2B5EF4-FFF2-40B4-BE49-F238E27FC236}">
                <a16:creationId xmlns:a16="http://schemas.microsoft.com/office/drawing/2014/main" id="{71C4E142-D0E8-413E-9A96-E5DA867DC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24716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coordinate plane</a:t>
            </a:r>
          </a:p>
        </p:txBody>
      </p:sp>
      <p:sp>
        <p:nvSpPr>
          <p:cNvPr id="6" name="text-379">
            <a:extLst xmlns:a="http://schemas.openxmlformats.org/drawingml/2006/main">
              <a:ext uri="{FF2B5EF4-FFF2-40B4-BE49-F238E27FC236}">
                <a16:creationId xmlns:a16="http://schemas.microsoft.com/office/drawing/2014/main" id="{A2D8746E-E0E4-48FD-BBEE-624CFE86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348091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Quadrants and points on axes</a:t>
            </a:r>
          </a:p>
        </p:txBody>
      </p:sp>
      <p:sp>
        <p:nvSpPr>
          <p:cNvPr id="7" name="text-380">
            <a:extLst xmlns:a="http://schemas.openxmlformats.org/drawingml/2006/main">
              <a:ext uri="{FF2B5EF4-FFF2-40B4-BE49-F238E27FC236}">
                <a16:creationId xmlns:a16="http://schemas.microsoft.com/office/drawing/2014/main" id="{A5D55B0D-5688-4A08-AA8B-7C212BE7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50500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Horizontal vertical and simple linear graphs</a:t>
            </a:r>
          </a:p>
        </p:txBody>
      </p:sp>
      <p:sp>
        <p:nvSpPr>
          <p:cNvPr id="8" name="text-381">
            <a:extLst xmlns:a="http://schemas.openxmlformats.org/drawingml/2006/main">
              <a:ext uri="{FF2B5EF4-FFF2-40B4-BE49-F238E27FC236}">
                <a16:creationId xmlns:a16="http://schemas.microsoft.com/office/drawing/2014/main" id="{13C54916-16D3-480F-9F32-6D04000C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276577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Gradient and intercepts</a:t>
            </a:r>
          </a:p>
        </p:txBody>
      </p:sp>
      <p:sp>
        <p:nvSpPr>
          <p:cNvPr id="9" name="text-382">
            <a:extLst xmlns:a="http://schemas.openxmlformats.org/drawingml/2006/main">
              <a:ext uri="{FF2B5EF4-FFF2-40B4-BE49-F238E27FC236}">
                <a16:creationId xmlns:a16="http://schemas.microsoft.com/office/drawing/2014/main" id="{BA2B7079-D42D-4698-9B86-BF289371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305190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Reading graphs in context</a:t>
            </a:r>
          </a:p>
        </p:txBody>
      </p:sp>
    </p:spTree>
    <p:extLst>
      <p:ext uri="{BB962C8B-B14F-4D97-AF65-F5344CB8AC3E}">
        <p14:creationId xmlns:p14="http://schemas.microsoft.com/office/powerpoint/2010/main" val="6837489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83">
            <a:extLst xmlns:a="http://schemas.openxmlformats.org/drawingml/2006/main">
              <a:ext uri="{FF2B5EF4-FFF2-40B4-BE49-F238E27FC236}">
                <a16:creationId xmlns:a16="http://schemas.microsoft.com/office/drawing/2014/main" id="{F4944301-2498-4758-8F72-2500C6596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384">
            <a:extLst xmlns:a="http://schemas.openxmlformats.org/drawingml/2006/main">
              <a:ext uri="{FF2B5EF4-FFF2-40B4-BE49-F238E27FC236}">
                <a16:creationId xmlns:a16="http://schemas.microsoft.com/office/drawing/2014/main" id="{CE6A410A-2F21-484D-BF16-B6F72535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The coordinate plane</a:t>
            </a:r>
          </a:p>
        </p:txBody>
      </p:sp>
      <p:sp>
        <p:nvSpPr>
          <p:cNvPr id="3" name="text-385">
            <a:extLst xmlns:a="http://schemas.openxmlformats.org/drawingml/2006/main">
              <a:ext uri="{FF2B5EF4-FFF2-40B4-BE49-F238E27FC236}">
                <a16:creationId xmlns:a16="http://schemas.microsoft.com/office/drawing/2014/main" id="{1FF598C8-6B64-4934-95DE-A723F73F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86">
            <a:extLst xmlns:a="http://schemas.openxmlformats.org/drawingml/2006/main">
              <a:ext uri="{FF2B5EF4-FFF2-40B4-BE49-F238E27FC236}">
                <a16:creationId xmlns:a16="http://schemas.microsoft.com/office/drawing/2014/main" id="{E33B4C94-BA5A-43C7-A937-042FA1E1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2030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Two perpendicular axes meet at the origin (0, 0). The horizontal axis is x and the vertical axis </a:t>
            </a:r>
          </a:p>
        </p:txBody>
      </p:sp>
      <p:sp>
        <p:nvSpPr>
          <p:cNvPr id="5" name="text-387">
            <a:extLst xmlns:a="http://schemas.openxmlformats.org/drawingml/2006/main">
              <a:ext uri="{FF2B5EF4-FFF2-40B4-BE49-F238E27FC236}">
                <a16:creationId xmlns:a16="http://schemas.microsoft.com/office/drawing/2014/main" id="{DCBD78C4-5731-4FED-BDF7-FD1E1F30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73991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is y. An ordered pair (x, y) gives horizontal position first and vertical position second. Choose </a:t>
            </a:r>
          </a:p>
        </p:txBody>
      </p:sp>
      <p:sp>
        <p:nvSpPr>
          <p:cNvPr id="6" name="text-388">
            <a:extLst xmlns:a="http://schemas.openxmlformats.org/drawingml/2006/main">
              <a:ext uri="{FF2B5EF4-FFF2-40B4-BE49-F238E27FC236}">
                <a16:creationId xmlns:a16="http://schemas.microsoft.com/office/drawing/2014/main" id="{1D821109-73FA-4EBB-8C7C-BD6B145A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56123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clear scale on each axis and keep intervals equal along an axis.</a:t>
            </a:r>
          </a:p>
        </p:txBody>
      </p:sp>
      <p:sp>
        <p:nvSpPr>
          <p:cNvPr id="7" name="text-389">
            <a:extLst xmlns:a="http://schemas.openxmlformats.org/drawingml/2006/main">
              <a:ext uri="{FF2B5EF4-FFF2-40B4-BE49-F238E27FC236}">
                <a16:creationId xmlns:a16="http://schemas.microsoft.com/office/drawing/2014/main" id="{D6AAB5F3-48E0-4B1C-BECD-D4FA7DF15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390">
            <a:extLst xmlns:a="http://schemas.openxmlformats.org/drawingml/2006/main">
              <a:ext uri="{FF2B5EF4-FFF2-40B4-BE49-F238E27FC236}">
                <a16:creationId xmlns:a16="http://schemas.microsoft.com/office/drawing/2014/main" id="{504A9CCD-D386-4907-ACA7-61BE7076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984713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To plot (−3, 2), move 3 units left from the origin, then 2 units up. The point (2, −3) is </a:t>
            </a:r>
          </a:p>
        </p:txBody>
      </p:sp>
      <p:sp>
        <p:nvSpPr>
          <p:cNvPr id="9" name="text-391">
            <a:extLst xmlns:a="http://schemas.openxmlformats.org/drawingml/2006/main">
              <a:ext uri="{FF2B5EF4-FFF2-40B4-BE49-F238E27FC236}">
                <a16:creationId xmlns:a16="http://schemas.microsoft.com/office/drawing/2014/main" id="{AC3534B6-5CFD-41E0-9F47-8E4D30A0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633279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different because the coordinates have changed order.</a:t>
            </a:r>
          </a:p>
        </p:txBody>
      </p:sp>
    </p:spTree>
    <p:extLst>
      <p:ext uri="{BB962C8B-B14F-4D97-AF65-F5344CB8AC3E}">
        <p14:creationId xmlns:p14="http://schemas.microsoft.com/office/powerpoint/2010/main" val="2954392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92">
            <a:extLst xmlns:a="http://schemas.openxmlformats.org/drawingml/2006/main">
              <a:ext uri="{FF2B5EF4-FFF2-40B4-BE49-F238E27FC236}">
                <a16:creationId xmlns:a16="http://schemas.microsoft.com/office/drawing/2014/main" id="{25234895-777E-4C83-A661-8F367737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393">
            <a:extLst xmlns:a="http://schemas.openxmlformats.org/drawingml/2006/main">
              <a:ext uri="{FF2B5EF4-FFF2-40B4-BE49-F238E27FC236}">
                <a16:creationId xmlns:a16="http://schemas.microsoft.com/office/drawing/2014/main" id="{FACCABFA-F453-4D6A-B0DF-A1319DF5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Quadrants and points on axes</a:t>
            </a:r>
          </a:p>
        </p:txBody>
      </p:sp>
      <p:sp>
        <p:nvSpPr>
          <p:cNvPr id="3" name="text-394">
            <a:extLst xmlns:a="http://schemas.openxmlformats.org/drawingml/2006/main">
              <a:ext uri="{FF2B5EF4-FFF2-40B4-BE49-F238E27FC236}">
                <a16:creationId xmlns:a16="http://schemas.microsoft.com/office/drawing/2014/main" id="{34E332C5-7E3E-4500-83BE-3A042C22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95">
            <a:extLst xmlns:a="http://schemas.openxmlformats.org/drawingml/2006/main">
              <a:ext uri="{FF2B5EF4-FFF2-40B4-BE49-F238E27FC236}">
                <a16:creationId xmlns:a16="http://schemas.microsoft.com/office/drawing/2014/main" id="{6BB430FC-7E2C-49A8-997D-69A53DD7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5527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first quadrant has positive x and y. The second has negative x and positive y. The third </a:t>
            </a:r>
          </a:p>
        </p:txBody>
      </p:sp>
      <p:sp>
        <p:nvSpPr>
          <p:cNvPr id="5" name="text-396">
            <a:extLst xmlns:a="http://schemas.openxmlformats.org/drawingml/2006/main">
              <a:ext uri="{FF2B5EF4-FFF2-40B4-BE49-F238E27FC236}">
                <a16:creationId xmlns:a16="http://schemas.microsoft.com/office/drawing/2014/main" id="{BA0D697C-1ECF-442F-87D1-4670500B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49693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has both negative and the fourth has positive x and negative y. A point on an axis is not in </a:t>
            </a:r>
          </a:p>
        </p:txBody>
      </p:sp>
      <p:sp>
        <p:nvSpPr>
          <p:cNvPr id="6" name="text-397">
            <a:extLst xmlns:a="http://schemas.openxmlformats.org/drawingml/2006/main">
              <a:ext uri="{FF2B5EF4-FFF2-40B4-BE49-F238E27FC236}">
                <a16:creationId xmlns:a16="http://schemas.microsoft.com/office/drawing/2014/main" id="{CE0663D6-0D43-42CF-A230-030D9157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81332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any quadrant. On the x axis y = 0, and on the y axis x = 0.</a:t>
            </a:r>
          </a:p>
        </p:txBody>
      </p:sp>
      <p:sp>
        <p:nvSpPr>
          <p:cNvPr id="7" name="text-398">
            <a:extLst xmlns:a="http://schemas.openxmlformats.org/drawingml/2006/main">
              <a:ext uri="{FF2B5EF4-FFF2-40B4-BE49-F238E27FC236}">
                <a16:creationId xmlns:a16="http://schemas.microsoft.com/office/drawing/2014/main" id="{ED78D8AE-E35F-4925-90D2-4C802D54D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399">
            <a:extLst xmlns:a="http://schemas.openxmlformats.org/drawingml/2006/main">
              <a:ext uri="{FF2B5EF4-FFF2-40B4-BE49-F238E27FC236}">
                <a16:creationId xmlns:a16="http://schemas.microsoft.com/office/drawing/2014/main" id="{52F900B8-E212-459B-BEDD-58DA44077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72219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(4, 5) lies in quadrant I, (−4, 5) in II, (−4, −5) in III and (4, −5) in IV. The point (0, −6) lies on </a:t>
            </a:r>
          </a:p>
        </p:txBody>
      </p:sp>
      <p:sp>
        <p:nvSpPr>
          <p:cNvPr id="9" name="text-400">
            <a:extLst xmlns:a="http://schemas.openxmlformats.org/drawingml/2006/main">
              <a:ext uri="{FF2B5EF4-FFF2-40B4-BE49-F238E27FC236}">
                <a16:creationId xmlns:a16="http://schemas.microsoft.com/office/drawing/2014/main" id="{3ECD85A6-1ECC-487F-8128-47AE87C4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2340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y axis.</a:t>
            </a:r>
          </a:p>
        </p:txBody>
      </p:sp>
    </p:spTree>
    <p:extLst>
      <p:ext uri="{BB962C8B-B14F-4D97-AF65-F5344CB8AC3E}">
        <p14:creationId xmlns:p14="http://schemas.microsoft.com/office/powerpoint/2010/main" val="18361629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401">
            <a:extLst xmlns:a="http://schemas.openxmlformats.org/drawingml/2006/main">
              <a:ext uri="{FF2B5EF4-FFF2-40B4-BE49-F238E27FC236}">
                <a16:creationId xmlns:a16="http://schemas.microsoft.com/office/drawing/2014/main" id="{FB4AE325-5764-4406-AB5D-FD65CA1E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402">
            <a:extLst xmlns:a="http://schemas.openxmlformats.org/drawingml/2006/main">
              <a:ext uri="{FF2B5EF4-FFF2-40B4-BE49-F238E27FC236}">
                <a16:creationId xmlns:a16="http://schemas.microsoft.com/office/drawing/2014/main" id="{42C61AA2-53C2-4FD5-B686-85BF02566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Horizontal vertical and simple linear graphs</a:t>
            </a:r>
          </a:p>
        </p:txBody>
      </p:sp>
      <p:sp>
        <p:nvSpPr>
          <p:cNvPr id="3" name="text-403">
            <a:extLst xmlns:a="http://schemas.openxmlformats.org/drawingml/2006/main">
              <a:ext uri="{FF2B5EF4-FFF2-40B4-BE49-F238E27FC236}">
                <a16:creationId xmlns:a16="http://schemas.microsoft.com/office/drawing/2014/main" id="{896CD28B-3301-4EFA-AE1B-283CF3D9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04">
            <a:extLst xmlns:a="http://schemas.openxmlformats.org/drawingml/2006/main">
              <a:ext uri="{FF2B5EF4-FFF2-40B4-BE49-F238E27FC236}">
                <a16:creationId xmlns:a16="http://schemas.microsoft.com/office/drawing/2014/main" id="{E751440B-08F9-4104-AE03-E596EB07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7962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horizontal line has equation y = constant and a vertical line has equation x = constant. To </a:t>
            </a:r>
          </a:p>
        </p:txBody>
      </p:sp>
      <p:sp>
        <p:nvSpPr>
          <p:cNvPr id="5" name="text-405">
            <a:extLst xmlns:a="http://schemas.openxmlformats.org/drawingml/2006/main">
              <a:ext uri="{FF2B5EF4-FFF2-40B4-BE49-F238E27FC236}">
                <a16:creationId xmlns:a16="http://schemas.microsoft.com/office/drawing/2014/main" id="{CF5F7113-9F33-4383-AFF2-F137E21AF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79087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graph y = mx + c, choose x values, calculate y, plot the pairs and draw the straight line. The </a:t>
            </a:r>
          </a:p>
        </p:txBody>
      </p:sp>
      <p:sp>
        <p:nvSpPr>
          <p:cNvPr id="6" name="text-406">
            <a:extLst xmlns:a="http://schemas.openxmlformats.org/drawingml/2006/main">
              <a:ext uri="{FF2B5EF4-FFF2-40B4-BE49-F238E27FC236}">
                <a16:creationId xmlns:a16="http://schemas.microsoft.com/office/drawing/2014/main" id="{337660FA-B4FF-44F7-AC19-ADD413D9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49230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value c is the y intercept and m is the gradient.</a:t>
            </a:r>
          </a:p>
        </p:txBody>
      </p:sp>
      <p:sp>
        <p:nvSpPr>
          <p:cNvPr id="7" name="text-407">
            <a:extLst xmlns:a="http://schemas.openxmlformats.org/drawingml/2006/main">
              <a:ext uri="{FF2B5EF4-FFF2-40B4-BE49-F238E27FC236}">
                <a16:creationId xmlns:a16="http://schemas.microsoft.com/office/drawing/2014/main" id="{7442CDF0-7CDD-479A-B1AA-EAEEE66F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408">
            <a:extLst xmlns:a="http://schemas.openxmlformats.org/drawingml/2006/main">
              <a:ext uri="{FF2B5EF4-FFF2-40B4-BE49-F238E27FC236}">
                <a16:creationId xmlns:a16="http://schemas.microsoft.com/office/drawing/2014/main" id="{F54BF6D7-E025-4930-B958-92AC6CC8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42882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For y = 2x + 1, x values −1, 0, 1 and 2 give y values −1, 1, 3 and 5. The points lie on one </a:t>
            </a:r>
          </a:p>
        </p:txBody>
      </p:sp>
      <p:sp>
        <p:nvSpPr>
          <p:cNvPr id="9" name="text-409">
            <a:extLst xmlns:a="http://schemas.openxmlformats.org/drawingml/2006/main">
              <a:ext uri="{FF2B5EF4-FFF2-40B4-BE49-F238E27FC236}">
                <a16:creationId xmlns:a16="http://schemas.microsoft.com/office/drawing/2014/main" id="{84FC684B-A0FD-411A-8403-E0D051EB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444531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line, which crosses the y axis at (0, 1).</a:t>
            </a:r>
          </a:p>
        </p:txBody>
      </p:sp>
    </p:spTree>
    <p:extLst>
      <p:ext uri="{BB962C8B-B14F-4D97-AF65-F5344CB8AC3E}">
        <p14:creationId xmlns:p14="http://schemas.microsoft.com/office/powerpoint/2010/main" val="3411465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410">
            <a:extLst xmlns:a="http://schemas.openxmlformats.org/drawingml/2006/main">
              <a:ext uri="{FF2B5EF4-FFF2-40B4-BE49-F238E27FC236}">
                <a16:creationId xmlns:a16="http://schemas.microsoft.com/office/drawing/2014/main" id="{750A504F-36AD-40EB-9DD5-97029143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411">
            <a:extLst xmlns:a="http://schemas.openxmlformats.org/drawingml/2006/main">
              <a:ext uri="{FF2B5EF4-FFF2-40B4-BE49-F238E27FC236}">
                <a16:creationId xmlns:a16="http://schemas.microsoft.com/office/drawing/2014/main" id="{4E2CFB0B-6715-4813-BD36-8F4A8953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Gradient and intercepts</a:t>
            </a:r>
          </a:p>
        </p:txBody>
      </p:sp>
      <p:sp>
        <p:nvSpPr>
          <p:cNvPr id="3" name="text-412">
            <a:extLst xmlns:a="http://schemas.openxmlformats.org/drawingml/2006/main">
              <a:ext uri="{FF2B5EF4-FFF2-40B4-BE49-F238E27FC236}">
                <a16:creationId xmlns:a16="http://schemas.microsoft.com/office/drawing/2014/main" id="{25CAE8C0-AFC9-4DCB-B00F-F6EFE02B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13">
            <a:extLst xmlns:a="http://schemas.openxmlformats.org/drawingml/2006/main">
              <a:ext uri="{FF2B5EF4-FFF2-40B4-BE49-F238E27FC236}">
                <a16:creationId xmlns:a16="http://schemas.microsoft.com/office/drawing/2014/main" id="{40EC4A26-67BD-44C1-8A9F-DADADF2D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22975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Gradient is vertical change divided by horizontal change. Use two points on the line and </a:t>
            </a:r>
          </a:p>
        </p:txBody>
      </p:sp>
      <p:sp>
        <p:nvSpPr>
          <p:cNvPr id="5" name="text-414">
            <a:extLst xmlns:a="http://schemas.openxmlformats.org/drawingml/2006/main">
              <a:ext uri="{FF2B5EF4-FFF2-40B4-BE49-F238E27FC236}">
                <a16:creationId xmlns:a16="http://schemas.microsoft.com/office/drawing/2014/main" id="{5B025AA9-2929-4AE5-921C-484D8BBE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55846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subtract coordinates consistently. A positive gradient rises from left to right and a negative </a:t>
            </a:r>
          </a:p>
        </p:txBody>
      </p:sp>
      <p:sp>
        <p:nvSpPr>
          <p:cNvPr id="6" name="text-415">
            <a:extLst xmlns:a="http://schemas.openxmlformats.org/drawingml/2006/main">
              <a:ext uri="{FF2B5EF4-FFF2-40B4-BE49-F238E27FC236}">
                <a16:creationId xmlns:a16="http://schemas.microsoft.com/office/drawing/2014/main" id="{DF0D072B-4387-4B60-B920-8638BD6D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800061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one falls. To find an x intercept, set y = 0; for a y intercept, set x = 0.</a:t>
            </a:r>
          </a:p>
        </p:txBody>
      </p:sp>
      <p:sp>
        <p:nvSpPr>
          <p:cNvPr id="7" name="text-416">
            <a:extLst xmlns:a="http://schemas.openxmlformats.org/drawingml/2006/main">
              <a:ext uri="{FF2B5EF4-FFF2-40B4-BE49-F238E27FC236}">
                <a16:creationId xmlns:a16="http://schemas.microsoft.com/office/drawing/2014/main" id="{68406565-782C-41D4-9A8A-3090C88D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417">
            <a:extLst xmlns:a="http://schemas.openxmlformats.org/drawingml/2006/main">
              <a:ext uri="{FF2B5EF4-FFF2-40B4-BE49-F238E27FC236}">
                <a16:creationId xmlns:a16="http://schemas.microsoft.com/office/drawing/2014/main" id="{3D56EBE0-2E63-40A2-8695-142FBE6B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431825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Through (1, 3) and (4, 9), gradient = </a:t>
            </a:r>
          </a:p>
        </p:txBody>
      </p:sp>
      <p:sp>
        <p:nvSpPr>
          <p:cNvPr id="9" name="text-418">
            <a:extLst xmlns:a="http://schemas.openxmlformats.org/drawingml/2006/main">
              <a:ext uri="{FF2B5EF4-FFF2-40B4-BE49-F238E27FC236}">
                <a16:creationId xmlns:a16="http://schemas.microsoft.com/office/drawing/2014/main" id="{4B5CCAE8-52CD-4424-A4C8-C8554CA8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429" y="3057525"/>
            <a:ext cx="63522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9 − 3</a:t>
            </a:r>
          </a:p>
        </p:txBody>
      </p:sp>
      <p:sp>
        <p:nvSpPr>
          <p:cNvPr id="10" name="text-419">
            <a:extLst xmlns:a="http://schemas.openxmlformats.org/drawingml/2006/main">
              <a:ext uri="{FF2B5EF4-FFF2-40B4-BE49-F238E27FC236}">
                <a16:creationId xmlns:a16="http://schemas.microsoft.com/office/drawing/2014/main" id="{3D392022-6DDC-4AF9-9B13-D5463169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429" y="3343275"/>
            <a:ext cx="635222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4 − 1</a:t>
            </a:r>
          </a:p>
        </p:txBody>
      </p:sp>
      <p:sp>
        <p:nvSpPr>
          <p:cNvPr id="11" name="fraction-bar-420">
            <a:extLst xmlns:a="http://schemas.openxmlformats.org/drawingml/2006/main">
              <a:ext uri="{FF2B5EF4-FFF2-40B4-BE49-F238E27FC236}">
                <a16:creationId xmlns:a16="http://schemas.microsoft.com/office/drawing/2014/main" id="{3CFABAF8-90F2-479B-8A44-56C02F9F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5479" y="3324225"/>
            <a:ext cx="597122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421">
            <a:extLst xmlns:a="http://schemas.openxmlformats.org/drawingml/2006/main">
              <a:ext uri="{FF2B5EF4-FFF2-40B4-BE49-F238E27FC236}">
                <a16:creationId xmlns:a16="http://schemas.microsoft.com/office/drawing/2014/main" id="{545F3B75-F1C8-4F50-A6EB-61454425C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651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3" name="text-422">
            <a:extLst xmlns:a="http://schemas.openxmlformats.org/drawingml/2006/main">
              <a:ext uri="{FF2B5EF4-FFF2-40B4-BE49-F238E27FC236}">
                <a16:creationId xmlns:a16="http://schemas.microsoft.com/office/drawing/2014/main" id="{D85AADFA-1FC3-4E84-9D29-B7F16EDD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8550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text-423">
            <a:extLst xmlns:a="http://schemas.openxmlformats.org/drawingml/2006/main">
              <a:ext uri="{FF2B5EF4-FFF2-40B4-BE49-F238E27FC236}">
                <a16:creationId xmlns:a16="http://schemas.microsoft.com/office/drawing/2014/main" id="{817E34E2-08DE-4B75-AA19-17476F95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8550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fraction-bar-424">
            <a:extLst xmlns:a="http://schemas.openxmlformats.org/drawingml/2006/main">
              <a:ext uri="{FF2B5EF4-FFF2-40B4-BE49-F238E27FC236}">
                <a16:creationId xmlns:a16="http://schemas.microsoft.com/office/drawing/2014/main" id="{4DFB6ECB-DBCC-475D-AA80-EFA3F898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7600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425">
            <a:extLst xmlns:a="http://schemas.openxmlformats.org/drawingml/2006/main">
              <a:ext uri="{FF2B5EF4-FFF2-40B4-BE49-F238E27FC236}">
                <a16:creationId xmlns:a16="http://schemas.microsoft.com/office/drawing/2014/main" id="{26176E78-6CE7-4B29-BD18-E32D0E58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8201" y="3200400"/>
            <a:ext cx="497633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2. For y = 2x − 6, the intercepts are (0, </a:t>
            </a:r>
          </a:p>
        </p:txBody>
      </p:sp>
      <p:sp>
        <p:nvSpPr>
          <p:cNvPr id="17" name="text-426">
            <a:extLst xmlns:a="http://schemas.openxmlformats.org/drawingml/2006/main">
              <a:ext uri="{FF2B5EF4-FFF2-40B4-BE49-F238E27FC236}">
                <a16:creationId xmlns:a16="http://schemas.microsoft.com/office/drawing/2014/main" id="{F55939A6-7F8C-4796-84F9-52F30E0DA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73640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−6) and (3, 0).</a:t>
            </a:r>
          </a:p>
        </p:txBody>
      </p:sp>
    </p:spTree>
    <p:extLst>
      <p:ext uri="{BB962C8B-B14F-4D97-AF65-F5344CB8AC3E}">
        <p14:creationId xmlns:p14="http://schemas.microsoft.com/office/powerpoint/2010/main" val="18052779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427">
            <a:extLst xmlns:a="http://schemas.openxmlformats.org/drawingml/2006/main">
              <a:ext uri="{FF2B5EF4-FFF2-40B4-BE49-F238E27FC236}">
                <a16:creationId xmlns:a16="http://schemas.microsoft.com/office/drawing/2014/main" id="{5AB3CACB-229A-4E66-B86A-1528A5F83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428">
            <a:extLst xmlns:a="http://schemas.openxmlformats.org/drawingml/2006/main">
              <a:ext uri="{FF2B5EF4-FFF2-40B4-BE49-F238E27FC236}">
                <a16:creationId xmlns:a16="http://schemas.microsoft.com/office/drawing/2014/main" id="{FB83D520-721D-44B9-BA70-00D8312A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Reading graphs in context</a:t>
            </a:r>
          </a:p>
        </p:txBody>
      </p:sp>
      <p:sp>
        <p:nvSpPr>
          <p:cNvPr id="3" name="text-429">
            <a:extLst xmlns:a="http://schemas.openxmlformats.org/drawingml/2006/main">
              <a:ext uri="{FF2B5EF4-FFF2-40B4-BE49-F238E27FC236}">
                <a16:creationId xmlns:a16="http://schemas.microsoft.com/office/drawing/2014/main" id="{B60F7B9D-4160-44CD-B42F-A4CE2E9A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30">
            <a:extLst xmlns:a="http://schemas.openxmlformats.org/drawingml/2006/main">
              <a:ext uri="{FF2B5EF4-FFF2-40B4-BE49-F238E27FC236}">
                <a16:creationId xmlns:a16="http://schemas.microsoft.com/office/drawing/2014/main" id="{3680EF06-3A60-49C2-AEEB-CB0867F8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41577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Read axis labels, units and scales before interpreting a graph. A point represents a pair of </a:t>
            </a:r>
          </a:p>
        </p:txBody>
      </p:sp>
      <p:sp>
        <p:nvSpPr>
          <p:cNvPr id="5" name="text-431">
            <a:extLst xmlns:a="http://schemas.openxmlformats.org/drawingml/2006/main">
              <a:ext uri="{FF2B5EF4-FFF2-40B4-BE49-F238E27FC236}">
                <a16:creationId xmlns:a16="http://schemas.microsoft.com/office/drawing/2014/main" id="{2D5F599B-3613-4BBC-B9F6-29BB0196E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0173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related values. Interpolate within the displayed data range with care; extrapolation beyond it </a:t>
            </a:r>
          </a:p>
        </p:txBody>
      </p:sp>
      <p:sp>
        <p:nvSpPr>
          <p:cNvPr id="6" name="text-432">
            <a:extLst xmlns:a="http://schemas.openxmlformats.org/drawingml/2006/main">
              <a:ext uri="{FF2B5EF4-FFF2-40B4-BE49-F238E27FC236}">
                <a16:creationId xmlns:a16="http://schemas.microsoft.com/office/drawing/2014/main" id="{A2310F52-A4C6-4319-B8E8-524DCB447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50016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may be unreliable. In a distance time graph, gradient gives speed and a horizontal section </a:t>
            </a:r>
          </a:p>
        </p:txBody>
      </p:sp>
      <p:sp>
        <p:nvSpPr>
          <p:cNvPr id="7" name="text-433">
            <a:extLst xmlns:a="http://schemas.openxmlformats.org/drawingml/2006/main">
              <a:ext uri="{FF2B5EF4-FFF2-40B4-BE49-F238E27FC236}">
                <a16:creationId xmlns:a16="http://schemas.microsoft.com/office/drawing/2014/main" id="{F09890B2-8949-47D7-8A7B-5BA02A8F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98097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means the distance is unchanged.</a:t>
            </a:r>
          </a:p>
        </p:txBody>
      </p:sp>
      <p:sp>
        <p:nvSpPr>
          <p:cNvPr id="8" name="text-434">
            <a:extLst xmlns:a="http://schemas.openxmlformats.org/drawingml/2006/main">
              <a:ext uri="{FF2B5EF4-FFF2-40B4-BE49-F238E27FC236}">
                <a16:creationId xmlns:a16="http://schemas.microsoft.com/office/drawing/2014/main" id="{A8302210-21BA-457D-9CDB-630E5B17C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435">
            <a:extLst xmlns:a="http://schemas.openxmlformats.org/drawingml/2006/main">
              <a:ext uri="{FF2B5EF4-FFF2-40B4-BE49-F238E27FC236}">
                <a16:creationId xmlns:a16="http://schemas.microsoft.com/office/drawing/2014/main" id="{D82CBABB-7495-469D-A3AD-8AE57C96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77725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distance time graph rises from (0 h, 0 km) to (2 h, 90 km), giving speed 90 ÷ 2 = 45 km/h. </a:t>
            </a:r>
          </a:p>
        </p:txBody>
      </p:sp>
      <p:sp>
        <p:nvSpPr>
          <p:cNvPr id="10" name="text-436">
            <a:extLst xmlns:a="http://schemas.openxmlformats.org/drawingml/2006/main">
              <a:ext uri="{FF2B5EF4-FFF2-40B4-BE49-F238E27FC236}">
                <a16:creationId xmlns:a16="http://schemas.microsoft.com/office/drawing/2014/main" id="{745A6777-6CD4-4114-BF68-BC46BE77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769381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horizontal section from 2 h to 2.5 h represents a 30 minute stop.</a:t>
            </a:r>
          </a:p>
        </p:txBody>
      </p:sp>
    </p:spTree>
    <p:extLst>
      <p:ext uri="{BB962C8B-B14F-4D97-AF65-F5344CB8AC3E}">
        <p14:creationId xmlns:p14="http://schemas.microsoft.com/office/powerpoint/2010/main" val="8834756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37">
            <a:extLst xmlns:a="http://schemas.openxmlformats.org/drawingml/2006/main">
              <a:ext uri="{FF2B5EF4-FFF2-40B4-BE49-F238E27FC236}">
                <a16:creationId xmlns:a16="http://schemas.microsoft.com/office/drawing/2014/main" id="{F201EF38-CBFB-4519-92B8-574F08B2B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438">
            <a:extLst xmlns:a="http://schemas.openxmlformats.org/drawingml/2006/main">
              <a:ext uri="{FF2B5EF4-FFF2-40B4-BE49-F238E27FC236}">
                <a16:creationId xmlns:a16="http://schemas.microsoft.com/office/drawing/2014/main" id="{2D09ACD5-E70B-4F81-9E80-32CEDD71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3" name="text-439">
            <a:extLst xmlns:a="http://schemas.openxmlformats.org/drawingml/2006/main">
              <a:ext uri="{FF2B5EF4-FFF2-40B4-BE49-F238E27FC236}">
                <a16:creationId xmlns:a16="http://schemas.microsoft.com/office/drawing/2014/main" id="{D9436868-6911-4F9C-AB1B-A20D2B76D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40">
            <a:extLst xmlns:a="http://schemas.openxmlformats.org/drawingml/2006/main">
              <a:ext uri="{FF2B5EF4-FFF2-40B4-BE49-F238E27FC236}">
                <a16:creationId xmlns:a16="http://schemas.microsoft.com/office/drawing/2014/main" id="{822A8513-7A96-42BA-844F-824CACFD0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392534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In which quadrant is (−5, −2)?</a:t>
            </a:r>
          </a:p>
        </p:txBody>
      </p:sp>
      <p:sp>
        <p:nvSpPr>
          <p:cNvPr id="5" name="text-441">
            <a:extLst xmlns:a="http://schemas.openxmlformats.org/drawingml/2006/main">
              <a:ext uri="{FF2B5EF4-FFF2-40B4-BE49-F238E27FC236}">
                <a16:creationId xmlns:a16="http://schemas.microsoft.com/office/drawing/2014/main" id="{564A97EE-4169-4E87-A9C2-3CD77B49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681809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Give the equation of the horizontal line through (3, −4).</a:t>
            </a:r>
          </a:p>
        </p:txBody>
      </p:sp>
      <p:sp>
        <p:nvSpPr>
          <p:cNvPr id="6" name="text-442">
            <a:extLst xmlns:a="http://schemas.openxmlformats.org/drawingml/2006/main">
              <a:ext uri="{FF2B5EF4-FFF2-40B4-BE49-F238E27FC236}">
                <a16:creationId xmlns:a16="http://schemas.microsoft.com/office/drawing/2014/main" id="{9DD8DB23-C446-42B1-940D-8A96F31A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43209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Find y when x = −2 in y = 3x + 5.</a:t>
            </a:r>
          </a:p>
        </p:txBody>
      </p:sp>
      <p:sp>
        <p:nvSpPr>
          <p:cNvPr id="7" name="text-443">
            <a:extLst xmlns:a="http://schemas.openxmlformats.org/drawingml/2006/main">
              <a:ext uri="{FF2B5EF4-FFF2-40B4-BE49-F238E27FC236}">
                <a16:creationId xmlns:a16="http://schemas.microsoft.com/office/drawing/2014/main" id="{CBDAAD8D-C0AD-4907-A649-322BE01B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542915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Find the gradient through (0, 2) and (3, 11).</a:t>
            </a:r>
          </a:p>
        </p:txBody>
      </p:sp>
      <p:sp>
        <p:nvSpPr>
          <p:cNvPr id="8" name="text-444">
            <a:extLst xmlns:a="http://schemas.openxmlformats.org/drawingml/2006/main">
              <a:ext uri="{FF2B5EF4-FFF2-40B4-BE49-F238E27FC236}">
                <a16:creationId xmlns:a16="http://schemas.microsoft.com/office/drawing/2014/main" id="{70E76838-3597-4A4F-865D-CE0D86FB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935793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A graph shows 120 km travelled in 3 hours at constant speed. Find the speed.</a:t>
            </a:r>
          </a:p>
        </p:txBody>
      </p:sp>
    </p:spTree>
    <p:extLst>
      <p:ext uri="{BB962C8B-B14F-4D97-AF65-F5344CB8AC3E}">
        <p14:creationId xmlns:p14="http://schemas.microsoft.com/office/powerpoint/2010/main" val="14752955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445">
            <a:extLst xmlns:a="http://schemas.openxmlformats.org/drawingml/2006/main">
              <a:ext uri="{FF2B5EF4-FFF2-40B4-BE49-F238E27FC236}">
                <a16:creationId xmlns:a16="http://schemas.microsoft.com/office/drawing/2014/main" id="{1C43B904-40EA-41FB-81AF-6563644C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446">
            <a:extLst xmlns:a="http://schemas.openxmlformats.org/drawingml/2006/main">
              <a:ext uri="{FF2B5EF4-FFF2-40B4-BE49-F238E27FC236}">
                <a16:creationId xmlns:a16="http://schemas.microsoft.com/office/drawing/2014/main" id="{35FCD895-D5B1-4800-8F82-90EE6C49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Common mistake to avoid</a:t>
            </a:r>
          </a:p>
        </p:txBody>
      </p:sp>
      <p:sp>
        <p:nvSpPr>
          <p:cNvPr id="3" name="text-447">
            <a:extLst xmlns:a="http://schemas.openxmlformats.org/drawingml/2006/main">
              <a:ext uri="{FF2B5EF4-FFF2-40B4-BE49-F238E27FC236}">
                <a16:creationId xmlns:a16="http://schemas.microsoft.com/office/drawing/2014/main" id="{81A7ACF8-19D9-4EB6-BF9B-445D37AA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48">
            <a:extLst xmlns:a="http://schemas.openxmlformats.org/drawingml/2006/main">
              <a:ext uri="{FF2B5EF4-FFF2-40B4-BE49-F238E27FC236}">
                <a16:creationId xmlns:a16="http://schemas.microsoft.com/office/drawing/2014/main" id="{DFAFC515-F0E8-4982-8694-70AB6B5E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6190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Coordinates are ordered. Plotting y first swaps the axes and usually gives </a:t>
            </a:r>
          </a:p>
        </p:txBody>
      </p:sp>
      <p:sp>
        <p:nvSpPr>
          <p:cNvPr id="5" name="text-449">
            <a:extLst xmlns:a="http://schemas.openxmlformats.org/drawingml/2006/main">
              <a:ext uri="{FF2B5EF4-FFF2-40B4-BE49-F238E27FC236}">
                <a16:creationId xmlns:a16="http://schemas.microsoft.com/office/drawing/2014/main" id="{83F96ADB-7341-470C-ACB7-BF4D19C8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772820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wrong point. Label axes and units before plotting.</a:t>
            </a:r>
          </a:p>
        </p:txBody>
      </p:sp>
    </p:spTree>
    <p:extLst>
      <p:ext uri="{BB962C8B-B14F-4D97-AF65-F5344CB8AC3E}">
        <p14:creationId xmlns:p14="http://schemas.microsoft.com/office/powerpoint/2010/main" val="3218119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450">
            <a:extLst xmlns:a="http://schemas.openxmlformats.org/drawingml/2006/main">
              <a:ext uri="{FF2B5EF4-FFF2-40B4-BE49-F238E27FC236}">
                <a16:creationId xmlns:a16="http://schemas.microsoft.com/office/drawing/2014/main" id="{0A282DDD-F1C4-400D-BBEC-CEAB0145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22</a:t>
            </a:r>
          </a:p>
        </p:txBody>
      </p:sp>
      <p:sp>
        <p:nvSpPr>
          <p:cNvPr id="2" name="text-451">
            <a:extLst xmlns:a="http://schemas.openxmlformats.org/drawingml/2006/main">
              <a:ext uri="{FF2B5EF4-FFF2-40B4-BE49-F238E27FC236}">
                <a16:creationId xmlns:a16="http://schemas.microsoft.com/office/drawing/2014/main" id="{2DA07A54-6AA1-402E-8C6F-D96A070F8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Answers with methods</a:t>
            </a:r>
          </a:p>
        </p:txBody>
      </p:sp>
      <p:sp>
        <p:nvSpPr>
          <p:cNvPr id="3" name="text-452">
            <a:extLst xmlns:a="http://schemas.openxmlformats.org/drawingml/2006/main">
              <a:ext uri="{FF2B5EF4-FFF2-40B4-BE49-F238E27FC236}">
                <a16:creationId xmlns:a16="http://schemas.microsoft.com/office/drawing/2014/main" id="{B98DAE7D-2372-4E35-9D91-533508C0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53">
            <a:extLst xmlns:a="http://schemas.openxmlformats.org/drawingml/2006/main">
              <a:ext uri="{FF2B5EF4-FFF2-40B4-BE49-F238E27FC236}">
                <a16:creationId xmlns:a16="http://schemas.microsoft.com/office/drawing/2014/main" id="{8E1356A3-5298-4822-829D-2CA034C6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38403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Quadrant III because both coordinates are negative.</a:t>
            </a:r>
          </a:p>
        </p:txBody>
      </p:sp>
      <p:sp>
        <p:nvSpPr>
          <p:cNvPr id="5" name="text-454">
            <a:extLst xmlns:a="http://schemas.openxmlformats.org/drawingml/2006/main">
              <a:ext uri="{FF2B5EF4-FFF2-40B4-BE49-F238E27FC236}">
                <a16:creationId xmlns:a16="http://schemas.microsoft.com/office/drawing/2014/main" id="{8C5659D5-A74E-483D-A4B3-C5DD08FBA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29292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y = −4.</a:t>
            </a:r>
          </a:p>
        </p:txBody>
      </p:sp>
      <p:sp>
        <p:nvSpPr>
          <p:cNvPr id="6" name="text-455">
            <a:extLst xmlns:a="http://schemas.openxmlformats.org/drawingml/2006/main">
              <a:ext uri="{FF2B5EF4-FFF2-40B4-BE49-F238E27FC236}">
                <a16:creationId xmlns:a16="http://schemas.microsoft.com/office/drawing/2014/main" id="{E5832539-8AE2-486E-89C4-DDD4213B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277291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y = 3(−2) + 5 = −1.</a:t>
            </a:r>
          </a:p>
        </p:txBody>
      </p:sp>
      <p:sp>
        <p:nvSpPr>
          <p:cNvPr id="7" name="text-456">
            <a:extLst xmlns:a="http://schemas.openxmlformats.org/drawingml/2006/main">
              <a:ext uri="{FF2B5EF4-FFF2-40B4-BE49-F238E27FC236}">
                <a16:creationId xmlns:a16="http://schemas.microsoft.com/office/drawing/2014/main" id="{1F4D9F4E-BB1B-4DF2-9CAF-C83D192A1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41109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</a:t>
            </a:r>
          </a:p>
        </p:txBody>
      </p:sp>
      <p:sp>
        <p:nvSpPr>
          <p:cNvPr id="8" name="text-457">
            <a:extLst xmlns:a="http://schemas.openxmlformats.org/drawingml/2006/main">
              <a:ext uri="{FF2B5EF4-FFF2-40B4-BE49-F238E27FC236}">
                <a16:creationId xmlns:a16="http://schemas.microsoft.com/office/drawing/2014/main" id="{7D8C431F-BC16-4635-9EAC-8B125F15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2952750"/>
            <a:ext cx="751523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11 − 2</a:t>
            </a:r>
          </a:p>
        </p:txBody>
      </p:sp>
      <p:sp>
        <p:nvSpPr>
          <p:cNvPr id="9" name="text-458">
            <a:extLst xmlns:a="http://schemas.openxmlformats.org/drawingml/2006/main">
              <a:ext uri="{FF2B5EF4-FFF2-40B4-BE49-F238E27FC236}">
                <a16:creationId xmlns:a16="http://schemas.microsoft.com/office/drawing/2014/main" id="{01ACB933-5912-409E-AFAF-E7B99FE2A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3238500"/>
            <a:ext cx="751523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3 − 0</a:t>
            </a:r>
          </a:p>
        </p:txBody>
      </p:sp>
      <p:sp>
        <p:nvSpPr>
          <p:cNvPr id="10" name="fraction-bar-459">
            <a:extLst xmlns:a="http://schemas.openxmlformats.org/drawingml/2006/main">
              <a:ext uri="{FF2B5EF4-FFF2-40B4-BE49-F238E27FC236}">
                <a16:creationId xmlns:a16="http://schemas.microsoft.com/office/drawing/2014/main" id="{424F2240-2B6E-4123-A788-AE0F06EA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24" y="3219450"/>
            <a:ext cx="713423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460">
            <a:extLst xmlns:a="http://schemas.openxmlformats.org/drawingml/2006/main">
              <a:ext uri="{FF2B5EF4-FFF2-40B4-BE49-F238E27FC236}">
                <a16:creationId xmlns:a16="http://schemas.microsoft.com/office/drawing/2014/main" id="{57DCDB88-8D5F-4342-A844-D7306EA6F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797" y="309562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2" name="text-461">
            <a:extLst xmlns:a="http://schemas.openxmlformats.org/drawingml/2006/main">
              <a:ext uri="{FF2B5EF4-FFF2-40B4-BE49-F238E27FC236}">
                <a16:creationId xmlns:a16="http://schemas.microsoft.com/office/drawing/2014/main" id="{0FA37B89-3A65-408A-9E5C-C3BF275B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7696" y="29527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13" name="text-462">
            <a:extLst xmlns:a="http://schemas.openxmlformats.org/drawingml/2006/main">
              <a:ext uri="{FF2B5EF4-FFF2-40B4-BE49-F238E27FC236}">
                <a16:creationId xmlns:a16="http://schemas.microsoft.com/office/drawing/2014/main" id="{1D39150B-382E-41B8-9322-80CC6032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7696" y="32385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fraction-bar-463">
            <a:extLst xmlns:a="http://schemas.openxmlformats.org/drawingml/2006/main">
              <a:ext uri="{FF2B5EF4-FFF2-40B4-BE49-F238E27FC236}">
                <a16:creationId xmlns:a16="http://schemas.microsoft.com/office/drawing/2014/main" id="{EDA52385-DAC2-4652-86A0-E8041BDF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6746" y="321945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-464">
            <a:extLst xmlns:a="http://schemas.openxmlformats.org/drawingml/2006/main">
              <a:ext uri="{FF2B5EF4-FFF2-40B4-BE49-F238E27FC236}">
                <a16:creationId xmlns:a16="http://schemas.microsoft.com/office/drawing/2014/main" id="{D059DEA1-5BF4-4C60-93D9-729ECB91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7346" y="3095625"/>
            <a:ext cx="60264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3.</a:t>
            </a:r>
          </a:p>
        </p:txBody>
      </p:sp>
      <p:sp>
        <p:nvSpPr>
          <p:cNvPr id="16" name="text-465">
            <a:extLst xmlns:a="http://schemas.openxmlformats.org/drawingml/2006/main">
              <a:ext uri="{FF2B5EF4-FFF2-40B4-BE49-F238E27FC236}">
                <a16:creationId xmlns:a16="http://schemas.microsoft.com/office/drawing/2014/main" id="{97CF0133-E6FA-4A3E-B70F-DD57D2A20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26798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120 ÷ 3 = 40 km/h.</a:t>
            </a:r>
          </a:p>
        </p:txBody>
      </p:sp>
    </p:spTree>
    <p:extLst>
      <p:ext uri="{BB962C8B-B14F-4D97-AF65-F5344CB8AC3E}">
        <p14:creationId xmlns:p14="http://schemas.microsoft.com/office/powerpoint/2010/main" val="199284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2026-11-02T23:57:16.0350000Z</dcterms:created>
  <dcterms:modified xsi:type="dcterms:W3CDTF">2026-11-02T23:57:16.0350000Z</dcterms:modified>
</coreProperties>
</file>