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d7d2db3b8448f7" /><Relationship Type="http://schemas.openxmlformats.org/officeDocument/2006/relationships/extended-properties" Target="/docProps/app.xml" Id="R69d8a956a5eb4edd" /><Relationship Type="http://schemas.openxmlformats.org/officeDocument/2006/relationships/officeDocument" Target="/ppt/presentation.xml" Id="R568272532da34543" /></Relationships>
</file>

<file path=ppt/presentation.xml><?xml version="1.0" encoding="utf-8"?>
<p:presentation xmlns:p="http://schemas.openxmlformats.org/presentationml/2006/main">
  <p:sldMasterIdLst>
    <p:sldMasterId xmlns:r="http://schemas.openxmlformats.org/officeDocument/2006/relationships" id="2147483648" r:id="R1714cc29af7b4083"/>
  </p:sldMasterIdLst>
  <p:notesMasterIdLst>
    <p:notesMasterId xmlns:r="http://schemas.openxmlformats.org/officeDocument/2006/relationships" r:id="Rf591d9a4b2da44ae"/>
  </p:notesMasterIdLst>
  <p:sldIdLst>
    <p:sldId xmlns:r="http://schemas.openxmlformats.org/officeDocument/2006/relationships" id="256" r:id="Rb5f421e7ad464d41"/>
    <p:sldId xmlns:r="http://schemas.openxmlformats.org/officeDocument/2006/relationships" id="257" r:id="R2ccca78f521f4fdd"/>
    <p:sldId xmlns:r="http://schemas.openxmlformats.org/officeDocument/2006/relationships" id="258" r:id="R900a296216df4730"/>
    <p:sldId xmlns:r="http://schemas.openxmlformats.org/officeDocument/2006/relationships" id="259" r:id="R623b72c537004768"/>
    <p:sldId xmlns:r="http://schemas.openxmlformats.org/officeDocument/2006/relationships" id="260" r:id="R397e765ff7284618"/>
    <p:sldId xmlns:r="http://schemas.openxmlformats.org/officeDocument/2006/relationships" id="261" r:id="R5f20e412713e4cca"/>
    <p:sldId xmlns:r="http://schemas.openxmlformats.org/officeDocument/2006/relationships" id="262" r:id="R2390bf6d035d483d"/>
    <p:sldId xmlns:r="http://schemas.openxmlformats.org/officeDocument/2006/relationships" id="263" r:id="Rc17d4a6b7dad46ff"/>
    <p:sldId xmlns:r="http://schemas.openxmlformats.org/officeDocument/2006/relationships" id="264" r:id="Ra7afe9d1e3324645"/>
    <p:sldId xmlns:r="http://schemas.openxmlformats.org/officeDocument/2006/relationships" id="265" r:id="R0e478c31b25045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500e0e7e9b49ed" /><Relationship Type="http://schemas.openxmlformats.org/officeDocument/2006/relationships/slideMaster" Target="/ppt/slideMasters/slideMaster1.xml" Id="R1714cc29af7b4083" /><Relationship Type="http://schemas.openxmlformats.org/officeDocument/2006/relationships/notesMaster" Target="/ppt/notesMasters/notesMaster1.xml" Id="Rf591d9a4b2da44ae" /><Relationship Type="http://schemas.openxmlformats.org/officeDocument/2006/relationships/presProps" Target="/ppt/presProps.xml" Id="R5234da78538b48ee" /><Relationship Type="http://schemas.openxmlformats.org/officeDocument/2006/relationships/tableStyles" Target="/ppt/tableStyles.xml" Id="Ra0957c35b28c4fb8" /><Relationship Type="http://schemas.openxmlformats.org/officeDocument/2006/relationships/slide" Target="/ppt/slides/slide1.xml" Id="Rb5f421e7ad464d41" /><Relationship Type="http://schemas.openxmlformats.org/officeDocument/2006/relationships/slide" Target="/ppt/slides/slide2.xml" Id="R2ccca78f521f4fdd" /><Relationship Type="http://schemas.openxmlformats.org/officeDocument/2006/relationships/slide" Target="/ppt/slides/slide3.xml" Id="R900a296216df4730" /><Relationship Type="http://schemas.openxmlformats.org/officeDocument/2006/relationships/slide" Target="/ppt/slides/slide4.xml" Id="R623b72c537004768" /><Relationship Type="http://schemas.openxmlformats.org/officeDocument/2006/relationships/slide" Target="/ppt/slides/slide5.xml" Id="R397e765ff7284618" /><Relationship Type="http://schemas.openxmlformats.org/officeDocument/2006/relationships/slide" Target="/ppt/slides/slide6.xml" Id="R5f20e412713e4cca" /><Relationship Type="http://schemas.openxmlformats.org/officeDocument/2006/relationships/slide" Target="/ppt/slides/slide7.xml" Id="R2390bf6d035d483d" /><Relationship Type="http://schemas.openxmlformats.org/officeDocument/2006/relationships/slide" Target="/ppt/slides/slide8.xml" Id="Rc17d4a6b7dad46ff" /><Relationship Type="http://schemas.openxmlformats.org/officeDocument/2006/relationships/slide" Target="/ppt/slides/slide9.xml" Id="Ra7afe9d1e3324645" /><Relationship Type="http://schemas.openxmlformats.org/officeDocument/2006/relationships/slide" Target="/ppt/slides/slide10.xml" Id="R0e478c31b25045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6aa985fba242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48796a724440f9" /><Relationship Type="http://schemas.openxmlformats.org/officeDocument/2006/relationships/notesMaster" Target="/ppt/notesMasters/notesMaster1.xml" Id="R0661bd72384740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dd23df975814f98" /><Relationship Type="http://schemas.openxmlformats.org/officeDocument/2006/relationships/notesMaster" Target="/ppt/notesMasters/notesMaster1.xml" Id="Rc3f76cea80d441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f586e9e9cb9542d5" /><Relationship Type="http://schemas.openxmlformats.org/officeDocument/2006/relationships/notesMaster" Target="/ppt/notesMasters/notesMaster1.xml" Id="R7fd212cbdf1842ed"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ae640134b24e32" /><Relationship Type="http://schemas.openxmlformats.org/officeDocument/2006/relationships/notesMaster" Target="/ppt/notesMasters/notesMaster1.xml" Id="Ref1cb1c16e224e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4090e636d240cb" /><Relationship Type="http://schemas.openxmlformats.org/officeDocument/2006/relationships/notesMaster" Target="/ppt/notesMasters/notesMaster1.xml" Id="Rd2357e13ad524e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a4ab3e7ff93c4342" /><Relationship Type="http://schemas.openxmlformats.org/officeDocument/2006/relationships/notesMaster" Target="/ppt/notesMasters/notesMaster1.xml" Id="Rdae11ba6e3544732" /></Relationships>
</file>

<file path=ppt/notesSlides/_rels/notesSlide7.xml.rels>&#65279;<?xml version="1.0" encoding="utf-8"?><Relationships xmlns="http://schemas.openxmlformats.org/package/2006/relationships"><Relationship Type="http://schemas.openxmlformats.org/officeDocument/2006/relationships/slide" Target="/ppt/slides/slide7.xml" Id="Rce9ec5fdc8ce4ca6" /><Relationship Type="http://schemas.openxmlformats.org/officeDocument/2006/relationships/notesMaster" Target="/ppt/notesMasters/notesMaster1.xml" Id="R35598dc4681b458d" /></Relationships>
</file>

<file path=ppt/notesSlides/_rels/notesSlide8.xml.rels>&#65279;<?xml version="1.0" encoding="utf-8"?><Relationships xmlns="http://schemas.openxmlformats.org/package/2006/relationships"><Relationship Type="http://schemas.openxmlformats.org/officeDocument/2006/relationships/slide" Target="/ppt/slides/slide8.xml" Id="R418353bc073a4155" /><Relationship Type="http://schemas.openxmlformats.org/officeDocument/2006/relationships/notesMaster" Target="/ppt/notesMasters/notesMaster1.xml" Id="R040c8be545bc47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64fcd6c409457d" /><Relationship Type="http://schemas.openxmlformats.org/officeDocument/2006/relationships/notesMaster" Target="/ppt/notesMasters/notesMaster1.xml" Id="Rac37a90c33384b9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b7b067219a648a9" /><Relationship Type="http://schemas.openxmlformats.org/officeDocument/2006/relationships/notesMaster" Target="/ppt/notesMasters/notesMaster1.xml" Id="Rff711556630e4a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Perimeter is the total distance around the outside of a flat shape. Add all boundary lengths in compatible units. A rectangle has perimeter 2(length + width). Find missing sides of composite shapes from equal horizontal or vertical totals. Do not count internal joining lines.</a:t>
            </a:r>
          </a:p>
          <a:p xmlns:a="http://schemas.openxmlformats.org/drawingml/2006/main">
            <a:r>
              <a:t/>
            </a:r>
          </a:p>
          <a:p xmlns:a="http://schemas.openxmlformats.org/drawingml/2006/main">
            <a:r>
              <a:t>Worked example</a:t>
            </a:r>
          </a:p>
          <a:p xmlns:a="http://schemas.openxmlformats.org/drawingml/2006/main">
            <a:r>
              <a:t>A rectangle measuring 8 cm by 5 cm has perimeter 2(8 + 5) = 26 cm. If a 2 cm square is cut from one corner, two removed boundary lengths are replaced by two equal new lengths, so the perimeter remains 26 cm.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Area measures the surface inside a boundary and uses square units. Rectangle area is length × width. Triangle area is half × base × perpendicular height. Parallelogram area is base × perpendicular height. Trapezium area is half × sum of parallel sides × perpendicular height.</a:t>
            </a:r>
          </a:p>
          <a:p xmlns:a="http://schemas.openxmlformats.org/drawingml/2006/main">
            <a:r>
              <a:t/>
            </a:r>
          </a:p>
          <a:p xmlns:a="http://schemas.openxmlformats.org/drawingml/2006/main">
            <a:r>
              <a:t>Worked example</a:t>
            </a:r>
          </a:p>
          <a:p xmlns:a="http://schemas.openxmlformats.org/drawingml/2006/main">
            <a:r>
              <a:t>A triangle with base 12 cm and perpendicular height 7 cm has area {1|2} × 12 × 7 = 42 cm². A trapezium with parallel sides 6 cm and 10 cm and height 4 cm has area {1|2} × (6 + 10) × 4 = 32 cm².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radius r and diameter d, circumference = 2πr = πd and area = πr². Keep π exact until a rounded answer is required, unless a question gives a value for π. A semicircle has half a circle area, but its perimeter also includes its diameter.</a:t>
            </a:r>
          </a:p>
          <a:p xmlns:a="http://schemas.openxmlformats.org/drawingml/2006/main">
            <a:r>
              <a:t/>
            </a:r>
          </a:p>
          <a:p xmlns:a="http://schemas.openxmlformats.org/drawingml/2006/main">
            <a:r>
              <a:t>Worked example</a:t>
            </a:r>
          </a:p>
          <a:p xmlns:a="http://schemas.openxmlformats.org/drawingml/2006/main">
            <a:r>
              <a:t>A semicircle of radius 7 cm has area {49π|2} cm². Its perimeter is 7π + 14 cm. Using π ≈ 3.14159 gives area about 76.97 cm² and perimeter about 35.99 cm.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Split a composite shape into familiar nonoverlapping parts and add their areas. Alternatively, find the area of an enclosing shape and subtract the missing regions. Mark which measurements belong to each part. Areas can be added only when expressed in the same square units.</a:t>
            </a:r>
          </a:p>
          <a:p xmlns:a="http://schemas.openxmlformats.org/drawingml/2006/main">
            <a:r>
              <a:t/>
            </a:r>
          </a:p>
          <a:p xmlns:a="http://schemas.openxmlformats.org/drawingml/2006/main">
            <a:r>
              <a:t>Worked example</a:t>
            </a:r>
          </a:p>
          <a:p xmlns:a="http://schemas.openxmlformats.org/drawingml/2006/main">
            <a:r>
              <a:t>An L shape fits inside a 10 cm by 8 cm rectangle with a 4 cm by 3 cm corner missing. Its area is 80 − 12 = 68 cm². Adding the side lengths would give a perimeter calculation, not an area.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Surface area is the sum of all exposed surfaces of a solid. A cuboid has area 2(lw + lh + wh); a cube has area 6s². A closed cylinder has area 2πr² + 2πrh. An open container may have a missing top, so include only the surfaces present.</a:t>
            </a:r>
          </a:p>
          <a:p xmlns:a="http://schemas.openxmlformats.org/drawingml/2006/main">
            <a:r>
              <a:t/>
            </a:r>
          </a:p>
          <a:p xmlns:a="http://schemas.openxmlformats.org/drawingml/2006/main">
            <a:r>
              <a:t>Worked example</a:t>
            </a:r>
          </a:p>
          <a:p xmlns:a="http://schemas.openxmlformats.org/drawingml/2006/main">
            <a:r>
              <a:t>A closed cuboid of length 6 cm, width 4 cm and height 3 cm has surface area 2(24 + 18 + 12) = 108 cm². Without its 6 cm by 4 cm top, the surface area is 108 − 24 = 84 cm².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Volume uses cubic units. A cuboid has volume lwh and a cube has volume s³. A prism has volume cross sectional area × perpendicular length. A cylinder has volume πr²h. Convert volume to capacity using 1 cm³ = 1 mL and 1,000 cm³ = 1 L.</a:t>
            </a:r>
          </a:p>
          <a:p xmlns:a="http://schemas.openxmlformats.org/drawingml/2006/main">
            <a:r>
              <a:t/>
            </a:r>
          </a:p>
          <a:p xmlns:a="http://schemas.openxmlformats.org/drawingml/2006/main">
            <a:r>
              <a:t>Worked example</a:t>
            </a:r>
          </a:p>
          <a:p xmlns:a="http://schemas.openxmlformats.org/drawingml/2006/main">
            <a:r>
              <a:t>A triangular prism has cross section area 18 cm² and length 10 cm, so its volume is 180 cm³. A tank measuring 40 cm by 25 cm by 30 cm holds 30,000 cm³ = 30 L when full.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1d0cca44f93455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62518d744ca4c5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436cece803843e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d3e0c08cf404ec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1b02d0a26e44cc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9e89130289b49c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46DFEBD-0C37-48A8-802E-9855DE19815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D2BD3F0-EBBC-41F5-AF42-FCEF908F332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F3B388B-A36E-4AEF-83F6-24B4050675A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F026A6-412B-4596-84E8-F1B084F460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1EB673B-4B5D-4288-BD6F-782A8A8356E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3F3A724-4C3D-4F36-BA15-B8BFB1082FB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7AD17A-ACFA-46DC-B17D-FBAE9988C14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B6521A0-8F71-40A9-9629-847C5F3DA86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50C460-3ABF-41AB-B54D-BF2D3EB014E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DCD8EDC-06BF-41CF-BA11-EB90B6F64F9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eb0350c4250479c" /><Relationship Type="http://schemas.openxmlformats.org/officeDocument/2006/relationships/slideLayout" Target="/ppt/slideLayouts/slideLayout1.xml" Id="R417036c8d5644e61" /><Relationship Type="http://schemas.openxmlformats.org/officeDocument/2006/relationships/slideLayout" Target="/ppt/slideLayouts/slideLayout2.xml" Id="R1e13f3b7d73145ad" /><Relationship Type="http://schemas.openxmlformats.org/officeDocument/2006/relationships/slideLayout" Target="/ppt/slideLayouts/slideLayout3.xml" Id="Rd8a080e335f44402" /><Relationship Type="http://schemas.openxmlformats.org/officeDocument/2006/relationships/slideLayout" Target="/ppt/slideLayouts/slideLayout4.xml" Id="R1958e1ff9461493e" /><Relationship Type="http://schemas.openxmlformats.org/officeDocument/2006/relationships/slideLayout" Target="/ppt/slideLayouts/slideLayout5.xml" Id="R5edfe08166d947e5" /><Relationship Type="http://schemas.openxmlformats.org/officeDocument/2006/relationships/slideLayout" Target="/ppt/slideLayouts/slideLayout6.xml" Id="Ra2340c77bcee44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7036c8d5644e61"/>
    <p:sldLayoutId xmlns:r="http://schemas.openxmlformats.org/officeDocument/2006/relationships" id="2147483650" r:id="R1e13f3b7d73145ad"/>
    <p:sldLayoutId xmlns:r="http://schemas.openxmlformats.org/officeDocument/2006/relationships" id="2147483651" r:id="Rd8a080e335f44402"/>
    <p:sldLayoutId xmlns:r="http://schemas.openxmlformats.org/officeDocument/2006/relationships" id="2147483652" r:id="R1958e1ff9461493e"/>
    <p:sldLayoutId xmlns:r="http://schemas.openxmlformats.org/officeDocument/2006/relationships" id="2147483653" r:id="R5edfe08166d947e5"/>
    <p:sldLayoutId xmlns:r="http://schemas.openxmlformats.org/officeDocument/2006/relationships" id="2147483654" r:id="Ra2340c77bcee44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1e21d7cd5084af1" /><Relationship Type="http://schemas.openxmlformats.org/officeDocument/2006/relationships/notesSlide" Target="/ppt/notesSlides/notesSlide1.xml" Id="R97a763acb15d422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cafab921fc148c9" /><Relationship Type="http://schemas.openxmlformats.org/officeDocument/2006/relationships/notesSlide" Target="/ppt/notesSlides/notesSlide2.xml" Id="R57b9ceb7c7124c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f56e3d74bfc4250" /><Relationship Type="http://schemas.openxmlformats.org/officeDocument/2006/relationships/notesSlide" Target="/ppt/notesSlides/notesSlide3.xml" Id="R04864d8c1236432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12f9f78a1094532" /><Relationship Type="http://schemas.openxmlformats.org/officeDocument/2006/relationships/notesSlide" Target="/ppt/notesSlides/notesSlide4.xml" Id="R78eb8b172ee9442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bd1f93366e64264" /><Relationship Type="http://schemas.openxmlformats.org/officeDocument/2006/relationships/notesSlide" Target="/ppt/notesSlides/notesSlide5.xml" Id="R1835305fea6d413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546bf0cbc9e436d" /><Relationship Type="http://schemas.openxmlformats.org/officeDocument/2006/relationships/notesSlide" Target="/ppt/notesSlides/notesSlide6.xml" Id="R42e2a91e50dc4d2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f986d4820b1406d" /><Relationship Type="http://schemas.openxmlformats.org/officeDocument/2006/relationships/notesSlide" Target="/ppt/notesSlides/notesSlide7.xml" Id="R56d3484456ad461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bf375e843634571" /><Relationship Type="http://schemas.openxmlformats.org/officeDocument/2006/relationships/notesSlide" Target="/ppt/notesSlides/notesSlide8.xml" Id="R057c487c8007487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d34c41db75f4e4c" /><Relationship Type="http://schemas.openxmlformats.org/officeDocument/2006/relationships/notesSlide" Target="/ppt/notesSlides/notesSlide9.xml" Id="R687d7ebc84c0490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386d563cabb46b6" /><Relationship Type="http://schemas.openxmlformats.org/officeDocument/2006/relationships/notesSlide" Target="/ppt/notesSlides/notesSlide10.xml" Id="Re864b9b06b6b4b3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69">
            <a:extLst xmlns:a="http://schemas.openxmlformats.org/drawingml/2006/main">
              <a:ext uri="{FF2B5EF4-FFF2-40B4-BE49-F238E27FC236}">
                <a16:creationId xmlns:a16="http://schemas.microsoft.com/office/drawing/2014/main" id="{64E495A5-3C90-4A5B-AD16-9B9FA90EBF8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70">
            <a:extLst xmlns:a="http://schemas.openxmlformats.org/drawingml/2006/main">
              <a:ext uri="{FF2B5EF4-FFF2-40B4-BE49-F238E27FC236}">
                <a16:creationId xmlns:a16="http://schemas.microsoft.com/office/drawing/2014/main" id="{F1F43AE6-4260-4350-B7D1-A5CDAD1F6E4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Perimeter area surface area and volume</a:t>
            </a:r>
          </a:p>
        </p:txBody>
      </p:sp>
      <p:sp>
        <p:nvSpPr>
          <p:cNvPr id="3" name="text-271">
            <a:extLst xmlns:a="http://schemas.openxmlformats.org/drawingml/2006/main">
              <a:ext uri="{FF2B5EF4-FFF2-40B4-BE49-F238E27FC236}">
                <a16:creationId xmlns:a16="http://schemas.microsoft.com/office/drawing/2014/main" id="{B3B29348-CD06-4FAD-849A-7D851290A6E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72">
            <a:extLst xmlns:a="http://schemas.openxmlformats.org/drawingml/2006/main">
              <a:ext uri="{FF2B5EF4-FFF2-40B4-BE49-F238E27FC236}">
                <a16:creationId xmlns:a16="http://schemas.microsoft.com/office/drawing/2014/main" id="{EA707507-53ED-4C9F-97DF-09B520FAD60C}"/>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73">
            <a:extLst xmlns:a="http://schemas.openxmlformats.org/drawingml/2006/main">
              <a:ext uri="{FF2B5EF4-FFF2-40B4-BE49-F238E27FC236}">
                <a16:creationId xmlns:a16="http://schemas.microsoft.com/office/drawing/2014/main" id="{8775D98E-BD8A-4E61-9B6D-2C543F43C110}"/>
              </a:ext>
            </a:extLst>
          </p:cNvPr>
          <p:cNvSpPr>
            <a:spLocks xmlns:a="http://schemas.openxmlformats.org/drawingml/2006/main" noGrp="1"/>
          </p:cNvSpPr>
          <p:nvPr/>
        </p:nvSpPr>
        <p:spPr>
          <a:xfrm xmlns:a="http://schemas.openxmlformats.org/drawingml/2006/main">
            <a:off x="685800" y="2133600"/>
            <a:ext cx="42743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Perimeter and composite boundaries</a:t>
            </a:r>
          </a:p>
        </p:txBody>
      </p:sp>
      <p:sp>
        <p:nvSpPr>
          <p:cNvPr id="6" name="text-274">
            <a:extLst xmlns:a="http://schemas.openxmlformats.org/drawingml/2006/main">
              <a:ext uri="{FF2B5EF4-FFF2-40B4-BE49-F238E27FC236}">
                <a16:creationId xmlns:a16="http://schemas.microsoft.com/office/drawing/2014/main" id="{87D73C2F-B651-495A-8D1E-2FD1AC183918}"/>
              </a:ext>
            </a:extLst>
          </p:cNvPr>
          <p:cNvSpPr>
            <a:spLocks xmlns:a="http://schemas.openxmlformats.org/drawingml/2006/main" noGrp="1"/>
          </p:cNvSpPr>
          <p:nvPr/>
        </p:nvSpPr>
        <p:spPr>
          <a:xfrm xmlns:a="http://schemas.openxmlformats.org/drawingml/2006/main">
            <a:off x="685800" y="2524125"/>
            <a:ext cx="36425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Areas of common plane shapes</a:t>
            </a:r>
          </a:p>
        </p:txBody>
      </p:sp>
      <p:sp>
        <p:nvSpPr>
          <p:cNvPr id="7" name="text-275">
            <a:extLst xmlns:a="http://schemas.openxmlformats.org/drawingml/2006/main">
              <a:ext uri="{FF2B5EF4-FFF2-40B4-BE49-F238E27FC236}">
                <a16:creationId xmlns:a16="http://schemas.microsoft.com/office/drawing/2014/main" id="{FEC42BAB-E3FC-4A83-B5EF-4C8A734507E1}"/>
              </a:ext>
            </a:extLst>
          </p:cNvPr>
          <p:cNvSpPr>
            <a:spLocks xmlns:a="http://schemas.openxmlformats.org/drawingml/2006/main" noGrp="1"/>
          </p:cNvSpPr>
          <p:nvPr/>
        </p:nvSpPr>
        <p:spPr>
          <a:xfrm xmlns:a="http://schemas.openxmlformats.org/drawingml/2006/main">
            <a:off x="685800" y="2914650"/>
            <a:ext cx="26570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Circles and semicircles</a:t>
            </a:r>
          </a:p>
        </p:txBody>
      </p:sp>
      <p:sp>
        <p:nvSpPr>
          <p:cNvPr id="8" name="text-276">
            <a:extLst xmlns:a="http://schemas.openxmlformats.org/drawingml/2006/main">
              <a:ext uri="{FF2B5EF4-FFF2-40B4-BE49-F238E27FC236}">
                <a16:creationId xmlns:a16="http://schemas.microsoft.com/office/drawing/2014/main" id="{D0E3CAA9-271C-49AD-8E0F-02AA492275CC}"/>
              </a:ext>
            </a:extLst>
          </p:cNvPr>
          <p:cNvSpPr>
            <a:spLocks xmlns:a="http://schemas.openxmlformats.org/drawingml/2006/main" noGrp="1"/>
          </p:cNvSpPr>
          <p:nvPr/>
        </p:nvSpPr>
        <p:spPr>
          <a:xfrm xmlns:a="http://schemas.openxmlformats.org/drawingml/2006/main">
            <a:off x="685800" y="3305175"/>
            <a:ext cx="18500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Composite area</a:t>
            </a:r>
          </a:p>
        </p:txBody>
      </p:sp>
      <p:sp>
        <p:nvSpPr>
          <p:cNvPr id="9" name="text-277">
            <a:extLst xmlns:a="http://schemas.openxmlformats.org/drawingml/2006/main">
              <a:ext uri="{FF2B5EF4-FFF2-40B4-BE49-F238E27FC236}">
                <a16:creationId xmlns:a16="http://schemas.microsoft.com/office/drawing/2014/main" id="{3B71D386-F21A-4DD8-AF5B-BC04AE431EBE}"/>
              </a:ext>
            </a:extLst>
          </p:cNvPr>
          <p:cNvSpPr>
            <a:spLocks xmlns:a="http://schemas.openxmlformats.org/drawingml/2006/main" noGrp="1"/>
          </p:cNvSpPr>
          <p:nvPr/>
        </p:nvSpPr>
        <p:spPr>
          <a:xfrm xmlns:a="http://schemas.openxmlformats.org/drawingml/2006/main">
            <a:off x="685800" y="3695700"/>
            <a:ext cx="15009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Surface area</a:t>
            </a:r>
          </a:p>
        </p:txBody>
      </p:sp>
      <p:sp>
        <p:nvSpPr>
          <p:cNvPr id="10" name="text-278">
            <a:extLst xmlns:a="http://schemas.openxmlformats.org/drawingml/2006/main">
              <a:ext uri="{FF2B5EF4-FFF2-40B4-BE49-F238E27FC236}">
                <a16:creationId xmlns:a16="http://schemas.microsoft.com/office/drawing/2014/main" id="{0795F726-9BF0-46BB-969A-799AED8ECB07}"/>
              </a:ext>
            </a:extLst>
          </p:cNvPr>
          <p:cNvSpPr>
            <a:spLocks xmlns:a="http://schemas.openxmlformats.org/drawingml/2006/main" noGrp="1"/>
          </p:cNvSpPr>
          <p:nvPr/>
        </p:nvSpPr>
        <p:spPr>
          <a:xfrm xmlns:a="http://schemas.openxmlformats.org/drawingml/2006/main">
            <a:off x="685800" y="4086225"/>
            <a:ext cx="24383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and capacity</a:t>
            </a:r>
          </a:p>
        </p:txBody>
      </p:sp>
    </p:spTree>
    <p:extLst>
      <p:ext uri="{BB962C8B-B14F-4D97-AF65-F5344CB8AC3E}">
        <p14:creationId xmlns:p14="http://schemas.microsoft.com/office/powerpoint/2010/main" val="34779437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79">
            <a:extLst xmlns:a="http://schemas.openxmlformats.org/drawingml/2006/main">
              <a:ext uri="{FF2B5EF4-FFF2-40B4-BE49-F238E27FC236}">
                <a16:creationId xmlns:a16="http://schemas.microsoft.com/office/drawing/2014/main" id="{D6C5D6A4-23AC-47E9-867D-7466AC6DF0A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80">
            <a:extLst xmlns:a="http://schemas.openxmlformats.org/drawingml/2006/main">
              <a:ext uri="{FF2B5EF4-FFF2-40B4-BE49-F238E27FC236}">
                <a16:creationId xmlns:a16="http://schemas.microsoft.com/office/drawing/2014/main" id="{89119468-A97C-47E2-857F-8E6C4077432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Perimeter and composite boundaries</a:t>
            </a:r>
          </a:p>
        </p:txBody>
      </p:sp>
      <p:sp>
        <p:nvSpPr>
          <p:cNvPr id="3" name="text-281">
            <a:extLst xmlns:a="http://schemas.openxmlformats.org/drawingml/2006/main">
              <a:ext uri="{FF2B5EF4-FFF2-40B4-BE49-F238E27FC236}">
                <a16:creationId xmlns:a16="http://schemas.microsoft.com/office/drawing/2014/main" id="{A1FFDE1F-D8B4-44F0-A617-EC97CBA7D3C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82">
            <a:extLst xmlns:a="http://schemas.openxmlformats.org/drawingml/2006/main">
              <a:ext uri="{FF2B5EF4-FFF2-40B4-BE49-F238E27FC236}">
                <a16:creationId xmlns:a16="http://schemas.microsoft.com/office/drawing/2014/main" id="{6B0EC3C3-6CD6-4A5F-B7CC-C92032168DFE}"/>
              </a:ext>
            </a:extLst>
          </p:cNvPr>
          <p:cNvSpPr>
            <a:spLocks xmlns:a="http://schemas.openxmlformats.org/drawingml/2006/main" noGrp="1"/>
          </p:cNvSpPr>
          <p:nvPr/>
        </p:nvSpPr>
        <p:spPr>
          <a:xfrm xmlns:a="http://schemas.openxmlformats.org/drawingml/2006/main">
            <a:off x="685800" y="1409700"/>
            <a:ext cx="108208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Perimeter is the total distance around the outside of a flat shape. Add all boundary lengths in </a:t>
            </a:r>
          </a:p>
        </p:txBody>
      </p:sp>
      <p:sp>
        <p:nvSpPr>
          <p:cNvPr id="5" name="text-283">
            <a:extLst xmlns:a="http://schemas.openxmlformats.org/drawingml/2006/main">
              <a:ext uri="{FF2B5EF4-FFF2-40B4-BE49-F238E27FC236}">
                <a16:creationId xmlns:a16="http://schemas.microsoft.com/office/drawing/2014/main" id="{91121B47-08B9-4712-AB2B-E69F2B36AFA8}"/>
              </a:ext>
            </a:extLst>
          </p:cNvPr>
          <p:cNvSpPr>
            <a:spLocks xmlns:a="http://schemas.openxmlformats.org/drawingml/2006/main" noGrp="1"/>
          </p:cNvSpPr>
          <p:nvPr/>
        </p:nvSpPr>
        <p:spPr>
          <a:xfrm xmlns:a="http://schemas.openxmlformats.org/drawingml/2006/main">
            <a:off x="685800" y="1752600"/>
            <a:ext cx="97739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compatible units. A rectangle has perimeter 2(length + width). Find missing sides of </a:t>
            </a:r>
          </a:p>
        </p:txBody>
      </p:sp>
      <p:sp>
        <p:nvSpPr>
          <p:cNvPr id="6" name="text-284">
            <a:extLst xmlns:a="http://schemas.openxmlformats.org/drawingml/2006/main">
              <a:ext uri="{FF2B5EF4-FFF2-40B4-BE49-F238E27FC236}">
                <a16:creationId xmlns:a16="http://schemas.microsoft.com/office/drawing/2014/main" id="{C71F1B40-3A05-40E2-8B64-BE8BCF00E759}"/>
              </a:ext>
            </a:extLst>
          </p:cNvPr>
          <p:cNvSpPr>
            <a:spLocks xmlns:a="http://schemas.openxmlformats.org/drawingml/2006/main" noGrp="1"/>
          </p:cNvSpPr>
          <p:nvPr/>
        </p:nvSpPr>
        <p:spPr>
          <a:xfrm xmlns:a="http://schemas.openxmlformats.org/drawingml/2006/main">
            <a:off x="685800" y="2095500"/>
            <a:ext cx="106760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composite shapes from equal horizontal or vertical totals. Do not count internal joining lines.</a:t>
            </a:r>
          </a:p>
        </p:txBody>
      </p:sp>
      <p:sp>
        <p:nvSpPr>
          <p:cNvPr id="7" name="text-285">
            <a:extLst xmlns:a="http://schemas.openxmlformats.org/drawingml/2006/main">
              <a:ext uri="{FF2B5EF4-FFF2-40B4-BE49-F238E27FC236}">
                <a16:creationId xmlns:a16="http://schemas.microsoft.com/office/drawing/2014/main" id="{5BC54066-6F2D-4A55-BBBA-E0E429681B8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86">
            <a:extLst xmlns:a="http://schemas.openxmlformats.org/drawingml/2006/main">
              <a:ext uri="{FF2B5EF4-FFF2-40B4-BE49-F238E27FC236}">
                <a16:creationId xmlns:a16="http://schemas.microsoft.com/office/drawing/2014/main" id="{0ED2846A-71D8-4AF6-A38F-B2A82E971EE3}"/>
              </a:ext>
            </a:extLst>
          </p:cNvPr>
          <p:cNvSpPr>
            <a:spLocks xmlns:a="http://schemas.openxmlformats.org/drawingml/2006/main" noGrp="1"/>
          </p:cNvSpPr>
          <p:nvPr/>
        </p:nvSpPr>
        <p:spPr>
          <a:xfrm xmlns:a="http://schemas.openxmlformats.org/drawingml/2006/main">
            <a:off x="685800" y="3057525"/>
            <a:ext cx="107855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rectangle measuring 8 cm by 5 cm has perimeter 2(8 + 5) = 26 cm. If a 2 cm square is cut </a:t>
            </a:r>
          </a:p>
        </p:txBody>
      </p:sp>
      <p:sp>
        <p:nvSpPr>
          <p:cNvPr id="9" name="text-287">
            <a:extLst xmlns:a="http://schemas.openxmlformats.org/drawingml/2006/main">
              <a:ext uri="{FF2B5EF4-FFF2-40B4-BE49-F238E27FC236}">
                <a16:creationId xmlns:a16="http://schemas.microsoft.com/office/drawing/2014/main" id="{2EE1C34F-55D3-489C-8808-5741BF9FB985}"/>
              </a:ext>
            </a:extLst>
          </p:cNvPr>
          <p:cNvSpPr>
            <a:spLocks xmlns:a="http://schemas.openxmlformats.org/drawingml/2006/main" noGrp="1"/>
          </p:cNvSpPr>
          <p:nvPr/>
        </p:nvSpPr>
        <p:spPr>
          <a:xfrm xmlns:a="http://schemas.openxmlformats.org/drawingml/2006/main">
            <a:off x="685800" y="3400425"/>
            <a:ext cx="106116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one corner, two removed boundary lengths are replaced by two equal new lengths, so </a:t>
            </a:r>
          </a:p>
        </p:txBody>
      </p:sp>
      <p:sp>
        <p:nvSpPr>
          <p:cNvPr id="10" name="text-288">
            <a:extLst xmlns:a="http://schemas.openxmlformats.org/drawingml/2006/main">
              <a:ext uri="{FF2B5EF4-FFF2-40B4-BE49-F238E27FC236}">
                <a16:creationId xmlns:a16="http://schemas.microsoft.com/office/drawing/2014/main" id="{7A461AFD-C344-4927-8374-BE801DB81647}"/>
              </a:ext>
            </a:extLst>
          </p:cNvPr>
          <p:cNvSpPr>
            <a:spLocks xmlns:a="http://schemas.openxmlformats.org/drawingml/2006/main" noGrp="1"/>
          </p:cNvSpPr>
          <p:nvPr/>
        </p:nvSpPr>
        <p:spPr>
          <a:xfrm xmlns:a="http://schemas.openxmlformats.org/drawingml/2006/main">
            <a:off x="685800" y="3743325"/>
            <a:ext cx="34760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perimeter remains 26 cm.</a:t>
            </a:r>
          </a:p>
        </p:txBody>
      </p:sp>
    </p:spTree>
    <p:extLst>
      <p:ext uri="{BB962C8B-B14F-4D97-AF65-F5344CB8AC3E}">
        <p14:creationId xmlns:p14="http://schemas.microsoft.com/office/powerpoint/2010/main" val="161786769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89">
            <a:extLst xmlns:a="http://schemas.openxmlformats.org/drawingml/2006/main">
              <a:ext uri="{FF2B5EF4-FFF2-40B4-BE49-F238E27FC236}">
                <a16:creationId xmlns:a16="http://schemas.microsoft.com/office/drawing/2014/main" id="{522BAC51-74ED-4E96-B9B2-4BEEFB2B78A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90">
            <a:extLst xmlns:a="http://schemas.openxmlformats.org/drawingml/2006/main">
              <a:ext uri="{FF2B5EF4-FFF2-40B4-BE49-F238E27FC236}">
                <a16:creationId xmlns:a16="http://schemas.microsoft.com/office/drawing/2014/main" id="{566E050D-C251-411C-B219-0EDCBD835BC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Areas of common plane shapes</a:t>
            </a:r>
          </a:p>
        </p:txBody>
      </p:sp>
      <p:sp>
        <p:nvSpPr>
          <p:cNvPr id="3" name="text-291">
            <a:extLst xmlns:a="http://schemas.openxmlformats.org/drawingml/2006/main">
              <a:ext uri="{FF2B5EF4-FFF2-40B4-BE49-F238E27FC236}">
                <a16:creationId xmlns:a16="http://schemas.microsoft.com/office/drawing/2014/main" id="{80138153-8461-4D87-9154-0FC8218D359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92">
            <a:extLst xmlns:a="http://schemas.openxmlformats.org/drawingml/2006/main">
              <a:ext uri="{FF2B5EF4-FFF2-40B4-BE49-F238E27FC236}">
                <a16:creationId xmlns:a16="http://schemas.microsoft.com/office/drawing/2014/main" id="{B8AFECF1-1226-4D5A-913E-4F22C693EB14}"/>
              </a:ext>
            </a:extLst>
          </p:cNvPr>
          <p:cNvSpPr>
            <a:spLocks xmlns:a="http://schemas.openxmlformats.org/drawingml/2006/main" noGrp="1"/>
          </p:cNvSpPr>
          <p:nvPr/>
        </p:nvSpPr>
        <p:spPr>
          <a:xfrm xmlns:a="http://schemas.openxmlformats.org/drawingml/2006/main">
            <a:off x="685800" y="1409700"/>
            <a:ext cx="108328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Area measures the surface inside a boundary and uses square units. Rectangle area is length </a:t>
            </a:r>
          </a:p>
        </p:txBody>
      </p:sp>
      <p:sp>
        <p:nvSpPr>
          <p:cNvPr id="5" name="text-293">
            <a:extLst xmlns:a="http://schemas.openxmlformats.org/drawingml/2006/main">
              <a:ext uri="{FF2B5EF4-FFF2-40B4-BE49-F238E27FC236}">
                <a16:creationId xmlns:a16="http://schemas.microsoft.com/office/drawing/2014/main" id="{96B0F2D4-E570-473D-8F7B-285DF83E922E}"/>
              </a:ext>
            </a:extLst>
          </p:cNvPr>
          <p:cNvSpPr>
            <a:spLocks xmlns:a="http://schemas.openxmlformats.org/drawingml/2006/main" noGrp="1"/>
          </p:cNvSpPr>
          <p:nvPr/>
        </p:nvSpPr>
        <p:spPr>
          <a:xfrm xmlns:a="http://schemas.openxmlformats.org/drawingml/2006/main">
            <a:off x="685800" y="1752600"/>
            <a:ext cx="104437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width. Triangle area is half × base × perpendicular height. Parallelogram area is base × </a:t>
            </a:r>
          </a:p>
        </p:txBody>
      </p:sp>
      <p:sp>
        <p:nvSpPr>
          <p:cNvPr id="6" name="text-294">
            <a:extLst xmlns:a="http://schemas.openxmlformats.org/drawingml/2006/main">
              <a:ext uri="{FF2B5EF4-FFF2-40B4-BE49-F238E27FC236}">
                <a16:creationId xmlns:a16="http://schemas.microsoft.com/office/drawing/2014/main" id="{8F03738E-E680-49BA-BEEB-09BC9ADDA313}"/>
              </a:ext>
            </a:extLst>
          </p:cNvPr>
          <p:cNvSpPr>
            <a:spLocks xmlns:a="http://schemas.openxmlformats.org/drawingml/2006/main" noGrp="1"/>
          </p:cNvSpPr>
          <p:nvPr/>
        </p:nvSpPr>
        <p:spPr>
          <a:xfrm xmlns:a="http://schemas.openxmlformats.org/drawingml/2006/main">
            <a:off x="685800" y="2095500"/>
            <a:ext cx="105954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perpendicular height. Trapezium area is half × sum of parallel sides × perpendicular height.</a:t>
            </a:r>
          </a:p>
        </p:txBody>
      </p:sp>
      <p:sp>
        <p:nvSpPr>
          <p:cNvPr id="7" name="text-295">
            <a:extLst xmlns:a="http://schemas.openxmlformats.org/drawingml/2006/main">
              <a:ext uri="{FF2B5EF4-FFF2-40B4-BE49-F238E27FC236}">
                <a16:creationId xmlns:a16="http://schemas.microsoft.com/office/drawing/2014/main" id="{10DCBC5B-8D69-4B06-A85C-4C183DD8BD1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96">
            <a:extLst xmlns:a="http://schemas.openxmlformats.org/drawingml/2006/main">
              <a:ext uri="{FF2B5EF4-FFF2-40B4-BE49-F238E27FC236}">
                <a16:creationId xmlns:a16="http://schemas.microsoft.com/office/drawing/2014/main" id="{61C8A13E-6E4F-48C4-81F0-5F9BEF49747C}"/>
              </a:ext>
            </a:extLst>
          </p:cNvPr>
          <p:cNvSpPr>
            <a:spLocks xmlns:a="http://schemas.openxmlformats.org/drawingml/2006/main" noGrp="1"/>
          </p:cNvSpPr>
          <p:nvPr/>
        </p:nvSpPr>
        <p:spPr>
          <a:xfrm xmlns:a="http://schemas.openxmlformats.org/drawingml/2006/main">
            <a:off x="685800" y="3200400"/>
            <a:ext cx="7852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triangle with base 12 cm and perpendicular height 7 cm has area </a:t>
            </a:r>
          </a:p>
        </p:txBody>
      </p:sp>
      <p:sp>
        <p:nvSpPr>
          <p:cNvPr id="9" name="text-297">
            <a:extLst xmlns:a="http://schemas.openxmlformats.org/drawingml/2006/main">
              <a:ext uri="{FF2B5EF4-FFF2-40B4-BE49-F238E27FC236}">
                <a16:creationId xmlns:a16="http://schemas.microsoft.com/office/drawing/2014/main" id="{C2D731C2-7BF3-470F-A526-36F51E151934}"/>
              </a:ext>
            </a:extLst>
          </p:cNvPr>
          <p:cNvSpPr>
            <a:spLocks xmlns:a="http://schemas.openxmlformats.org/drawingml/2006/main" noGrp="1"/>
          </p:cNvSpPr>
          <p:nvPr/>
        </p:nvSpPr>
        <p:spPr>
          <a:xfrm xmlns:a="http://schemas.openxmlformats.org/drawingml/2006/main">
            <a:off x="8490966"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298">
            <a:extLst xmlns:a="http://schemas.openxmlformats.org/drawingml/2006/main">
              <a:ext uri="{FF2B5EF4-FFF2-40B4-BE49-F238E27FC236}">
                <a16:creationId xmlns:a16="http://schemas.microsoft.com/office/drawing/2014/main" id="{3170E693-92E2-45F4-A27B-13FEE7584F98}"/>
              </a:ext>
            </a:extLst>
          </p:cNvPr>
          <p:cNvSpPr>
            <a:spLocks xmlns:a="http://schemas.openxmlformats.org/drawingml/2006/main" noGrp="1"/>
          </p:cNvSpPr>
          <p:nvPr/>
        </p:nvSpPr>
        <p:spPr>
          <a:xfrm xmlns:a="http://schemas.openxmlformats.org/drawingml/2006/main">
            <a:off x="8490966"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299">
            <a:extLst xmlns:a="http://schemas.openxmlformats.org/drawingml/2006/main">
              <a:ext uri="{FF2B5EF4-FFF2-40B4-BE49-F238E27FC236}">
                <a16:creationId xmlns:a16="http://schemas.microsoft.com/office/drawing/2014/main" id="{332E1DE6-2828-4A54-895A-FE2920861B7A}"/>
              </a:ext>
            </a:extLst>
          </p:cNvPr>
          <p:cNvSpPr>
            <a:spLocks xmlns:a="http://schemas.openxmlformats.org/drawingml/2006/main" noGrp="1"/>
          </p:cNvSpPr>
          <p:nvPr/>
        </p:nvSpPr>
        <p:spPr>
          <a:xfrm xmlns:a="http://schemas.openxmlformats.org/drawingml/2006/main">
            <a:off x="8510016"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300">
            <a:extLst xmlns:a="http://schemas.openxmlformats.org/drawingml/2006/main">
              <a:ext uri="{FF2B5EF4-FFF2-40B4-BE49-F238E27FC236}">
                <a16:creationId xmlns:a16="http://schemas.microsoft.com/office/drawing/2014/main" id="{96ED9A87-94C7-4ECF-A08C-53F7C48D1427}"/>
              </a:ext>
            </a:extLst>
          </p:cNvPr>
          <p:cNvSpPr>
            <a:spLocks xmlns:a="http://schemas.openxmlformats.org/drawingml/2006/main" noGrp="1"/>
          </p:cNvSpPr>
          <p:nvPr/>
        </p:nvSpPr>
        <p:spPr>
          <a:xfrm xmlns:a="http://schemas.openxmlformats.org/drawingml/2006/main">
            <a:off x="8740616" y="3200400"/>
            <a:ext cx="26726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12 × 7 = 42 cm². A </a:t>
            </a:r>
          </a:p>
        </p:txBody>
      </p:sp>
      <p:sp>
        <p:nvSpPr>
          <p:cNvPr id="13" name="text-301">
            <a:extLst xmlns:a="http://schemas.openxmlformats.org/drawingml/2006/main">
              <a:ext uri="{FF2B5EF4-FFF2-40B4-BE49-F238E27FC236}">
                <a16:creationId xmlns:a16="http://schemas.microsoft.com/office/drawing/2014/main" id="{9AA51176-5982-42D3-B23F-6AED424B7EDE}"/>
              </a:ext>
            </a:extLst>
          </p:cNvPr>
          <p:cNvSpPr>
            <a:spLocks xmlns:a="http://schemas.openxmlformats.org/drawingml/2006/main" noGrp="1"/>
          </p:cNvSpPr>
          <p:nvPr/>
        </p:nvSpPr>
        <p:spPr>
          <a:xfrm xmlns:a="http://schemas.openxmlformats.org/drawingml/2006/main">
            <a:off x="685800" y="3771900"/>
            <a:ext cx="83504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trapezium with parallel sides 6 cm and 10 cm and height 4 cm has area </a:t>
            </a:r>
          </a:p>
        </p:txBody>
      </p:sp>
      <p:sp>
        <p:nvSpPr>
          <p:cNvPr id="14" name="text-302">
            <a:extLst xmlns:a="http://schemas.openxmlformats.org/drawingml/2006/main">
              <a:ext uri="{FF2B5EF4-FFF2-40B4-BE49-F238E27FC236}">
                <a16:creationId xmlns:a16="http://schemas.microsoft.com/office/drawing/2014/main" id="{43C2157F-898C-47FB-A4C4-1F1F6B186B30}"/>
              </a:ext>
            </a:extLst>
          </p:cNvPr>
          <p:cNvSpPr>
            <a:spLocks xmlns:a="http://schemas.openxmlformats.org/drawingml/2006/main" noGrp="1"/>
          </p:cNvSpPr>
          <p:nvPr/>
        </p:nvSpPr>
        <p:spPr>
          <a:xfrm xmlns:a="http://schemas.openxmlformats.org/drawingml/2006/main">
            <a:off x="8988647"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5" name="text-303">
            <a:extLst xmlns:a="http://schemas.openxmlformats.org/drawingml/2006/main">
              <a:ext uri="{FF2B5EF4-FFF2-40B4-BE49-F238E27FC236}">
                <a16:creationId xmlns:a16="http://schemas.microsoft.com/office/drawing/2014/main" id="{844FEC50-F5C7-45BA-94DC-F7EE527C7BA1}"/>
              </a:ext>
            </a:extLst>
          </p:cNvPr>
          <p:cNvSpPr>
            <a:spLocks xmlns:a="http://schemas.openxmlformats.org/drawingml/2006/main" noGrp="1"/>
          </p:cNvSpPr>
          <p:nvPr/>
        </p:nvSpPr>
        <p:spPr>
          <a:xfrm xmlns:a="http://schemas.openxmlformats.org/drawingml/2006/main">
            <a:off x="8988647"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6" name="fraction-bar-304">
            <a:extLst xmlns:a="http://schemas.openxmlformats.org/drawingml/2006/main">
              <a:ext uri="{FF2B5EF4-FFF2-40B4-BE49-F238E27FC236}">
                <a16:creationId xmlns:a16="http://schemas.microsoft.com/office/drawing/2014/main" id="{340111A6-612D-482A-998F-E087AC1CC4A3}"/>
              </a:ext>
            </a:extLst>
          </p:cNvPr>
          <p:cNvSpPr>
            <a:spLocks xmlns:a="http://schemas.openxmlformats.org/drawingml/2006/main" noGrp="1"/>
          </p:cNvSpPr>
          <p:nvPr/>
        </p:nvSpPr>
        <p:spPr>
          <a:xfrm xmlns:a="http://schemas.openxmlformats.org/drawingml/2006/main">
            <a:off x="9007697"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305">
            <a:extLst xmlns:a="http://schemas.openxmlformats.org/drawingml/2006/main">
              <a:ext uri="{FF2B5EF4-FFF2-40B4-BE49-F238E27FC236}">
                <a16:creationId xmlns:a16="http://schemas.microsoft.com/office/drawing/2014/main" id="{777EDCDA-78AC-478F-9347-088307356129}"/>
              </a:ext>
            </a:extLst>
          </p:cNvPr>
          <p:cNvSpPr>
            <a:spLocks xmlns:a="http://schemas.openxmlformats.org/drawingml/2006/main" noGrp="1"/>
          </p:cNvSpPr>
          <p:nvPr/>
        </p:nvSpPr>
        <p:spPr>
          <a:xfrm xmlns:a="http://schemas.openxmlformats.org/drawingml/2006/main">
            <a:off x="9238298" y="3771900"/>
            <a:ext cx="21553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(6 + 10) × 4 = </a:t>
            </a:r>
          </a:p>
        </p:txBody>
      </p:sp>
      <p:sp>
        <p:nvSpPr>
          <p:cNvPr id="18" name="text-306">
            <a:extLst xmlns:a="http://schemas.openxmlformats.org/drawingml/2006/main">
              <a:ext uri="{FF2B5EF4-FFF2-40B4-BE49-F238E27FC236}">
                <a16:creationId xmlns:a16="http://schemas.microsoft.com/office/drawing/2014/main" id="{7342A559-AD52-4544-A3CA-DDEF403B63BD}"/>
              </a:ext>
            </a:extLst>
          </p:cNvPr>
          <p:cNvSpPr>
            <a:spLocks xmlns:a="http://schemas.openxmlformats.org/drawingml/2006/main" noGrp="1"/>
          </p:cNvSpPr>
          <p:nvPr/>
        </p:nvSpPr>
        <p:spPr>
          <a:xfrm xmlns:a="http://schemas.openxmlformats.org/drawingml/2006/main">
            <a:off x="685800" y="4200525"/>
            <a:ext cx="9238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 cm².</a:t>
            </a:r>
          </a:p>
        </p:txBody>
      </p:sp>
    </p:spTree>
    <p:extLst>
      <p:ext uri="{BB962C8B-B14F-4D97-AF65-F5344CB8AC3E}">
        <p14:creationId xmlns:p14="http://schemas.microsoft.com/office/powerpoint/2010/main" val="166723025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307">
            <a:extLst xmlns:a="http://schemas.openxmlformats.org/drawingml/2006/main">
              <a:ext uri="{FF2B5EF4-FFF2-40B4-BE49-F238E27FC236}">
                <a16:creationId xmlns:a16="http://schemas.microsoft.com/office/drawing/2014/main" id="{BCC8B5EF-929E-4796-9DBB-522AFAA60CF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08">
            <a:extLst xmlns:a="http://schemas.openxmlformats.org/drawingml/2006/main">
              <a:ext uri="{FF2B5EF4-FFF2-40B4-BE49-F238E27FC236}">
                <a16:creationId xmlns:a16="http://schemas.microsoft.com/office/drawing/2014/main" id="{9C7E1B4F-C34C-4051-9F79-3F25175B459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Circles and semicircles</a:t>
            </a:r>
          </a:p>
        </p:txBody>
      </p:sp>
      <p:sp>
        <p:nvSpPr>
          <p:cNvPr id="3" name="text-309">
            <a:extLst xmlns:a="http://schemas.openxmlformats.org/drawingml/2006/main">
              <a:ext uri="{FF2B5EF4-FFF2-40B4-BE49-F238E27FC236}">
                <a16:creationId xmlns:a16="http://schemas.microsoft.com/office/drawing/2014/main" id="{D123C954-046E-4D31-A445-38D30D17EDC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10">
            <a:extLst xmlns:a="http://schemas.openxmlformats.org/drawingml/2006/main">
              <a:ext uri="{FF2B5EF4-FFF2-40B4-BE49-F238E27FC236}">
                <a16:creationId xmlns:a16="http://schemas.microsoft.com/office/drawing/2014/main" id="{C09193C0-1370-43A5-8699-1B895D202961}"/>
              </a:ext>
            </a:extLst>
          </p:cNvPr>
          <p:cNvSpPr>
            <a:spLocks xmlns:a="http://schemas.openxmlformats.org/drawingml/2006/main" noGrp="1"/>
          </p:cNvSpPr>
          <p:nvPr/>
        </p:nvSpPr>
        <p:spPr>
          <a:xfrm xmlns:a="http://schemas.openxmlformats.org/drawingml/2006/main">
            <a:off x="685800" y="1409700"/>
            <a:ext cx="105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radius r and diameter d, circumference = 2πr = πd and area = πr². Keep π exact until a </a:t>
            </a:r>
          </a:p>
        </p:txBody>
      </p:sp>
      <p:sp>
        <p:nvSpPr>
          <p:cNvPr id="5" name="text-311">
            <a:extLst xmlns:a="http://schemas.openxmlformats.org/drawingml/2006/main">
              <a:ext uri="{FF2B5EF4-FFF2-40B4-BE49-F238E27FC236}">
                <a16:creationId xmlns:a16="http://schemas.microsoft.com/office/drawing/2014/main" id="{F26986F3-682F-47EC-B416-4410C2C22A6A}"/>
              </a:ext>
            </a:extLst>
          </p:cNvPr>
          <p:cNvSpPr>
            <a:spLocks xmlns:a="http://schemas.openxmlformats.org/drawingml/2006/main" noGrp="1"/>
          </p:cNvSpPr>
          <p:nvPr/>
        </p:nvSpPr>
        <p:spPr>
          <a:xfrm xmlns:a="http://schemas.openxmlformats.org/drawingml/2006/main">
            <a:off x="685800" y="1752600"/>
            <a:ext cx="103072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rounded answer is required, unless a question gives a value for π. A semicircle has half a </a:t>
            </a:r>
          </a:p>
        </p:txBody>
      </p:sp>
      <p:sp>
        <p:nvSpPr>
          <p:cNvPr id="6" name="text-312">
            <a:extLst xmlns:a="http://schemas.openxmlformats.org/drawingml/2006/main">
              <a:ext uri="{FF2B5EF4-FFF2-40B4-BE49-F238E27FC236}">
                <a16:creationId xmlns:a16="http://schemas.microsoft.com/office/drawing/2014/main" id="{E1D4D85E-7601-41E3-8031-F7642DD1B3E1}"/>
              </a:ext>
            </a:extLst>
          </p:cNvPr>
          <p:cNvSpPr>
            <a:spLocks xmlns:a="http://schemas.openxmlformats.org/drawingml/2006/main" noGrp="1"/>
          </p:cNvSpPr>
          <p:nvPr/>
        </p:nvSpPr>
        <p:spPr>
          <a:xfrm xmlns:a="http://schemas.openxmlformats.org/drawingml/2006/main">
            <a:off x="685800" y="2095500"/>
            <a:ext cx="63721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circle area, but its perimeter also includes its diameter.</a:t>
            </a:r>
          </a:p>
        </p:txBody>
      </p:sp>
      <p:sp>
        <p:nvSpPr>
          <p:cNvPr id="7" name="text-313">
            <a:extLst xmlns:a="http://schemas.openxmlformats.org/drawingml/2006/main">
              <a:ext uri="{FF2B5EF4-FFF2-40B4-BE49-F238E27FC236}">
                <a16:creationId xmlns:a16="http://schemas.microsoft.com/office/drawing/2014/main" id="{D1CBDC5A-B0C1-4DDC-B1E7-7EF2BD549F7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14">
            <a:extLst xmlns:a="http://schemas.openxmlformats.org/drawingml/2006/main">
              <a:ext uri="{FF2B5EF4-FFF2-40B4-BE49-F238E27FC236}">
                <a16:creationId xmlns:a16="http://schemas.microsoft.com/office/drawing/2014/main" id="{E62CCAF4-350D-45FE-A27B-A815565BD395}"/>
              </a:ext>
            </a:extLst>
          </p:cNvPr>
          <p:cNvSpPr>
            <a:spLocks xmlns:a="http://schemas.openxmlformats.org/drawingml/2006/main" noGrp="1"/>
          </p:cNvSpPr>
          <p:nvPr/>
        </p:nvSpPr>
        <p:spPr>
          <a:xfrm xmlns:a="http://schemas.openxmlformats.org/drawingml/2006/main">
            <a:off x="685800" y="3200400"/>
            <a:ext cx="42739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semicircle of radius 7 cm has area </a:t>
            </a:r>
          </a:p>
        </p:txBody>
      </p:sp>
      <p:sp>
        <p:nvSpPr>
          <p:cNvPr id="9" name="text-315">
            <a:extLst xmlns:a="http://schemas.openxmlformats.org/drawingml/2006/main">
              <a:ext uri="{FF2B5EF4-FFF2-40B4-BE49-F238E27FC236}">
                <a16:creationId xmlns:a16="http://schemas.microsoft.com/office/drawing/2014/main" id="{2CA7B7B0-B3AA-4CED-9334-9B6659DD647B}"/>
              </a:ext>
            </a:extLst>
          </p:cNvPr>
          <p:cNvSpPr>
            <a:spLocks xmlns:a="http://schemas.openxmlformats.org/drawingml/2006/main" noGrp="1"/>
          </p:cNvSpPr>
          <p:nvPr/>
        </p:nvSpPr>
        <p:spPr>
          <a:xfrm xmlns:a="http://schemas.openxmlformats.org/drawingml/2006/main">
            <a:off x="4912138" y="3057525"/>
            <a:ext cx="475964"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49π</a:t>
            </a:r>
          </a:p>
        </p:txBody>
      </p:sp>
      <p:sp>
        <p:nvSpPr>
          <p:cNvPr id="10" name="text-316">
            <a:extLst xmlns:a="http://schemas.openxmlformats.org/drawingml/2006/main">
              <a:ext uri="{FF2B5EF4-FFF2-40B4-BE49-F238E27FC236}">
                <a16:creationId xmlns:a16="http://schemas.microsoft.com/office/drawing/2014/main" id="{F894AC2E-71E7-4966-B275-516BD9872FE0}"/>
              </a:ext>
            </a:extLst>
          </p:cNvPr>
          <p:cNvSpPr>
            <a:spLocks xmlns:a="http://schemas.openxmlformats.org/drawingml/2006/main" noGrp="1"/>
          </p:cNvSpPr>
          <p:nvPr/>
        </p:nvSpPr>
        <p:spPr>
          <a:xfrm xmlns:a="http://schemas.openxmlformats.org/drawingml/2006/main">
            <a:off x="4912138" y="3343275"/>
            <a:ext cx="475964"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317">
            <a:extLst xmlns:a="http://schemas.openxmlformats.org/drawingml/2006/main">
              <a:ext uri="{FF2B5EF4-FFF2-40B4-BE49-F238E27FC236}">
                <a16:creationId xmlns:a16="http://schemas.microsoft.com/office/drawing/2014/main" id="{EA56A7EE-4024-4B15-A2BF-CA20321CF560}"/>
              </a:ext>
            </a:extLst>
          </p:cNvPr>
          <p:cNvSpPr>
            <a:spLocks xmlns:a="http://schemas.openxmlformats.org/drawingml/2006/main" noGrp="1"/>
          </p:cNvSpPr>
          <p:nvPr/>
        </p:nvSpPr>
        <p:spPr>
          <a:xfrm xmlns:a="http://schemas.openxmlformats.org/drawingml/2006/main">
            <a:off x="4931188" y="3324225"/>
            <a:ext cx="437864"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318">
            <a:extLst xmlns:a="http://schemas.openxmlformats.org/drawingml/2006/main">
              <a:ext uri="{FF2B5EF4-FFF2-40B4-BE49-F238E27FC236}">
                <a16:creationId xmlns:a16="http://schemas.microsoft.com/office/drawing/2014/main" id="{46091B20-4BE8-497F-A599-C87B887CC280}"/>
              </a:ext>
            </a:extLst>
          </p:cNvPr>
          <p:cNvSpPr>
            <a:spLocks xmlns:a="http://schemas.openxmlformats.org/drawingml/2006/main" noGrp="1"/>
          </p:cNvSpPr>
          <p:nvPr/>
        </p:nvSpPr>
        <p:spPr>
          <a:xfrm xmlns:a="http://schemas.openxmlformats.org/drawingml/2006/main">
            <a:off x="5388102" y="3200400"/>
            <a:ext cx="51775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cm². Its perimeter is 7π + 14 cm. Using π ≈ </a:t>
            </a:r>
          </a:p>
        </p:txBody>
      </p:sp>
      <p:sp>
        <p:nvSpPr>
          <p:cNvPr id="13" name="text-319">
            <a:extLst xmlns:a="http://schemas.openxmlformats.org/drawingml/2006/main">
              <a:ext uri="{FF2B5EF4-FFF2-40B4-BE49-F238E27FC236}">
                <a16:creationId xmlns:a16="http://schemas.microsoft.com/office/drawing/2014/main" id="{8C94CE97-1BC6-4467-B7A1-BBC92F9CFCBF}"/>
              </a:ext>
            </a:extLst>
          </p:cNvPr>
          <p:cNvSpPr>
            <a:spLocks xmlns:a="http://schemas.openxmlformats.org/drawingml/2006/main" noGrp="1"/>
          </p:cNvSpPr>
          <p:nvPr/>
        </p:nvSpPr>
        <p:spPr>
          <a:xfrm xmlns:a="http://schemas.openxmlformats.org/drawingml/2006/main">
            <a:off x="685800" y="3629025"/>
            <a:ext cx="78830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3.14159 gives area about 76.97 cm² and perimeter about 35.99 cm.</a:t>
            </a:r>
          </a:p>
        </p:txBody>
      </p:sp>
    </p:spTree>
    <p:extLst>
      <p:ext uri="{BB962C8B-B14F-4D97-AF65-F5344CB8AC3E}">
        <p14:creationId xmlns:p14="http://schemas.microsoft.com/office/powerpoint/2010/main" val="29033782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20">
            <a:extLst xmlns:a="http://schemas.openxmlformats.org/drawingml/2006/main">
              <a:ext uri="{FF2B5EF4-FFF2-40B4-BE49-F238E27FC236}">
                <a16:creationId xmlns:a16="http://schemas.microsoft.com/office/drawing/2014/main" id="{CC267ECA-F1EF-4E6E-B2AE-C7125E85C3C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21">
            <a:extLst xmlns:a="http://schemas.openxmlformats.org/drawingml/2006/main">
              <a:ext uri="{FF2B5EF4-FFF2-40B4-BE49-F238E27FC236}">
                <a16:creationId xmlns:a16="http://schemas.microsoft.com/office/drawing/2014/main" id="{38BA0A43-26F9-4122-BE19-599A8DB3430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Composite area</a:t>
            </a:r>
          </a:p>
        </p:txBody>
      </p:sp>
      <p:sp>
        <p:nvSpPr>
          <p:cNvPr id="3" name="text-322">
            <a:extLst xmlns:a="http://schemas.openxmlformats.org/drawingml/2006/main">
              <a:ext uri="{FF2B5EF4-FFF2-40B4-BE49-F238E27FC236}">
                <a16:creationId xmlns:a16="http://schemas.microsoft.com/office/drawing/2014/main" id="{B0BCD29B-05AA-451E-9F14-3DD0AC9AE4A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23">
            <a:extLst xmlns:a="http://schemas.openxmlformats.org/drawingml/2006/main">
              <a:ext uri="{FF2B5EF4-FFF2-40B4-BE49-F238E27FC236}">
                <a16:creationId xmlns:a16="http://schemas.microsoft.com/office/drawing/2014/main" id="{D06D4F86-065B-43CF-A3D8-D4A653DD16DA}"/>
              </a:ext>
            </a:extLst>
          </p:cNvPr>
          <p:cNvSpPr>
            <a:spLocks xmlns:a="http://schemas.openxmlformats.org/drawingml/2006/main" noGrp="1"/>
          </p:cNvSpPr>
          <p:nvPr/>
        </p:nvSpPr>
        <p:spPr>
          <a:xfrm xmlns:a="http://schemas.openxmlformats.org/drawingml/2006/main">
            <a:off x="685800" y="1409700"/>
            <a:ext cx="108155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Split a composite shape into familiar nonoverlapping parts and add their areas. Alternatively, </a:t>
            </a:r>
          </a:p>
        </p:txBody>
      </p:sp>
      <p:sp>
        <p:nvSpPr>
          <p:cNvPr id="5" name="text-324">
            <a:extLst xmlns:a="http://schemas.openxmlformats.org/drawingml/2006/main">
              <a:ext uri="{FF2B5EF4-FFF2-40B4-BE49-F238E27FC236}">
                <a16:creationId xmlns:a16="http://schemas.microsoft.com/office/drawing/2014/main" id="{7222A5F0-0287-44DA-9210-E2D1036112EF}"/>
              </a:ext>
            </a:extLst>
          </p:cNvPr>
          <p:cNvSpPr>
            <a:spLocks xmlns:a="http://schemas.openxmlformats.org/drawingml/2006/main" noGrp="1"/>
          </p:cNvSpPr>
          <p:nvPr/>
        </p:nvSpPr>
        <p:spPr>
          <a:xfrm xmlns:a="http://schemas.openxmlformats.org/drawingml/2006/main">
            <a:off x="685800" y="1752600"/>
            <a:ext cx="94418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 the area of an enclosing shape and subtract the missing regions. Mark which </a:t>
            </a:r>
          </a:p>
        </p:txBody>
      </p:sp>
      <p:sp>
        <p:nvSpPr>
          <p:cNvPr id="6" name="text-325">
            <a:extLst xmlns:a="http://schemas.openxmlformats.org/drawingml/2006/main">
              <a:ext uri="{FF2B5EF4-FFF2-40B4-BE49-F238E27FC236}">
                <a16:creationId xmlns:a16="http://schemas.microsoft.com/office/drawing/2014/main" id="{279B2C8C-6099-4973-A617-86254AADA0EC}"/>
              </a:ext>
            </a:extLst>
          </p:cNvPr>
          <p:cNvSpPr>
            <a:spLocks xmlns:a="http://schemas.openxmlformats.org/drawingml/2006/main" noGrp="1"/>
          </p:cNvSpPr>
          <p:nvPr/>
        </p:nvSpPr>
        <p:spPr>
          <a:xfrm xmlns:a="http://schemas.openxmlformats.org/drawingml/2006/main">
            <a:off x="685800" y="2095500"/>
            <a:ext cx="104880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measurements belong to each part. Areas can be added only when expressed in the same </a:t>
            </a:r>
          </a:p>
        </p:txBody>
      </p:sp>
      <p:sp>
        <p:nvSpPr>
          <p:cNvPr id="7" name="text-326">
            <a:extLst xmlns:a="http://schemas.openxmlformats.org/drawingml/2006/main">
              <a:ext uri="{FF2B5EF4-FFF2-40B4-BE49-F238E27FC236}">
                <a16:creationId xmlns:a16="http://schemas.microsoft.com/office/drawing/2014/main" id="{0E5564A0-E13B-4518-9CA2-F30FB6AA28A3}"/>
              </a:ext>
            </a:extLst>
          </p:cNvPr>
          <p:cNvSpPr>
            <a:spLocks xmlns:a="http://schemas.openxmlformats.org/drawingml/2006/main" noGrp="1"/>
          </p:cNvSpPr>
          <p:nvPr/>
        </p:nvSpPr>
        <p:spPr>
          <a:xfrm xmlns:a="http://schemas.openxmlformats.org/drawingml/2006/main">
            <a:off x="685800" y="2438400"/>
            <a:ext cx="15337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units.</a:t>
            </a:r>
          </a:p>
        </p:txBody>
      </p:sp>
      <p:sp>
        <p:nvSpPr>
          <p:cNvPr id="8" name="text-327">
            <a:extLst xmlns:a="http://schemas.openxmlformats.org/drawingml/2006/main">
              <a:ext uri="{FF2B5EF4-FFF2-40B4-BE49-F238E27FC236}">
                <a16:creationId xmlns:a16="http://schemas.microsoft.com/office/drawing/2014/main" id="{AEE983F4-0B3E-4D45-AFE9-E428F62FCCC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328">
            <a:extLst xmlns:a="http://schemas.openxmlformats.org/drawingml/2006/main">
              <a:ext uri="{FF2B5EF4-FFF2-40B4-BE49-F238E27FC236}">
                <a16:creationId xmlns:a16="http://schemas.microsoft.com/office/drawing/2014/main" id="{BDFB9399-1106-40BF-B3F0-63C25C7C5340}"/>
              </a:ext>
            </a:extLst>
          </p:cNvPr>
          <p:cNvSpPr>
            <a:spLocks xmlns:a="http://schemas.openxmlformats.org/drawingml/2006/main" noGrp="1"/>
          </p:cNvSpPr>
          <p:nvPr/>
        </p:nvSpPr>
        <p:spPr>
          <a:xfrm xmlns:a="http://schemas.openxmlformats.org/drawingml/2006/main">
            <a:off x="685800" y="3400425"/>
            <a:ext cx="108644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L shape fits inside a 10 cm by 8 cm rectangle with a 4 cm by 3 cm corner missing. Its area </a:t>
            </a:r>
          </a:p>
        </p:txBody>
      </p:sp>
      <p:sp>
        <p:nvSpPr>
          <p:cNvPr id="10" name="text-329">
            <a:extLst xmlns:a="http://schemas.openxmlformats.org/drawingml/2006/main">
              <a:ext uri="{FF2B5EF4-FFF2-40B4-BE49-F238E27FC236}">
                <a16:creationId xmlns:a16="http://schemas.microsoft.com/office/drawing/2014/main" id="{A7B9EF90-2F9D-4595-AC29-1FAFE3FC74D1}"/>
              </a:ext>
            </a:extLst>
          </p:cNvPr>
          <p:cNvSpPr>
            <a:spLocks xmlns:a="http://schemas.openxmlformats.org/drawingml/2006/main" noGrp="1"/>
          </p:cNvSpPr>
          <p:nvPr/>
        </p:nvSpPr>
        <p:spPr>
          <a:xfrm xmlns:a="http://schemas.openxmlformats.org/drawingml/2006/main">
            <a:off x="685800" y="3743325"/>
            <a:ext cx="107856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80 − 12 = 68 cm². Adding the side lengths would give a perimeter calculation, not an area.</a:t>
            </a:r>
          </a:p>
        </p:txBody>
      </p:sp>
    </p:spTree>
    <p:extLst>
      <p:ext uri="{BB962C8B-B14F-4D97-AF65-F5344CB8AC3E}">
        <p14:creationId xmlns:p14="http://schemas.microsoft.com/office/powerpoint/2010/main" val="141131885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30">
            <a:extLst xmlns:a="http://schemas.openxmlformats.org/drawingml/2006/main">
              <a:ext uri="{FF2B5EF4-FFF2-40B4-BE49-F238E27FC236}">
                <a16:creationId xmlns:a16="http://schemas.microsoft.com/office/drawing/2014/main" id="{C01D6508-F49A-4C6F-89DE-DD5C0DE1EA9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31">
            <a:extLst xmlns:a="http://schemas.openxmlformats.org/drawingml/2006/main">
              <a:ext uri="{FF2B5EF4-FFF2-40B4-BE49-F238E27FC236}">
                <a16:creationId xmlns:a16="http://schemas.microsoft.com/office/drawing/2014/main" id="{FC21D47E-6CDA-4483-8726-DDE1F3EC8B6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Surface area</a:t>
            </a:r>
          </a:p>
        </p:txBody>
      </p:sp>
      <p:sp>
        <p:nvSpPr>
          <p:cNvPr id="3" name="text-332">
            <a:extLst xmlns:a="http://schemas.openxmlformats.org/drawingml/2006/main">
              <a:ext uri="{FF2B5EF4-FFF2-40B4-BE49-F238E27FC236}">
                <a16:creationId xmlns:a16="http://schemas.microsoft.com/office/drawing/2014/main" id="{B270B5C5-D299-4ECA-99E9-37A52CFD547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33">
            <a:extLst xmlns:a="http://schemas.openxmlformats.org/drawingml/2006/main">
              <a:ext uri="{FF2B5EF4-FFF2-40B4-BE49-F238E27FC236}">
                <a16:creationId xmlns:a16="http://schemas.microsoft.com/office/drawing/2014/main" id="{DB287A41-D99E-4F10-8AEE-008D90328C51}"/>
              </a:ext>
            </a:extLst>
          </p:cNvPr>
          <p:cNvSpPr>
            <a:spLocks xmlns:a="http://schemas.openxmlformats.org/drawingml/2006/main" noGrp="1"/>
          </p:cNvSpPr>
          <p:nvPr/>
        </p:nvSpPr>
        <p:spPr>
          <a:xfrm xmlns:a="http://schemas.openxmlformats.org/drawingml/2006/main">
            <a:off x="685800" y="1409700"/>
            <a:ext cx="107852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Surface area is the sum of all exposed surfaces of a solid. A cuboid has area 2(lw + lh + wh); </a:t>
            </a:r>
          </a:p>
        </p:txBody>
      </p:sp>
      <p:sp>
        <p:nvSpPr>
          <p:cNvPr id="5" name="text-334">
            <a:extLst xmlns:a="http://schemas.openxmlformats.org/drawingml/2006/main">
              <a:ext uri="{FF2B5EF4-FFF2-40B4-BE49-F238E27FC236}">
                <a16:creationId xmlns:a16="http://schemas.microsoft.com/office/drawing/2014/main" id="{52D89803-BEC6-47C3-A9CD-A7AD06BA09DA}"/>
              </a:ext>
            </a:extLst>
          </p:cNvPr>
          <p:cNvSpPr>
            <a:spLocks xmlns:a="http://schemas.openxmlformats.org/drawingml/2006/main" noGrp="1"/>
          </p:cNvSpPr>
          <p:nvPr/>
        </p:nvSpPr>
        <p:spPr>
          <a:xfrm xmlns:a="http://schemas.openxmlformats.org/drawingml/2006/main">
            <a:off x="685800" y="1752600"/>
            <a:ext cx="105891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cube has area 6s². A closed cylinder has area 2πr² + 2πrh. An open container may have a </a:t>
            </a:r>
          </a:p>
        </p:txBody>
      </p:sp>
      <p:sp>
        <p:nvSpPr>
          <p:cNvPr id="6" name="text-335">
            <a:extLst xmlns:a="http://schemas.openxmlformats.org/drawingml/2006/main">
              <a:ext uri="{FF2B5EF4-FFF2-40B4-BE49-F238E27FC236}">
                <a16:creationId xmlns:a16="http://schemas.microsoft.com/office/drawing/2014/main" id="{042FCBBD-47F6-474A-91DD-1375424F6192}"/>
              </a:ext>
            </a:extLst>
          </p:cNvPr>
          <p:cNvSpPr>
            <a:spLocks xmlns:a="http://schemas.openxmlformats.org/drawingml/2006/main" noGrp="1"/>
          </p:cNvSpPr>
          <p:nvPr/>
        </p:nvSpPr>
        <p:spPr>
          <a:xfrm xmlns:a="http://schemas.openxmlformats.org/drawingml/2006/main">
            <a:off x="685800" y="2095500"/>
            <a:ext cx="57330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missing top, so include only the surfaces present.</a:t>
            </a:r>
          </a:p>
        </p:txBody>
      </p:sp>
      <p:sp>
        <p:nvSpPr>
          <p:cNvPr id="7" name="text-336">
            <a:extLst xmlns:a="http://schemas.openxmlformats.org/drawingml/2006/main">
              <a:ext uri="{FF2B5EF4-FFF2-40B4-BE49-F238E27FC236}">
                <a16:creationId xmlns:a16="http://schemas.microsoft.com/office/drawing/2014/main" id="{6FE1F5D7-C6F0-40F7-92F9-114BDCA21C3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37">
            <a:extLst xmlns:a="http://schemas.openxmlformats.org/drawingml/2006/main">
              <a:ext uri="{FF2B5EF4-FFF2-40B4-BE49-F238E27FC236}">
                <a16:creationId xmlns:a16="http://schemas.microsoft.com/office/drawing/2014/main" id="{D53D55C0-DEC4-4CF4-9156-29BCD56F4741}"/>
              </a:ext>
            </a:extLst>
          </p:cNvPr>
          <p:cNvSpPr>
            <a:spLocks xmlns:a="http://schemas.openxmlformats.org/drawingml/2006/main" noGrp="1"/>
          </p:cNvSpPr>
          <p:nvPr/>
        </p:nvSpPr>
        <p:spPr>
          <a:xfrm xmlns:a="http://schemas.openxmlformats.org/drawingml/2006/main">
            <a:off x="685800" y="3057525"/>
            <a:ext cx="104782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closed cuboid of length 6 cm, width 4 cm and height 3 cm has surface area 2(24 + 18 + </a:t>
            </a:r>
          </a:p>
        </p:txBody>
      </p:sp>
      <p:sp>
        <p:nvSpPr>
          <p:cNvPr id="9" name="text-338">
            <a:extLst xmlns:a="http://schemas.openxmlformats.org/drawingml/2006/main">
              <a:ext uri="{FF2B5EF4-FFF2-40B4-BE49-F238E27FC236}">
                <a16:creationId xmlns:a16="http://schemas.microsoft.com/office/drawing/2014/main" id="{12A939EF-62AB-40D4-83FB-612556962367}"/>
              </a:ext>
            </a:extLst>
          </p:cNvPr>
          <p:cNvSpPr>
            <a:spLocks xmlns:a="http://schemas.openxmlformats.org/drawingml/2006/main" noGrp="1"/>
          </p:cNvSpPr>
          <p:nvPr/>
        </p:nvSpPr>
        <p:spPr>
          <a:xfrm xmlns:a="http://schemas.openxmlformats.org/drawingml/2006/main">
            <a:off x="685800" y="3400425"/>
            <a:ext cx="98016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12) = 108 cm². Without its 6 cm by 4 cm top, the surface area is 108 − 24 = 84 cm².</a:t>
            </a:r>
          </a:p>
        </p:txBody>
      </p:sp>
    </p:spTree>
    <p:extLst>
      <p:ext uri="{BB962C8B-B14F-4D97-AF65-F5344CB8AC3E}">
        <p14:creationId xmlns:p14="http://schemas.microsoft.com/office/powerpoint/2010/main" val="19082548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39">
            <a:extLst xmlns:a="http://schemas.openxmlformats.org/drawingml/2006/main">
              <a:ext uri="{FF2B5EF4-FFF2-40B4-BE49-F238E27FC236}">
                <a16:creationId xmlns:a16="http://schemas.microsoft.com/office/drawing/2014/main" id="{518FEC0F-7D25-4984-9D22-E8243FFE5E6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40">
            <a:extLst xmlns:a="http://schemas.openxmlformats.org/drawingml/2006/main">
              <a:ext uri="{FF2B5EF4-FFF2-40B4-BE49-F238E27FC236}">
                <a16:creationId xmlns:a16="http://schemas.microsoft.com/office/drawing/2014/main" id="{09BFDB44-383C-4F57-9A2B-BF3ABD622CB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Volume and capacity</a:t>
            </a:r>
          </a:p>
        </p:txBody>
      </p:sp>
      <p:sp>
        <p:nvSpPr>
          <p:cNvPr id="3" name="text-341">
            <a:extLst xmlns:a="http://schemas.openxmlformats.org/drawingml/2006/main">
              <a:ext uri="{FF2B5EF4-FFF2-40B4-BE49-F238E27FC236}">
                <a16:creationId xmlns:a16="http://schemas.microsoft.com/office/drawing/2014/main" id="{1AA1492B-A72E-4702-B9ED-1E00797C45F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42">
            <a:extLst xmlns:a="http://schemas.openxmlformats.org/drawingml/2006/main">
              <a:ext uri="{FF2B5EF4-FFF2-40B4-BE49-F238E27FC236}">
                <a16:creationId xmlns:a16="http://schemas.microsoft.com/office/drawing/2014/main" id="{156E1715-313B-4C4A-B735-8CC6A1E24B8E}"/>
              </a:ext>
            </a:extLst>
          </p:cNvPr>
          <p:cNvSpPr>
            <a:spLocks xmlns:a="http://schemas.openxmlformats.org/drawingml/2006/main" noGrp="1"/>
          </p:cNvSpPr>
          <p:nvPr/>
        </p:nvSpPr>
        <p:spPr>
          <a:xfrm xmlns:a="http://schemas.openxmlformats.org/drawingml/2006/main">
            <a:off x="685800" y="1409700"/>
            <a:ext cx="104016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uses cubic units. A cuboid has volume lwh and a cube has volume s³. A prism has </a:t>
            </a:r>
          </a:p>
        </p:txBody>
      </p:sp>
      <p:sp>
        <p:nvSpPr>
          <p:cNvPr id="5" name="text-343">
            <a:extLst xmlns:a="http://schemas.openxmlformats.org/drawingml/2006/main">
              <a:ext uri="{FF2B5EF4-FFF2-40B4-BE49-F238E27FC236}">
                <a16:creationId xmlns:a16="http://schemas.microsoft.com/office/drawing/2014/main" id="{E3B67A28-CE2B-4B78-A085-177D40D6873F}"/>
              </a:ext>
            </a:extLst>
          </p:cNvPr>
          <p:cNvSpPr>
            <a:spLocks xmlns:a="http://schemas.openxmlformats.org/drawingml/2006/main" noGrp="1"/>
          </p:cNvSpPr>
          <p:nvPr/>
        </p:nvSpPr>
        <p:spPr>
          <a:xfrm xmlns:a="http://schemas.openxmlformats.org/drawingml/2006/main">
            <a:off x="685800" y="1752600"/>
            <a:ext cx="103133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cross sectional area × perpendicular length. A cylinder has volume πr²h. Convert </a:t>
            </a:r>
          </a:p>
        </p:txBody>
      </p:sp>
      <p:sp>
        <p:nvSpPr>
          <p:cNvPr id="6" name="text-344">
            <a:extLst xmlns:a="http://schemas.openxmlformats.org/drawingml/2006/main">
              <a:ext uri="{FF2B5EF4-FFF2-40B4-BE49-F238E27FC236}">
                <a16:creationId xmlns:a16="http://schemas.microsoft.com/office/drawing/2014/main" id="{99716A0D-5B5D-4F16-94EB-987C21E0FFDF}"/>
              </a:ext>
            </a:extLst>
          </p:cNvPr>
          <p:cNvSpPr>
            <a:spLocks xmlns:a="http://schemas.openxmlformats.org/drawingml/2006/main" noGrp="1"/>
          </p:cNvSpPr>
          <p:nvPr/>
        </p:nvSpPr>
        <p:spPr>
          <a:xfrm xmlns:a="http://schemas.openxmlformats.org/drawingml/2006/main">
            <a:off x="685800" y="2095500"/>
            <a:ext cx="70579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to capacity using 1 cm³ = 1 mL and 1,000 cm³ = 1 L.</a:t>
            </a:r>
          </a:p>
        </p:txBody>
      </p:sp>
      <p:sp>
        <p:nvSpPr>
          <p:cNvPr id="7" name="text-345">
            <a:extLst xmlns:a="http://schemas.openxmlformats.org/drawingml/2006/main">
              <a:ext uri="{FF2B5EF4-FFF2-40B4-BE49-F238E27FC236}">
                <a16:creationId xmlns:a16="http://schemas.microsoft.com/office/drawing/2014/main" id="{1AE90389-1915-49C3-8135-06471248E59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46">
            <a:extLst xmlns:a="http://schemas.openxmlformats.org/drawingml/2006/main">
              <a:ext uri="{FF2B5EF4-FFF2-40B4-BE49-F238E27FC236}">
                <a16:creationId xmlns:a16="http://schemas.microsoft.com/office/drawing/2014/main" id="{C3C8E929-A260-4AF8-A09D-72CAE4AD4E0F}"/>
              </a:ext>
            </a:extLst>
          </p:cNvPr>
          <p:cNvSpPr>
            <a:spLocks xmlns:a="http://schemas.openxmlformats.org/drawingml/2006/main" noGrp="1"/>
          </p:cNvSpPr>
          <p:nvPr/>
        </p:nvSpPr>
        <p:spPr>
          <a:xfrm xmlns:a="http://schemas.openxmlformats.org/drawingml/2006/main">
            <a:off x="685800" y="3057525"/>
            <a:ext cx="107899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triangular prism has cross section area 18 cm² and length 10 cm, so its volume is 180 cm³. </a:t>
            </a:r>
          </a:p>
        </p:txBody>
      </p:sp>
      <p:sp>
        <p:nvSpPr>
          <p:cNvPr id="9" name="text-347">
            <a:extLst xmlns:a="http://schemas.openxmlformats.org/drawingml/2006/main">
              <a:ext uri="{FF2B5EF4-FFF2-40B4-BE49-F238E27FC236}">
                <a16:creationId xmlns:a16="http://schemas.microsoft.com/office/drawing/2014/main" id="{2A296A04-DCF5-4E57-B677-41A7E1F0911A}"/>
              </a:ext>
            </a:extLst>
          </p:cNvPr>
          <p:cNvSpPr>
            <a:spLocks xmlns:a="http://schemas.openxmlformats.org/drawingml/2006/main" noGrp="1"/>
          </p:cNvSpPr>
          <p:nvPr/>
        </p:nvSpPr>
        <p:spPr>
          <a:xfrm xmlns:a="http://schemas.openxmlformats.org/drawingml/2006/main">
            <a:off x="685800" y="3400425"/>
            <a:ext cx="92172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tank measuring 40 cm by 25 cm by 30 cm holds 30,000 cm³ = 30 L when full.</a:t>
            </a:r>
          </a:p>
        </p:txBody>
      </p:sp>
    </p:spTree>
    <p:extLst>
      <p:ext uri="{BB962C8B-B14F-4D97-AF65-F5344CB8AC3E}">
        <p14:creationId xmlns:p14="http://schemas.microsoft.com/office/powerpoint/2010/main" val="84100100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8">
            <a:extLst xmlns:a="http://schemas.openxmlformats.org/drawingml/2006/main">
              <a:ext uri="{FF2B5EF4-FFF2-40B4-BE49-F238E27FC236}">
                <a16:creationId xmlns:a16="http://schemas.microsoft.com/office/drawing/2014/main" id="{B32AF247-6B15-4429-B3E0-A6805D9E283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49">
            <a:extLst xmlns:a="http://schemas.openxmlformats.org/drawingml/2006/main">
              <a:ext uri="{FF2B5EF4-FFF2-40B4-BE49-F238E27FC236}">
                <a16:creationId xmlns:a16="http://schemas.microsoft.com/office/drawing/2014/main" id="{3BAF3891-901E-4F08-890B-F516DD037BB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350">
            <a:extLst xmlns:a="http://schemas.openxmlformats.org/drawingml/2006/main">
              <a:ext uri="{FF2B5EF4-FFF2-40B4-BE49-F238E27FC236}">
                <a16:creationId xmlns:a16="http://schemas.microsoft.com/office/drawing/2014/main" id="{5EA0C2A1-4F29-4187-B2D8-BC039D4291F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51">
            <a:extLst xmlns:a="http://schemas.openxmlformats.org/drawingml/2006/main">
              <a:ext uri="{FF2B5EF4-FFF2-40B4-BE49-F238E27FC236}">
                <a16:creationId xmlns:a16="http://schemas.microsoft.com/office/drawing/2014/main" id="{231C7939-F377-41A9-B3B0-B94737FCB3FF}"/>
              </a:ext>
            </a:extLst>
          </p:cNvPr>
          <p:cNvSpPr>
            <a:spLocks xmlns:a="http://schemas.openxmlformats.org/drawingml/2006/main" noGrp="1"/>
          </p:cNvSpPr>
          <p:nvPr/>
        </p:nvSpPr>
        <p:spPr>
          <a:xfrm xmlns:a="http://schemas.openxmlformats.org/drawingml/2006/main">
            <a:off x="685800" y="1409700"/>
            <a:ext cx="69776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the area and perimeter of a 9 cm by 4 cm rectangle.</a:t>
            </a:r>
          </a:p>
        </p:txBody>
      </p:sp>
      <p:sp>
        <p:nvSpPr>
          <p:cNvPr id="5" name="text-352">
            <a:extLst xmlns:a="http://schemas.openxmlformats.org/drawingml/2006/main">
              <a:ext uri="{FF2B5EF4-FFF2-40B4-BE49-F238E27FC236}">
                <a16:creationId xmlns:a16="http://schemas.microsoft.com/office/drawing/2014/main" id="{4BF2D722-DC7B-488D-8E0F-61A4A4F3E9D1}"/>
              </a:ext>
            </a:extLst>
          </p:cNvPr>
          <p:cNvSpPr>
            <a:spLocks xmlns:a="http://schemas.openxmlformats.org/drawingml/2006/main" noGrp="1"/>
          </p:cNvSpPr>
          <p:nvPr/>
        </p:nvSpPr>
        <p:spPr>
          <a:xfrm xmlns:a="http://schemas.openxmlformats.org/drawingml/2006/main">
            <a:off x="685800" y="1924050"/>
            <a:ext cx="70940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area of a triangle with base 15 m and height 8 m.</a:t>
            </a:r>
          </a:p>
        </p:txBody>
      </p:sp>
      <p:sp>
        <p:nvSpPr>
          <p:cNvPr id="6" name="text-353">
            <a:extLst xmlns:a="http://schemas.openxmlformats.org/drawingml/2006/main">
              <a:ext uri="{FF2B5EF4-FFF2-40B4-BE49-F238E27FC236}">
                <a16:creationId xmlns:a16="http://schemas.microsoft.com/office/drawing/2014/main" id="{A77FEBDF-37B6-43D0-A189-49C340A930B3}"/>
              </a:ext>
            </a:extLst>
          </p:cNvPr>
          <p:cNvSpPr>
            <a:spLocks xmlns:a="http://schemas.openxmlformats.org/drawingml/2006/main" noGrp="1"/>
          </p:cNvSpPr>
          <p:nvPr/>
        </p:nvSpPr>
        <p:spPr>
          <a:xfrm xmlns:a="http://schemas.openxmlformats.org/drawingml/2006/main">
            <a:off x="685800" y="2438400"/>
            <a:ext cx="7522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circumference of a circle of radius 6 cm in terms of π.</a:t>
            </a:r>
          </a:p>
        </p:txBody>
      </p:sp>
      <p:sp>
        <p:nvSpPr>
          <p:cNvPr id="7" name="text-354">
            <a:extLst xmlns:a="http://schemas.openxmlformats.org/drawingml/2006/main">
              <a:ext uri="{FF2B5EF4-FFF2-40B4-BE49-F238E27FC236}">
                <a16:creationId xmlns:a16="http://schemas.microsoft.com/office/drawing/2014/main" id="{C1F5297D-1B93-45E6-8CD8-F993375DF04F}"/>
              </a:ext>
            </a:extLst>
          </p:cNvPr>
          <p:cNvSpPr>
            <a:spLocks xmlns:a="http://schemas.openxmlformats.org/drawingml/2006/main" noGrp="1"/>
          </p:cNvSpPr>
          <p:nvPr/>
        </p:nvSpPr>
        <p:spPr>
          <a:xfrm xmlns:a="http://schemas.openxmlformats.org/drawingml/2006/main">
            <a:off x="685800" y="2952750"/>
            <a:ext cx="55079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surface area of a cube of side 5 cm.</a:t>
            </a:r>
          </a:p>
        </p:txBody>
      </p:sp>
      <p:sp>
        <p:nvSpPr>
          <p:cNvPr id="8" name="text-355">
            <a:extLst xmlns:a="http://schemas.openxmlformats.org/drawingml/2006/main">
              <a:ext uri="{FF2B5EF4-FFF2-40B4-BE49-F238E27FC236}">
                <a16:creationId xmlns:a16="http://schemas.microsoft.com/office/drawing/2014/main" id="{A2585DF4-F583-4066-8DE6-5EA5B40FFF26}"/>
              </a:ext>
            </a:extLst>
          </p:cNvPr>
          <p:cNvSpPr>
            <a:spLocks xmlns:a="http://schemas.openxmlformats.org/drawingml/2006/main" noGrp="1"/>
          </p:cNvSpPr>
          <p:nvPr/>
        </p:nvSpPr>
        <p:spPr>
          <a:xfrm xmlns:a="http://schemas.openxmlformats.org/drawingml/2006/main">
            <a:off x="685800" y="3467100"/>
            <a:ext cx="63794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cuboid is 12 cm by 5 cm by 4 cm. Find its volume.</a:t>
            </a:r>
          </a:p>
        </p:txBody>
      </p:sp>
    </p:spTree>
    <p:extLst>
      <p:ext uri="{BB962C8B-B14F-4D97-AF65-F5344CB8AC3E}">
        <p14:creationId xmlns:p14="http://schemas.microsoft.com/office/powerpoint/2010/main" val="63934305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356">
            <a:extLst xmlns:a="http://schemas.openxmlformats.org/drawingml/2006/main">
              <a:ext uri="{FF2B5EF4-FFF2-40B4-BE49-F238E27FC236}">
                <a16:creationId xmlns:a16="http://schemas.microsoft.com/office/drawing/2014/main" id="{0CDFE7C9-0850-4872-B1EB-C24DEFA8986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57">
            <a:extLst xmlns:a="http://schemas.openxmlformats.org/drawingml/2006/main">
              <a:ext uri="{FF2B5EF4-FFF2-40B4-BE49-F238E27FC236}">
                <a16:creationId xmlns:a16="http://schemas.microsoft.com/office/drawing/2014/main" id="{2AA75B4F-405D-4767-BFC7-FBD11146CC0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358">
            <a:extLst xmlns:a="http://schemas.openxmlformats.org/drawingml/2006/main">
              <a:ext uri="{FF2B5EF4-FFF2-40B4-BE49-F238E27FC236}">
                <a16:creationId xmlns:a16="http://schemas.microsoft.com/office/drawing/2014/main" id="{FDB126E2-AB70-4123-B1FC-F4270CB2A57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59">
            <a:extLst xmlns:a="http://schemas.openxmlformats.org/drawingml/2006/main">
              <a:ext uri="{FF2B5EF4-FFF2-40B4-BE49-F238E27FC236}">
                <a16:creationId xmlns:a16="http://schemas.microsoft.com/office/drawing/2014/main" id="{ECDADB4A-A9A7-414B-AA7F-9CB02B17F375}"/>
              </a:ext>
            </a:extLst>
          </p:cNvPr>
          <p:cNvSpPr>
            <a:spLocks xmlns:a="http://schemas.openxmlformats.org/drawingml/2006/main" noGrp="1"/>
          </p:cNvSpPr>
          <p:nvPr/>
        </p:nvSpPr>
        <p:spPr>
          <a:xfrm xmlns:a="http://schemas.openxmlformats.org/drawingml/2006/main">
            <a:off x="685800" y="1409700"/>
            <a:ext cx="106963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Surface area uses square units; volume uses cubic units. The sloping side </a:t>
            </a:r>
          </a:p>
        </p:txBody>
      </p:sp>
      <p:sp>
        <p:nvSpPr>
          <p:cNvPr id="5" name="text-360">
            <a:extLst xmlns:a="http://schemas.openxmlformats.org/drawingml/2006/main">
              <a:ext uri="{FF2B5EF4-FFF2-40B4-BE49-F238E27FC236}">
                <a16:creationId xmlns:a16="http://schemas.microsoft.com/office/drawing/2014/main" id="{E9716C4B-D709-47C2-8487-62452161539B}"/>
              </a:ext>
            </a:extLst>
          </p:cNvPr>
          <p:cNvSpPr>
            <a:spLocks xmlns:a="http://schemas.openxmlformats.org/drawingml/2006/main" noGrp="1"/>
          </p:cNvSpPr>
          <p:nvPr/>
        </p:nvSpPr>
        <p:spPr>
          <a:xfrm xmlns:a="http://schemas.openxmlformats.org/drawingml/2006/main">
            <a:off x="685800" y="1752600"/>
            <a:ext cx="103174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of a triangle is not its perpendicular height unless it is perpendicular to </a:t>
            </a:r>
          </a:p>
        </p:txBody>
      </p:sp>
      <p:sp>
        <p:nvSpPr>
          <p:cNvPr id="6" name="text-361">
            <a:extLst xmlns:a="http://schemas.openxmlformats.org/drawingml/2006/main">
              <a:ext uri="{FF2B5EF4-FFF2-40B4-BE49-F238E27FC236}">
                <a16:creationId xmlns:a16="http://schemas.microsoft.com/office/drawing/2014/main" id="{AADFE3E6-7A26-4CE8-8F5E-4FD1562D04A6}"/>
              </a:ext>
            </a:extLst>
          </p:cNvPr>
          <p:cNvSpPr>
            <a:spLocks xmlns:a="http://schemas.openxmlformats.org/drawingml/2006/main" noGrp="1"/>
          </p:cNvSpPr>
          <p:nvPr/>
        </p:nvSpPr>
        <p:spPr>
          <a:xfrm xmlns:a="http://schemas.openxmlformats.org/drawingml/2006/main">
            <a:off x="685800" y="2095500"/>
            <a:ext cx="13794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base.</a:t>
            </a:r>
          </a:p>
        </p:txBody>
      </p:sp>
    </p:spTree>
    <p:extLst>
      <p:ext uri="{BB962C8B-B14F-4D97-AF65-F5344CB8AC3E}">
        <p14:creationId xmlns:p14="http://schemas.microsoft.com/office/powerpoint/2010/main" val="92003386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362">
            <a:extLst xmlns:a="http://schemas.openxmlformats.org/drawingml/2006/main">
              <a:ext uri="{FF2B5EF4-FFF2-40B4-BE49-F238E27FC236}">
                <a16:creationId xmlns:a16="http://schemas.microsoft.com/office/drawing/2014/main" id="{69A60E1F-28F3-45D1-86E0-D430D5F884B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363">
            <a:extLst xmlns:a="http://schemas.openxmlformats.org/drawingml/2006/main">
              <a:ext uri="{FF2B5EF4-FFF2-40B4-BE49-F238E27FC236}">
                <a16:creationId xmlns:a16="http://schemas.microsoft.com/office/drawing/2014/main" id="{92AA78C4-B9E0-4230-A081-0D980E16438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364">
            <a:extLst xmlns:a="http://schemas.openxmlformats.org/drawingml/2006/main">
              <a:ext uri="{FF2B5EF4-FFF2-40B4-BE49-F238E27FC236}">
                <a16:creationId xmlns:a16="http://schemas.microsoft.com/office/drawing/2014/main" id="{F7D68B8C-1CE1-40F8-AF6A-454E717B6D2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65">
            <a:extLst xmlns:a="http://schemas.openxmlformats.org/drawingml/2006/main">
              <a:ext uri="{FF2B5EF4-FFF2-40B4-BE49-F238E27FC236}">
                <a16:creationId xmlns:a16="http://schemas.microsoft.com/office/drawing/2014/main" id="{3FF9B568-EB72-45C8-8275-B25D036A90C6}"/>
              </a:ext>
            </a:extLst>
          </p:cNvPr>
          <p:cNvSpPr>
            <a:spLocks xmlns:a="http://schemas.openxmlformats.org/drawingml/2006/main" noGrp="1"/>
          </p:cNvSpPr>
          <p:nvPr/>
        </p:nvSpPr>
        <p:spPr>
          <a:xfrm xmlns:a="http://schemas.openxmlformats.org/drawingml/2006/main">
            <a:off x="685800" y="1409700"/>
            <a:ext cx="67129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Area = 9 × 4 = 36 cm². Perimeter = 2(9 + 4) = 26 cm.</a:t>
            </a:r>
          </a:p>
        </p:txBody>
      </p:sp>
      <p:sp>
        <p:nvSpPr>
          <p:cNvPr id="5" name="text-366">
            <a:extLst xmlns:a="http://schemas.openxmlformats.org/drawingml/2006/main">
              <a:ext uri="{FF2B5EF4-FFF2-40B4-BE49-F238E27FC236}">
                <a16:creationId xmlns:a16="http://schemas.microsoft.com/office/drawing/2014/main" id="{67AACEF0-CFE6-4DAA-89C8-927C77505F38}"/>
              </a:ext>
            </a:extLst>
          </p:cNvPr>
          <p:cNvSpPr>
            <a:spLocks xmlns:a="http://schemas.openxmlformats.org/drawingml/2006/main" noGrp="1"/>
          </p:cNvSpPr>
          <p:nvPr/>
        </p:nvSpPr>
        <p:spPr>
          <a:xfrm xmlns:a="http://schemas.openxmlformats.org/drawingml/2006/main">
            <a:off x="685800" y="20669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6" name="text-367">
            <a:extLst xmlns:a="http://schemas.openxmlformats.org/drawingml/2006/main">
              <a:ext uri="{FF2B5EF4-FFF2-40B4-BE49-F238E27FC236}">
                <a16:creationId xmlns:a16="http://schemas.microsoft.com/office/drawing/2014/main" id="{D614670C-4136-47DF-B0AE-BD980D3F39FF}"/>
              </a:ext>
            </a:extLst>
          </p:cNvPr>
          <p:cNvSpPr>
            <a:spLocks xmlns:a="http://schemas.openxmlformats.org/drawingml/2006/main" noGrp="1"/>
          </p:cNvSpPr>
          <p:nvPr/>
        </p:nvSpPr>
        <p:spPr>
          <a:xfrm xmlns:a="http://schemas.openxmlformats.org/drawingml/2006/main">
            <a:off x="1049274" y="1924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7" name="text-368">
            <a:extLst xmlns:a="http://schemas.openxmlformats.org/drawingml/2006/main">
              <a:ext uri="{FF2B5EF4-FFF2-40B4-BE49-F238E27FC236}">
                <a16:creationId xmlns:a16="http://schemas.microsoft.com/office/drawing/2014/main" id="{9A779BEE-C004-4A50-B881-AA51A64A785F}"/>
              </a:ext>
            </a:extLst>
          </p:cNvPr>
          <p:cNvSpPr>
            <a:spLocks xmlns:a="http://schemas.openxmlformats.org/drawingml/2006/main" noGrp="1"/>
          </p:cNvSpPr>
          <p:nvPr/>
        </p:nvSpPr>
        <p:spPr>
          <a:xfrm xmlns:a="http://schemas.openxmlformats.org/drawingml/2006/main">
            <a:off x="1049274" y="22098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8" name="fraction-bar-369">
            <a:extLst xmlns:a="http://schemas.openxmlformats.org/drawingml/2006/main">
              <a:ext uri="{FF2B5EF4-FFF2-40B4-BE49-F238E27FC236}">
                <a16:creationId xmlns:a16="http://schemas.microsoft.com/office/drawing/2014/main" id="{DC286F21-A746-4FAF-BD23-A5D0474185FC}"/>
              </a:ext>
            </a:extLst>
          </p:cNvPr>
          <p:cNvSpPr>
            <a:spLocks xmlns:a="http://schemas.openxmlformats.org/drawingml/2006/main" noGrp="1"/>
          </p:cNvSpPr>
          <p:nvPr/>
        </p:nvSpPr>
        <p:spPr>
          <a:xfrm xmlns:a="http://schemas.openxmlformats.org/drawingml/2006/main">
            <a:off x="1068324" y="21907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9" name="text-370">
            <a:extLst xmlns:a="http://schemas.openxmlformats.org/drawingml/2006/main">
              <a:ext uri="{FF2B5EF4-FFF2-40B4-BE49-F238E27FC236}">
                <a16:creationId xmlns:a16="http://schemas.microsoft.com/office/drawing/2014/main" id="{61096911-BA33-4FB1-B08B-88847E9A1068}"/>
              </a:ext>
            </a:extLst>
          </p:cNvPr>
          <p:cNvSpPr>
            <a:spLocks xmlns:a="http://schemas.openxmlformats.org/drawingml/2006/main" noGrp="1"/>
          </p:cNvSpPr>
          <p:nvPr/>
        </p:nvSpPr>
        <p:spPr>
          <a:xfrm xmlns:a="http://schemas.openxmlformats.org/drawingml/2006/main">
            <a:off x="1298924" y="2066925"/>
            <a:ext cx="22452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15 × 8 = 60 m².</a:t>
            </a:r>
          </a:p>
        </p:txBody>
      </p:sp>
      <p:sp>
        <p:nvSpPr>
          <p:cNvPr id="10" name="text-371">
            <a:extLst xmlns:a="http://schemas.openxmlformats.org/drawingml/2006/main">
              <a:ext uri="{FF2B5EF4-FFF2-40B4-BE49-F238E27FC236}">
                <a16:creationId xmlns:a16="http://schemas.microsoft.com/office/drawing/2014/main" id="{D03A91B8-D3A3-4D30-990E-C281DC9E8C70}"/>
              </a:ext>
            </a:extLst>
          </p:cNvPr>
          <p:cNvSpPr>
            <a:spLocks xmlns:a="http://schemas.openxmlformats.org/drawingml/2006/main" noGrp="1"/>
          </p:cNvSpPr>
          <p:nvPr/>
        </p:nvSpPr>
        <p:spPr>
          <a:xfrm xmlns:a="http://schemas.openxmlformats.org/drawingml/2006/main">
            <a:off x="685800" y="2667000"/>
            <a:ext cx="24356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2π × 6 = 12π cm.</a:t>
            </a:r>
          </a:p>
        </p:txBody>
      </p:sp>
      <p:sp>
        <p:nvSpPr>
          <p:cNvPr id="11" name="text-372">
            <a:extLst xmlns:a="http://schemas.openxmlformats.org/drawingml/2006/main">
              <a:ext uri="{FF2B5EF4-FFF2-40B4-BE49-F238E27FC236}">
                <a16:creationId xmlns:a16="http://schemas.microsoft.com/office/drawing/2014/main" id="{1B953099-8ED7-4CF3-8824-8026CD11989D}"/>
              </a:ext>
            </a:extLst>
          </p:cNvPr>
          <p:cNvSpPr>
            <a:spLocks xmlns:a="http://schemas.openxmlformats.org/drawingml/2006/main" noGrp="1"/>
          </p:cNvSpPr>
          <p:nvPr/>
        </p:nvSpPr>
        <p:spPr>
          <a:xfrm xmlns:a="http://schemas.openxmlformats.org/drawingml/2006/main">
            <a:off x="685800" y="3181350"/>
            <a:ext cx="24890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6 × 5² = 150 cm².</a:t>
            </a:r>
          </a:p>
        </p:txBody>
      </p:sp>
      <p:sp>
        <p:nvSpPr>
          <p:cNvPr id="12" name="text-373">
            <a:extLst xmlns:a="http://schemas.openxmlformats.org/drawingml/2006/main">
              <a:ext uri="{FF2B5EF4-FFF2-40B4-BE49-F238E27FC236}">
                <a16:creationId xmlns:a16="http://schemas.microsoft.com/office/drawing/2014/main" id="{65CF147B-676D-4970-A922-4C4782E64585}"/>
              </a:ext>
            </a:extLst>
          </p:cNvPr>
          <p:cNvSpPr>
            <a:spLocks xmlns:a="http://schemas.openxmlformats.org/drawingml/2006/main" noGrp="1"/>
          </p:cNvSpPr>
          <p:nvPr/>
        </p:nvSpPr>
        <p:spPr>
          <a:xfrm xmlns:a="http://schemas.openxmlformats.org/drawingml/2006/main">
            <a:off x="685800" y="3695700"/>
            <a:ext cx="30252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12 × 5 × 4 = 240 cm³.</a:t>
            </a:r>
          </a:p>
        </p:txBody>
      </p:sp>
    </p:spTree>
    <p:extLst>
      <p:ext uri="{BB962C8B-B14F-4D97-AF65-F5344CB8AC3E}">
        <p14:creationId xmlns:p14="http://schemas.microsoft.com/office/powerpoint/2010/main" val="1289482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2026-11-02T23:57:13.1000000Z</dcterms:created>
  <dcterms:modified xsi:type="dcterms:W3CDTF">2026-11-02T23:57:13.1000000Z</dcterms:modified>
</coreProperties>
</file>