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a1d30c418a74029" /><Relationship Type="http://schemas.openxmlformats.org/officeDocument/2006/relationships/extended-properties" Target="/docProps/app.xml" Id="R82d82630ea5f4657" /><Relationship Type="http://schemas.openxmlformats.org/officeDocument/2006/relationships/officeDocument" Target="/ppt/presentation.xml" Id="R4e6612b4625c484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6339756a9f94279"/>
  </p:sldMasterIdLst>
  <p:notesMasterIdLst>
    <p:notesMasterId xmlns:r="http://schemas.openxmlformats.org/officeDocument/2006/relationships" r:id="R999ebc460e104447"/>
  </p:notesMasterIdLst>
  <p:sldIdLst>
    <p:sldId xmlns:r="http://schemas.openxmlformats.org/officeDocument/2006/relationships" id="256" r:id="R5428434adc194a2b"/>
    <p:sldId xmlns:r="http://schemas.openxmlformats.org/officeDocument/2006/relationships" id="257" r:id="R645dde26cfca40ed"/>
    <p:sldId xmlns:r="http://schemas.openxmlformats.org/officeDocument/2006/relationships" id="258" r:id="R18f3c3427a28499d"/>
    <p:sldId xmlns:r="http://schemas.openxmlformats.org/officeDocument/2006/relationships" id="259" r:id="R04186b32f5b94e2d"/>
    <p:sldId xmlns:r="http://schemas.openxmlformats.org/officeDocument/2006/relationships" id="260" r:id="Rd53d0a1dc88d44c2"/>
    <p:sldId xmlns:r="http://schemas.openxmlformats.org/officeDocument/2006/relationships" id="261" r:id="R0a5c69f0cb8e43ed"/>
    <p:sldId xmlns:r="http://schemas.openxmlformats.org/officeDocument/2006/relationships" id="262" r:id="Rf880c5905ef7435f"/>
    <p:sldId xmlns:r="http://schemas.openxmlformats.org/officeDocument/2006/relationships" id="263" r:id="R071b1b33d0af4581"/>
    <p:sldId xmlns:r="http://schemas.openxmlformats.org/officeDocument/2006/relationships" id="264" r:id="Rf2acc4b1e3004892"/>
    <p:sldId xmlns:r="http://schemas.openxmlformats.org/officeDocument/2006/relationships" id="265" r:id="Rb79eea71ad83426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1f9787a7f3848f8" /><Relationship Type="http://schemas.openxmlformats.org/officeDocument/2006/relationships/slideMaster" Target="/ppt/slideMasters/slideMaster1.xml" Id="Rd6339756a9f94279" /><Relationship Type="http://schemas.openxmlformats.org/officeDocument/2006/relationships/notesMaster" Target="/ppt/notesMasters/notesMaster1.xml" Id="R999ebc460e104447" /><Relationship Type="http://schemas.openxmlformats.org/officeDocument/2006/relationships/presProps" Target="/ppt/presProps.xml" Id="R4deaac4975f04217" /><Relationship Type="http://schemas.openxmlformats.org/officeDocument/2006/relationships/tableStyles" Target="/ppt/tableStyles.xml" Id="R11f45ee0e3fe479a" /><Relationship Type="http://schemas.openxmlformats.org/officeDocument/2006/relationships/slide" Target="/ppt/slides/slide1.xml" Id="R5428434adc194a2b" /><Relationship Type="http://schemas.openxmlformats.org/officeDocument/2006/relationships/slide" Target="/ppt/slides/slide2.xml" Id="R645dde26cfca40ed" /><Relationship Type="http://schemas.openxmlformats.org/officeDocument/2006/relationships/slide" Target="/ppt/slides/slide3.xml" Id="R18f3c3427a28499d" /><Relationship Type="http://schemas.openxmlformats.org/officeDocument/2006/relationships/slide" Target="/ppt/slides/slide4.xml" Id="R04186b32f5b94e2d" /><Relationship Type="http://schemas.openxmlformats.org/officeDocument/2006/relationships/slide" Target="/ppt/slides/slide5.xml" Id="Rd53d0a1dc88d44c2" /><Relationship Type="http://schemas.openxmlformats.org/officeDocument/2006/relationships/slide" Target="/ppt/slides/slide6.xml" Id="R0a5c69f0cb8e43ed" /><Relationship Type="http://schemas.openxmlformats.org/officeDocument/2006/relationships/slide" Target="/ppt/slides/slide7.xml" Id="Rf880c5905ef7435f" /><Relationship Type="http://schemas.openxmlformats.org/officeDocument/2006/relationships/slide" Target="/ppt/slides/slide8.xml" Id="R071b1b33d0af4581" /><Relationship Type="http://schemas.openxmlformats.org/officeDocument/2006/relationships/slide" Target="/ppt/slides/slide9.xml" Id="Rf2acc4b1e3004892" /><Relationship Type="http://schemas.openxmlformats.org/officeDocument/2006/relationships/slide" Target="/ppt/slides/slide10.xml" Id="Rb79eea71ad83426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9f143dd1c994c3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34058c2c6c44dd4" /><Relationship Type="http://schemas.openxmlformats.org/officeDocument/2006/relationships/notesMaster" Target="/ppt/notesMasters/notesMaster1.xml" Id="Ra0f6b8e03c324e6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9bdf22518924f76" /><Relationship Type="http://schemas.openxmlformats.org/officeDocument/2006/relationships/notesMaster" Target="/ppt/notesMasters/notesMaster1.xml" Id="Rcfb831cc4edc435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1aa07e258394d27" /><Relationship Type="http://schemas.openxmlformats.org/officeDocument/2006/relationships/notesMaster" Target="/ppt/notesMasters/notesMaster1.xml" Id="Re235cb1e256f440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2e3ddc6f87b4de8" /><Relationship Type="http://schemas.openxmlformats.org/officeDocument/2006/relationships/notesMaster" Target="/ppt/notesMasters/notesMaster1.xml" Id="R830269c574e7448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13a68de6aa342dc" /><Relationship Type="http://schemas.openxmlformats.org/officeDocument/2006/relationships/notesMaster" Target="/ppt/notesMasters/notesMaster1.xml" Id="R1ff172fc86414f2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6909c94fbda4e0e" /><Relationship Type="http://schemas.openxmlformats.org/officeDocument/2006/relationships/notesMaster" Target="/ppt/notesMasters/notesMaster1.xml" Id="Rb895a8a8980d441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3af661396634aa0" /><Relationship Type="http://schemas.openxmlformats.org/officeDocument/2006/relationships/notesMaster" Target="/ppt/notesMasters/notesMaster1.xml" Id="R06c3769bc402487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95ceb6335904f28" /><Relationship Type="http://schemas.openxmlformats.org/officeDocument/2006/relationships/notesMaster" Target="/ppt/notesMasters/notesMaster1.xml" Id="Rc0c761d2192d47d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a1e6c50fdff4a2f" /><Relationship Type="http://schemas.openxmlformats.org/officeDocument/2006/relationships/notesMaster" Target="/ppt/notesMasters/notesMaster1.xml" Id="R96ce37dfd2514aa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386b106695946ea" /><Relationship Type="http://schemas.openxmlformats.org/officeDocument/2006/relationships/notesMaster" Target="/ppt/notesMasters/notesMaster1.xml" Id="Rb5e0abc79aaa417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the notes, follow the worked examples, then attempt the practice before viewing the answers.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point marks a position. A line extends endlessly in both directions; a ray has one endpoint; a segment has two endpoints. Parallel lines in a plane never meet. Perpendicular lines meet at a right angle. An angle measures a turn, usually in degrees.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In a rectangle, opposite sides are parallel and adjacent sides are perpendicular. A right angle measures 90°. A full turn measures 360° and a half turn 180°.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 acute angle is between 0° and 90°. A right angle is 90°. An obtuse angle is between 90° and 180°. A straight angle is 180° and a reflex angle is between 180° and 360°. To use a protractor, place its centre on the vertex and its baseline along one arm, then read from zero on that arm.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If an angle opens wider than a right angle but less than a straight angle, it is obtuse. An angle of 235° is reflex. Its smaller remaining angle around the point is 360° − 235° = 125°.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Angles on a straight line total 180° and angles around a point total 360°. Vertically opposite angles are equal. For parallel lines cut by a transversal, corresponding angles are equal, alternate angles are equal, and interior angles on the same side total 180°. State the reason for each step.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Two adjacent angles on a straight line are x and 68°. Therefore x = 180° − 68° = 112°. If a corresponding angle lies on a parallel line, it also measures 68°.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triangle has angle sum 180°. An equilateral triangle has three equal sides and three 60° angles. An isosceles triangle has equal base angles. A quadrilateral has angle sum 360°. Rectangles have four right angles; squares also have four equal sides. A rhombus has four equal sides; a parallelogram has two pairs of parallel sides.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A triangle has angles 48° and 67°, so the third is 180° − 48° − 67° = 65°. A square is also a rectangle, rhombus and parallelogram because it satisfies each definition.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 n sided polygon has interior angle sum (n − 2) × 180°. In a regular polygon all sides and all interior angles are equal, and each exterior angle is 360° ÷ n. A circle has radius from centre to circumference and diameter twice the radius. A line of symmetry reflects a shape onto itself; rotational symmetry counts matching positions in a full turn.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A regular hexagon has each exterior angle 360° ÷ 6 = 60° and each interior angle 120°. A square has four lines of symmetry and rotational symmetry of order 4. A circle of radius 5 cm has diameter 10 cm.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solid has three dimensions. A polyhedron has flat polygonal faces, straight edges and vertices. A net unfolds a solid into a flat arrangement of its surfaces. A cube has 6 square faces, 12 edges and 8 vertices. A cylinder has two circular flat faces and one curved surface.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A cuboid net contains six rectangles, arranged so that folding pairs opposite faces. A triangular prism has 5 faces, 9 edges and 6 vertices. Its two end faces are congruent triangles.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35ed4d0179e400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71685120d78462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6b2b45d92b1492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632b7814b0f4cd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3a30297eda543ec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e2896dfcb5f4ec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0E005CB-39A3-44F7-9986-F65C979F8DB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49152B63-3698-466A-9CB0-8E96781667F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49C0D4E-8002-4E88-B79E-0CA0947E6B5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88F1AF4-0594-44ED-8034-92069731F0D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F127BF6-553C-401B-8EE0-CDD2CC39F48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3AE798F-6661-406E-AC3B-1A7FD0C7DF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6A2EF50-C347-46B9-A9EF-8398F5E0F3F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166C8AC1-E2D0-4855-BCBA-25F0CD3286C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4ECF428-3530-4AFA-8453-6954C7A94C4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C33BF93-99A9-46BE-AEEE-6298D6F5F6C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5371db7cbc846e3" /><Relationship Type="http://schemas.openxmlformats.org/officeDocument/2006/relationships/slideLayout" Target="/ppt/slideLayouts/slideLayout1.xml" Id="R74afcd93bccd46fb" /><Relationship Type="http://schemas.openxmlformats.org/officeDocument/2006/relationships/slideLayout" Target="/ppt/slideLayouts/slideLayout2.xml" Id="R23217c7fd9a1417e" /><Relationship Type="http://schemas.openxmlformats.org/officeDocument/2006/relationships/slideLayout" Target="/ppt/slideLayouts/slideLayout3.xml" Id="R12379e90db5146a2" /><Relationship Type="http://schemas.openxmlformats.org/officeDocument/2006/relationships/slideLayout" Target="/ppt/slideLayouts/slideLayout4.xml" Id="Rdeeefdb50d7547f9" /><Relationship Type="http://schemas.openxmlformats.org/officeDocument/2006/relationships/slideLayout" Target="/ppt/slideLayouts/slideLayout5.xml" Id="R47aa59b5f326403d" /><Relationship Type="http://schemas.openxmlformats.org/officeDocument/2006/relationships/slideLayout" Target="/ppt/slideLayouts/slideLayout6.xml" Id="R05481ab1ba8f435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4afcd93bccd46fb"/>
    <p:sldLayoutId xmlns:r="http://schemas.openxmlformats.org/officeDocument/2006/relationships" id="2147483650" r:id="R23217c7fd9a1417e"/>
    <p:sldLayoutId xmlns:r="http://schemas.openxmlformats.org/officeDocument/2006/relationships" id="2147483651" r:id="R12379e90db5146a2"/>
    <p:sldLayoutId xmlns:r="http://schemas.openxmlformats.org/officeDocument/2006/relationships" id="2147483652" r:id="Rdeeefdb50d7547f9"/>
    <p:sldLayoutId xmlns:r="http://schemas.openxmlformats.org/officeDocument/2006/relationships" id="2147483653" r:id="R47aa59b5f326403d"/>
    <p:sldLayoutId xmlns:r="http://schemas.openxmlformats.org/officeDocument/2006/relationships" id="2147483654" r:id="R05481ab1ba8f435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57e5259be9d4a6a" /><Relationship Type="http://schemas.openxmlformats.org/officeDocument/2006/relationships/notesSlide" Target="/ppt/notesSlides/notesSlide1.xml" Id="R0696cfda90654ba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c8be9b2624741bb" /><Relationship Type="http://schemas.openxmlformats.org/officeDocument/2006/relationships/notesSlide" Target="/ppt/notesSlides/notesSlide2.xml" Id="R6791c9278fbc4db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7c3fdb25c424ef8" /><Relationship Type="http://schemas.openxmlformats.org/officeDocument/2006/relationships/notesSlide" Target="/ppt/notesSlides/notesSlide3.xml" Id="Rc55773a5c24846a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85a745b5b1a43b2" /><Relationship Type="http://schemas.openxmlformats.org/officeDocument/2006/relationships/notesSlide" Target="/ppt/notesSlides/notesSlide4.xml" Id="Rb2e9df231cc6484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4f4d79cb61a47c6" /><Relationship Type="http://schemas.openxmlformats.org/officeDocument/2006/relationships/notesSlide" Target="/ppt/notesSlides/notesSlide5.xml" Id="R446ab49d451c497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5401ced1aaf40d6" /><Relationship Type="http://schemas.openxmlformats.org/officeDocument/2006/relationships/notesSlide" Target="/ppt/notesSlides/notesSlide6.xml" Id="Rc930a2d086614e1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ab486df275a450f" /><Relationship Type="http://schemas.openxmlformats.org/officeDocument/2006/relationships/notesSlide" Target="/ppt/notesSlides/notesSlide7.xml" Id="Rf07e7222fc2742d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208b99b49724b43" /><Relationship Type="http://schemas.openxmlformats.org/officeDocument/2006/relationships/notesSlide" Target="/ppt/notesSlides/notesSlide8.xml" Id="R21a53b3e2aa4460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f369cf98b444a20" /><Relationship Type="http://schemas.openxmlformats.org/officeDocument/2006/relationships/notesSlide" Target="/ppt/notesSlides/notesSlide9.xml" Id="R06dbd89faf5f49e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75864489c384155" /><Relationship Type="http://schemas.openxmlformats.org/officeDocument/2006/relationships/notesSlide" Target="/ppt/notesSlides/notesSlide10.xml" Id="R8be29fc214d9437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178">
            <a:extLst xmlns:a="http://schemas.openxmlformats.org/drawingml/2006/main">
              <a:ext uri="{FF2B5EF4-FFF2-40B4-BE49-F238E27FC236}">
                <a16:creationId xmlns:a16="http://schemas.microsoft.com/office/drawing/2014/main" id="{D0F1437D-BAFC-44D0-8CF6-242ED4E91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20</a:t>
            </a:r>
          </a:p>
        </p:txBody>
      </p:sp>
      <p:sp>
        <p:nvSpPr>
          <p:cNvPr id="2" name="text-179">
            <a:extLst xmlns:a="http://schemas.openxmlformats.org/drawingml/2006/main">
              <a:ext uri="{FF2B5EF4-FFF2-40B4-BE49-F238E27FC236}">
                <a16:creationId xmlns:a16="http://schemas.microsoft.com/office/drawing/2014/main" id="{40A3A1D4-532F-4839-8AC7-229731E25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Lines angles and geometric shapes</a:t>
            </a:r>
          </a:p>
        </p:txBody>
      </p:sp>
      <p:sp>
        <p:nvSpPr>
          <p:cNvPr id="3" name="text-180">
            <a:extLst xmlns:a="http://schemas.openxmlformats.org/drawingml/2006/main">
              <a:ext uri="{FF2B5EF4-FFF2-40B4-BE49-F238E27FC236}">
                <a16:creationId xmlns:a16="http://schemas.microsoft.com/office/drawing/2014/main" id="{CC26B4E2-6170-4524-A48E-0560207F3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181">
            <a:extLst xmlns:a="http://schemas.openxmlformats.org/drawingml/2006/main">
              <a:ext uri="{FF2B5EF4-FFF2-40B4-BE49-F238E27FC236}">
                <a16:creationId xmlns:a16="http://schemas.microsoft.com/office/drawing/2014/main" id="{F1637433-4B3C-4309-A1EE-EB542CBD6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43050"/>
            <a:ext cx="495080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Chapter notes and worked examples</a:t>
            </a:r>
          </a:p>
        </p:txBody>
      </p:sp>
      <p:sp>
        <p:nvSpPr>
          <p:cNvPr id="5" name="text-182">
            <a:extLst xmlns:a="http://schemas.openxmlformats.org/drawingml/2006/main">
              <a:ext uri="{FF2B5EF4-FFF2-40B4-BE49-F238E27FC236}">
                <a16:creationId xmlns:a16="http://schemas.microsoft.com/office/drawing/2014/main" id="{A3488173-A947-4DAF-A9A0-1A1EAE42E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33600"/>
            <a:ext cx="3596926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Points lines rays and segments</a:t>
            </a:r>
          </a:p>
        </p:txBody>
      </p:sp>
      <p:sp>
        <p:nvSpPr>
          <p:cNvPr id="6" name="text-183">
            <a:extLst xmlns:a="http://schemas.openxmlformats.org/drawingml/2006/main">
              <a:ext uri="{FF2B5EF4-FFF2-40B4-BE49-F238E27FC236}">
                <a16:creationId xmlns:a16="http://schemas.microsoft.com/office/drawing/2014/main" id="{478E5062-DA3B-4764-8531-3D0965EC0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24125"/>
            <a:ext cx="360111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Types of angles and measuring</a:t>
            </a:r>
          </a:p>
        </p:txBody>
      </p:sp>
      <p:sp>
        <p:nvSpPr>
          <p:cNvPr id="7" name="text-184">
            <a:extLst xmlns:a="http://schemas.openxmlformats.org/drawingml/2006/main">
              <a:ext uri="{FF2B5EF4-FFF2-40B4-BE49-F238E27FC236}">
                <a16:creationId xmlns:a16="http://schemas.microsoft.com/office/drawing/2014/main" id="{2819C14B-48A3-43C6-B6BE-F9E17CED5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2233613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Angle relationships</a:t>
            </a:r>
          </a:p>
        </p:txBody>
      </p:sp>
      <p:sp>
        <p:nvSpPr>
          <p:cNvPr id="8" name="text-185">
            <a:extLst xmlns:a="http://schemas.openxmlformats.org/drawingml/2006/main">
              <a:ext uri="{FF2B5EF4-FFF2-40B4-BE49-F238E27FC236}">
                <a16:creationId xmlns:a16="http://schemas.microsoft.com/office/drawing/2014/main" id="{03CC41B2-8BDD-4BCB-8F77-7306AFD3D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05175"/>
            <a:ext cx="322316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Triangles and quadrilaterals</a:t>
            </a:r>
          </a:p>
        </p:txBody>
      </p:sp>
      <p:sp>
        <p:nvSpPr>
          <p:cNvPr id="9" name="text-186">
            <a:extLst xmlns:a="http://schemas.openxmlformats.org/drawingml/2006/main">
              <a:ext uri="{FF2B5EF4-FFF2-40B4-BE49-F238E27FC236}">
                <a16:creationId xmlns:a16="http://schemas.microsoft.com/office/drawing/2014/main" id="{46C0E68B-5327-4E9C-99E5-A1850F78E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95700"/>
            <a:ext cx="359930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Polygons circles and symmetry</a:t>
            </a:r>
          </a:p>
        </p:txBody>
      </p:sp>
      <p:sp>
        <p:nvSpPr>
          <p:cNvPr id="10" name="text-187">
            <a:extLst xmlns:a="http://schemas.openxmlformats.org/drawingml/2006/main">
              <a:ext uri="{FF2B5EF4-FFF2-40B4-BE49-F238E27FC236}">
                <a16:creationId xmlns:a16="http://schemas.microsoft.com/office/drawing/2014/main" id="{34FA569B-9EC7-4A93-AEB8-A7490B602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86225"/>
            <a:ext cx="179346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Solids and nets</a:t>
            </a:r>
          </a:p>
        </p:txBody>
      </p:sp>
    </p:spTree>
    <p:extLst>
      <p:ext uri="{BB962C8B-B14F-4D97-AF65-F5344CB8AC3E}">
        <p14:creationId xmlns:p14="http://schemas.microsoft.com/office/powerpoint/2010/main" val="152790727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188">
            <a:extLst xmlns:a="http://schemas.openxmlformats.org/drawingml/2006/main">
              <a:ext uri="{FF2B5EF4-FFF2-40B4-BE49-F238E27FC236}">
                <a16:creationId xmlns:a16="http://schemas.microsoft.com/office/drawing/2014/main" id="{E0E340A6-30A1-4685-8E21-B1B981E61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20</a:t>
            </a:r>
          </a:p>
        </p:txBody>
      </p:sp>
      <p:sp>
        <p:nvSpPr>
          <p:cNvPr id="2" name="text-189">
            <a:extLst xmlns:a="http://schemas.openxmlformats.org/drawingml/2006/main">
              <a:ext uri="{FF2B5EF4-FFF2-40B4-BE49-F238E27FC236}">
                <a16:creationId xmlns:a16="http://schemas.microsoft.com/office/drawing/2014/main" id="{9C98C957-63E4-407F-8416-DB16996AB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Points lines rays and segments</a:t>
            </a:r>
          </a:p>
        </p:txBody>
      </p:sp>
      <p:sp>
        <p:nvSpPr>
          <p:cNvPr id="3" name="text-190">
            <a:extLst xmlns:a="http://schemas.openxmlformats.org/drawingml/2006/main">
              <a:ext uri="{FF2B5EF4-FFF2-40B4-BE49-F238E27FC236}">
                <a16:creationId xmlns:a16="http://schemas.microsoft.com/office/drawing/2014/main" id="{B81F7E13-F903-490D-B430-F22D7EF93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191">
            <a:extLst xmlns:a="http://schemas.openxmlformats.org/drawingml/2006/main">
              <a:ext uri="{FF2B5EF4-FFF2-40B4-BE49-F238E27FC236}">
                <a16:creationId xmlns:a16="http://schemas.microsoft.com/office/drawing/2014/main" id="{723659B9-B824-4675-90DF-FE10934FA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75620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 point marks a position. A line extends endlessly in both directions; a ray has one endpoint; </a:t>
            </a:r>
          </a:p>
        </p:txBody>
      </p:sp>
      <p:sp>
        <p:nvSpPr>
          <p:cNvPr id="5" name="text-192">
            <a:extLst xmlns:a="http://schemas.openxmlformats.org/drawingml/2006/main">
              <a:ext uri="{FF2B5EF4-FFF2-40B4-BE49-F238E27FC236}">
                <a16:creationId xmlns:a16="http://schemas.microsoft.com/office/drawing/2014/main" id="{B899466D-1361-4633-B487-B92811A80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67238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 segment has two endpoints. Parallel lines in a plane never meet. Perpendicular lines meet </a:t>
            </a:r>
          </a:p>
        </p:txBody>
      </p:sp>
      <p:sp>
        <p:nvSpPr>
          <p:cNvPr id="6" name="text-193">
            <a:extLst xmlns:a="http://schemas.openxmlformats.org/drawingml/2006/main">
              <a:ext uri="{FF2B5EF4-FFF2-40B4-BE49-F238E27FC236}">
                <a16:creationId xmlns:a16="http://schemas.microsoft.com/office/drawing/2014/main" id="{B1ED421A-7D30-4628-ADF9-BD5928126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720709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at a right angle. An angle measures a turn, usually in degrees.</a:t>
            </a:r>
          </a:p>
        </p:txBody>
      </p:sp>
      <p:sp>
        <p:nvSpPr>
          <p:cNvPr id="7" name="text-194">
            <a:extLst xmlns:a="http://schemas.openxmlformats.org/drawingml/2006/main">
              <a:ext uri="{FF2B5EF4-FFF2-40B4-BE49-F238E27FC236}">
                <a16:creationId xmlns:a16="http://schemas.microsoft.com/office/drawing/2014/main" id="{F6E2F3B2-B3D9-43AF-BFD6-D95262290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479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8" name="text-195">
            <a:extLst xmlns:a="http://schemas.openxmlformats.org/drawingml/2006/main">
              <a:ext uri="{FF2B5EF4-FFF2-40B4-BE49-F238E27FC236}">
                <a16:creationId xmlns:a16="http://schemas.microsoft.com/office/drawing/2014/main" id="{3EAD9127-E4A0-4B17-87C8-9D4885D62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57525"/>
            <a:ext cx="1077544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In a rectangle, opposite sides are parallel and adjacent sides are perpendicular. A right angle </a:t>
            </a:r>
          </a:p>
        </p:txBody>
      </p:sp>
      <p:sp>
        <p:nvSpPr>
          <p:cNvPr id="9" name="text-196">
            <a:extLst xmlns:a="http://schemas.openxmlformats.org/drawingml/2006/main">
              <a:ext uri="{FF2B5EF4-FFF2-40B4-BE49-F238E27FC236}">
                <a16:creationId xmlns:a16="http://schemas.microsoft.com/office/drawing/2014/main" id="{727B1FFD-A499-4D84-9BEF-935E272EE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717765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measures 90°. A full turn measures 360° and a half turn 180°.</a:t>
            </a:r>
          </a:p>
        </p:txBody>
      </p:sp>
    </p:spTree>
    <p:extLst>
      <p:ext uri="{BB962C8B-B14F-4D97-AF65-F5344CB8AC3E}">
        <p14:creationId xmlns:p14="http://schemas.microsoft.com/office/powerpoint/2010/main" val="41544222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197">
            <a:extLst xmlns:a="http://schemas.openxmlformats.org/drawingml/2006/main">
              <a:ext uri="{FF2B5EF4-FFF2-40B4-BE49-F238E27FC236}">
                <a16:creationId xmlns:a16="http://schemas.microsoft.com/office/drawing/2014/main" id="{ABCB777B-1ADE-4CC8-82A9-CB2C24B06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20</a:t>
            </a:r>
          </a:p>
        </p:txBody>
      </p:sp>
      <p:sp>
        <p:nvSpPr>
          <p:cNvPr id="2" name="text-198">
            <a:extLst xmlns:a="http://schemas.openxmlformats.org/drawingml/2006/main">
              <a:ext uri="{FF2B5EF4-FFF2-40B4-BE49-F238E27FC236}">
                <a16:creationId xmlns:a16="http://schemas.microsoft.com/office/drawing/2014/main" id="{7181DF88-A9C3-4638-B16F-C416D432C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Types of angles and measuring</a:t>
            </a:r>
          </a:p>
        </p:txBody>
      </p:sp>
      <p:sp>
        <p:nvSpPr>
          <p:cNvPr id="3" name="text-199">
            <a:extLst xmlns:a="http://schemas.openxmlformats.org/drawingml/2006/main">
              <a:ext uri="{FF2B5EF4-FFF2-40B4-BE49-F238E27FC236}">
                <a16:creationId xmlns:a16="http://schemas.microsoft.com/office/drawing/2014/main" id="{462912C1-5E29-4A8F-B761-E667A692D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200">
            <a:extLst xmlns:a="http://schemas.openxmlformats.org/drawingml/2006/main">
              <a:ext uri="{FF2B5EF4-FFF2-40B4-BE49-F238E27FC236}">
                <a16:creationId xmlns:a16="http://schemas.microsoft.com/office/drawing/2014/main" id="{C4F5D397-CBEA-4931-9C5C-ECC3EFCF4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622756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An acute angle is between 0° and 90°. A right angle is 90°. An obtuse angle is between 90° </a:t>
            </a:r>
          </a:p>
        </p:txBody>
      </p:sp>
      <p:sp>
        <p:nvSpPr>
          <p:cNvPr id="5" name="text-201">
            <a:extLst xmlns:a="http://schemas.openxmlformats.org/drawingml/2006/main">
              <a:ext uri="{FF2B5EF4-FFF2-40B4-BE49-F238E27FC236}">
                <a16:creationId xmlns:a16="http://schemas.microsoft.com/office/drawing/2014/main" id="{423E1A33-8C4E-4F62-941E-C16CAFB63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30185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and 180°. A straight angle is 180° and a reflex angle is between 180° and 360°. To use a </a:t>
            </a:r>
          </a:p>
        </p:txBody>
      </p:sp>
      <p:sp>
        <p:nvSpPr>
          <p:cNvPr id="6" name="text-202">
            <a:extLst xmlns:a="http://schemas.openxmlformats.org/drawingml/2006/main">
              <a:ext uri="{FF2B5EF4-FFF2-40B4-BE49-F238E27FC236}">
                <a16:creationId xmlns:a16="http://schemas.microsoft.com/office/drawing/2014/main" id="{24E8DE51-9659-4F89-8561-D0B631DF7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811923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protractor, place its centre on the vertex and its baseline along one arm, then read from zero </a:t>
            </a:r>
          </a:p>
        </p:txBody>
      </p:sp>
      <p:sp>
        <p:nvSpPr>
          <p:cNvPr id="7" name="text-203">
            <a:extLst xmlns:a="http://schemas.openxmlformats.org/drawingml/2006/main">
              <a:ext uri="{FF2B5EF4-FFF2-40B4-BE49-F238E27FC236}">
                <a16:creationId xmlns:a16="http://schemas.microsoft.com/office/drawing/2014/main" id="{CFA3896D-F49B-442B-B51A-8CEF341E1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1467326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on that arm.</a:t>
            </a:r>
          </a:p>
        </p:txBody>
      </p:sp>
      <p:sp>
        <p:nvSpPr>
          <p:cNvPr id="8" name="text-204">
            <a:extLst xmlns:a="http://schemas.openxmlformats.org/drawingml/2006/main">
              <a:ext uri="{FF2B5EF4-FFF2-40B4-BE49-F238E27FC236}">
                <a16:creationId xmlns:a16="http://schemas.microsoft.com/office/drawing/2014/main" id="{DC36B3E3-7365-4D8A-98B8-6FCF2AA6D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9" name="text-205">
            <a:extLst xmlns:a="http://schemas.openxmlformats.org/drawingml/2006/main">
              <a:ext uri="{FF2B5EF4-FFF2-40B4-BE49-F238E27FC236}">
                <a16:creationId xmlns:a16="http://schemas.microsoft.com/office/drawing/2014/main" id="{5CF09791-C8D5-4CB8-9BE9-24E9C35C5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10209466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If an angle opens wider than a right angle but less than a straight angle, it is obtuse. An </a:t>
            </a:r>
          </a:p>
        </p:txBody>
      </p:sp>
      <p:sp>
        <p:nvSpPr>
          <p:cNvPr id="10" name="text-206">
            <a:extLst xmlns:a="http://schemas.openxmlformats.org/drawingml/2006/main">
              <a:ext uri="{FF2B5EF4-FFF2-40B4-BE49-F238E27FC236}">
                <a16:creationId xmlns:a16="http://schemas.microsoft.com/office/drawing/2014/main" id="{A8AD1738-2B6A-412C-961F-8BBBF0733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43325"/>
            <a:ext cx="1054941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angle of 235° is reflex. Its smaller remaining angle around the point is 360° − 235° = 125°.</a:t>
            </a:r>
          </a:p>
        </p:txBody>
      </p:sp>
    </p:spTree>
    <p:extLst>
      <p:ext uri="{BB962C8B-B14F-4D97-AF65-F5344CB8AC3E}">
        <p14:creationId xmlns:p14="http://schemas.microsoft.com/office/powerpoint/2010/main" val="158471583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207">
            <a:extLst xmlns:a="http://schemas.openxmlformats.org/drawingml/2006/main">
              <a:ext uri="{FF2B5EF4-FFF2-40B4-BE49-F238E27FC236}">
                <a16:creationId xmlns:a16="http://schemas.microsoft.com/office/drawing/2014/main" id="{9E3E6FF9-B3C3-4D84-A975-71BE97B20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20</a:t>
            </a:r>
          </a:p>
        </p:txBody>
      </p:sp>
      <p:sp>
        <p:nvSpPr>
          <p:cNvPr id="2" name="text-208">
            <a:extLst xmlns:a="http://schemas.openxmlformats.org/drawingml/2006/main">
              <a:ext uri="{FF2B5EF4-FFF2-40B4-BE49-F238E27FC236}">
                <a16:creationId xmlns:a16="http://schemas.microsoft.com/office/drawing/2014/main" id="{9AFBEC58-5FB6-466C-85A3-54F9BDAC6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Angle relationships</a:t>
            </a:r>
          </a:p>
        </p:txBody>
      </p:sp>
      <p:sp>
        <p:nvSpPr>
          <p:cNvPr id="3" name="text-209">
            <a:extLst xmlns:a="http://schemas.openxmlformats.org/drawingml/2006/main">
              <a:ext uri="{FF2B5EF4-FFF2-40B4-BE49-F238E27FC236}">
                <a16:creationId xmlns:a16="http://schemas.microsoft.com/office/drawing/2014/main" id="{8FE8B587-BE54-4347-B80E-8A2F1C588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210">
            <a:extLst xmlns:a="http://schemas.openxmlformats.org/drawingml/2006/main">
              <a:ext uri="{FF2B5EF4-FFF2-40B4-BE49-F238E27FC236}">
                <a16:creationId xmlns:a16="http://schemas.microsoft.com/office/drawing/2014/main" id="{BC2E958A-6D3A-4112-AE97-B01BFB2DD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67038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Angles on a straight line total 180° and angles around a point total 360°. Vertically opposite </a:t>
            </a:r>
          </a:p>
        </p:txBody>
      </p:sp>
      <p:sp>
        <p:nvSpPr>
          <p:cNvPr id="5" name="text-211">
            <a:extLst xmlns:a="http://schemas.openxmlformats.org/drawingml/2006/main">
              <a:ext uri="{FF2B5EF4-FFF2-40B4-BE49-F238E27FC236}">
                <a16:creationId xmlns:a16="http://schemas.microsoft.com/office/drawing/2014/main" id="{3523A088-1F74-4577-A046-20CDE83CB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23042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angles are equal. For parallel lines cut by a transversal, corresponding angles are equal, </a:t>
            </a:r>
          </a:p>
        </p:txBody>
      </p:sp>
      <p:sp>
        <p:nvSpPr>
          <p:cNvPr id="6" name="text-212">
            <a:extLst xmlns:a="http://schemas.openxmlformats.org/drawingml/2006/main">
              <a:ext uri="{FF2B5EF4-FFF2-40B4-BE49-F238E27FC236}">
                <a16:creationId xmlns:a16="http://schemas.microsoft.com/office/drawing/2014/main" id="{FD8F4176-19F7-4EFB-AA2B-C3907A450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743343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alternate angles are equal, and interior angles on the same side total 180°. State the reason </a:t>
            </a:r>
          </a:p>
        </p:txBody>
      </p:sp>
      <p:sp>
        <p:nvSpPr>
          <p:cNvPr id="7" name="text-213">
            <a:extLst xmlns:a="http://schemas.openxmlformats.org/drawingml/2006/main">
              <a:ext uri="{FF2B5EF4-FFF2-40B4-BE49-F238E27FC236}">
                <a16:creationId xmlns:a16="http://schemas.microsoft.com/office/drawing/2014/main" id="{AB9E4629-18A5-43E1-94FA-6A8F80C66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162572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for each step.</a:t>
            </a:r>
          </a:p>
        </p:txBody>
      </p:sp>
      <p:sp>
        <p:nvSpPr>
          <p:cNvPr id="8" name="text-214">
            <a:extLst xmlns:a="http://schemas.openxmlformats.org/drawingml/2006/main">
              <a:ext uri="{FF2B5EF4-FFF2-40B4-BE49-F238E27FC236}">
                <a16:creationId xmlns:a16="http://schemas.microsoft.com/office/drawing/2014/main" id="{0207F422-1223-487C-AC8E-BAC8B2B37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9" name="text-215">
            <a:extLst xmlns:a="http://schemas.openxmlformats.org/drawingml/2006/main">
              <a:ext uri="{FF2B5EF4-FFF2-40B4-BE49-F238E27FC236}">
                <a16:creationId xmlns:a16="http://schemas.microsoft.com/office/drawing/2014/main" id="{96EB159F-A928-4CD5-B6D0-86EC365FC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1056332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Two adjacent angles on a straight line are x and 68°. Therefore x = 180° − 68° = 112°. If a </a:t>
            </a:r>
          </a:p>
        </p:txBody>
      </p:sp>
      <p:sp>
        <p:nvSpPr>
          <p:cNvPr id="10" name="text-216">
            <a:extLst xmlns:a="http://schemas.openxmlformats.org/drawingml/2006/main">
              <a:ext uri="{FF2B5EF4-FFF2-40B4-BE49-F238E27FC236}">
                <a16:creationId xmlns:a16="http://schemas.microsoft.com/office/drawing/2014/main" id="{2859B19E-7429-465C-8612-F6CD2EA56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43325"/>
            <a:ext cx="739797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corresponding angle lies on a parallel line, it also measures 68°.</a:t>
            </a:r>
          </a:p>
        </p:txBody>
      </p:sp>
    </p:spTree>
    <p:extLst>
      <p:ext uri="{BB962C8B-B14F-4D97-AF65-F5344CB8AC3E}">
        <p14:creationId xmlns:p14="http://schemas.microsoft.com/office/powerpoint/2010/main" val="101611467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217">
            <a:extLst xmlns:a="http://schemas.openxmlformats.org/drawingml/2006/main">
              <a:ext uri="{FF2B5EF4-FFF2-40B4-BE49-F238E27FC236}">
                <a16:creationId xmlns:a16="http://schemas.microsoft.com/office/drawing/2014/main" id="{45AEB846-E954-4957-93B8-0E5EA3400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20</a:t>
            </a:r>
          </a:p>
        </p:txBody>
      </p:sp>
      <p:sp>
        <p:nvSpPr>
          <p:cNvPr id="2" name="text-218">
            <a:extLst xmlns:a="http://schemas.openxmlformats.org/drawingml/2006/main">
              <a:ext uri="{FF2B5EF4-FFF2-40B4-BE49-F238E27FC236}">
                <a16:creationId xmlns:a16="http://schemas.microsoft.com/office/drawing/2014/main" id="{2531BE6C-FE83-4F1B-A300-DAF764FD7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Triangles and quadrilaterals</a:t>
            </a:r>
          </a:p>
        </p:txBody>
      </p:sp>
      <p:sp>
        <p:nvSpPr>
          <p:cNvPr id="3" name="text-219">
            <a:extLst xmlns:a="http://schemas.openxmlformats.org/drawingml/2006/main">
              <a:ext uri="{FF2B5EF4-FFF2-40B4-BE49-F238E27FC236}">
                <a16:creationId xmlns:a16="http://schemas.microsoft.com/office/drawing/2014/main" id="{A657261F-AC74-427D-BC45-A9114A428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220">
            <a:extLst xmlns:a="http://schemas.openxmlformats.org/drawingml/2006/main">
              <a:ext uri="{FF2B5EF4-FFF2-40B4-BE49-F238E27FC236}">
                <a16:creationId xmlns:a16="http://schemas.microsoft.com/office/drawing/2014/main" id="{F8C97AD8-5E46-4750-A762-8D6B3C4A7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47492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 triangle has angle sum 180°. An equilateral triangle has three equal sides and three 60° </a:t>
            </a:r>
          </a:p>
        </p:txBody>
      </p:sp>
      <p:sp>
        <p:nvSpPr>
          <p:cNvPr id="5" name="text-221">
            <a:extLst xmlns:a="http://schemas.openxmlformats.org/drawingml/2006/main">
              <a:ext uri="{FF2B5EF4-FFF2-40B4-BE49-F238E27FC236}">
                <a16:creationId xmlns:a16="http://schemas.microsoft.com/office/drawing/2014/main" id="{648C2663-CE2E-444A-BFE1-3D8F04982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28271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angles. An isosceles triangle has equal base angles. A quadrilateral has angle sum 360°. </a:t>
            </a:r>
          </a:p>
        </p:txBody>
      </p:sp>
      <p:sp>
        <p:nvSpPr>
          <p:cNvPr id="6" name="text-222">
            <a:extLst xmlns:a="http://schemas.openxmlformats.org/drawingml/2006/main">
              <a:ext uri="{FF2B5EF4-FFF2-40B4-BE49-F238E27FC236}">
                <a16:creationId xmlns:a16="http://schemas.microsoft.com/office/drawing/2014/main" id="{B7C218A8-D790-476F-9312-A469AB6E2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48407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Rectangles have four right angles; squares also have four equal sides. A rhombus has four </a:t>
            </a:r>
          </a:p>
        </p:txBody>
      </p:sp>
      <p:sp>
        <p:nvSpPr>
          <p:cNvPr id="7" name="text-223">
            <a:extLst xmlns:a="http://schemas.openxmlformats.org/drawingml/2006/main">
              <a:ext uri="{FF2B5EF4-FFF2-40B4-BE49-F238E27FC236}">
                <a16:creationId xmlns:a16="http://schemas.microsoft.com/office/drawing/2014/main" id="{1D8A64C3-5DD4-43CA-8CAD-FDE03DC83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6845713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equal sides; a parallelogram has two pairs of parallel sides.</a:t>
            </a:r>
          </a:p>
        </p:txBody>
      </p:sp>
      <p:sp>
        <p:nvSpPr>
          <p:cNvPr id="8" name="text-224">
            <a:extLst xmlns:a="http://schemas.openxmlformats.org/drawingml/2006/main">
              <a:ext uri="{FF2B5EF4-FFF2-40B4-BE49-F238E27FC236}">
                <a16:creationId xmlns:a16="http://schemas.microsoft.com/office/drawing/2014/main" id="{A7AFB806-6658-422B-ACDC-C2D33978B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9" name="text-225">
            <a:extLst xmlns:a="http://schemas.openxmlformats.org/drawingml/2006/main">
              <a:ext uri="{FF2B5EF4-FFF2-40B4-BE49-F238E27FC236}">
                <a16:creationId xmlns:a16="http://schemas.microsoft.com/office/drawing/2014/main" id="{B1F292D1-5B56-4ED6-B780-9A5FCABEF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10711243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 triangle has angles 48° and 67°, so the third is 180° − 48° − 67° = 65°. A square is also a </a:t>
            </a:r>
          </a:p>
        </p:txBody>
      </p:sp>
      <p:sp>
        <p:nvSpPr>
          <p:cNvPr id="10" name="text-226">
            <a:extLst xmlns:a="http://schemas.openxmlformats.org/drawingml/2006/main">
              <a:ext uri="{FF2B5EF4-FFF2-40B4-BE49-F238E27FC236}">
                <a16:creationId xmlns:a16="http://schemas.microsoft.com/office/drawing/2014/main" id="{9249FA12-CBC2-4A74-B02A-84AC1CC05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43325"/>
            <a:ext cx="855402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rectangle, rhombus and parallelogram because it satisfies each definition.</a:t>
            </a:r>
          </a:p>
        </p:txBody>
      </p:sp>
    </p:spTree>
    <p:extLst>
      <p:ext uri="{BB962C8B-B14F-4D97-AF65-F5344CB8AC3E}">
        <p14:creationId xmlns:p14="http://schemas.microsoft.com/office/powerpoint/2010/main" val="173845325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227">
            <a:extLst xmlns:a="http://schemas.openxmlformats.org/drawingml/2006/main">
              <a:ext uri="{FF2B5EF4-FFF2-40B4-BE49-F238E27FC236}">
                <a16:creationId xmlns:a16="http://schemas.microsoft.com/office/drawing/2014/main" id="{E4173C6B-9225-4C51-8429-8912537B5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20</a:t>
            </a:r>
          </a:p>
        </p:txBody>
      </p:sp>
      <p:sp>
        <p:nvSpPr>
          <p:cNvPr id="2" name="text-228">
            <a:extLst xmlns:a="http://schemas.openxmlformats.org/drawingml/2006/main">
              <a:ext uri="{FF2B5EF4-FFF2-40B4-BE49-F238E27FC236}">
                <a16:creationId xmlns:a16="http://schemas.microsoft.com/office/drawing/2014/main" id="{C1F23699-84FC-4DC3-B0B8-9144686A1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Polygons circles and symmetry</a:t>
            </a:r>
          </a:p>
        </p:txBody>
      </p:sp>
      <p:sp>
        <p:nvSpPr>
          <p:cNvPr id="3" name="text-229">
            <a:extLst xmlns:a="http://schemas.openxmlformats.org/drawingml/2006/main">
              <a:ext uri="{FF2B5EF4-FFF2-40B4-BE49-F238E27FC236}">
                <a16:creationId xmlns:a16="http://schemas.microsoft.com/office/drawing/2014/main" id="{5C22433F-8DCD-4671-8C3E-8EFF40666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230">
            <a:extLst xmlns:a="http://schemas.openxmlformats.org/drawingml/2006/main">
              <a:ext uri="{FF2B5EF4-FFF2-40B4-BE49-F238E27FC236}">
                <a16:creationId xmlns:a16="http://schemas.microsoft.com/office/drawing/2014/main" id="{4DFA392F-8CE4-48C8-985B-2992387D2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672096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An n sided polygon has interior angle sum (n − 2) × 180°. In a regular polygon all sides and </a:t>
            </a:r>
          </a:p>
        </p:txBody>
      </p:sp>
      <p:sp>
        <p:nvSpPr>
          <p:cNvPr id="5" name="text-231">
            <a:extLst xmlns:a="http://schemas.openxmlformats.org/drawingml/2006/main">
              <a:ext uri="{FF2B5EF4-FFF2-40B4-BE49-F238E27FC236}">
                <a16:creationId xmlns:a16="http://schemas.microsoft.com/office/drawing/2014/main" id="{8205A2CE-2273-47E2-B0E9-CE901E02D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34119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all interior angles are equal, and each exterior angle is 360° ÷ n. A circle has radius from </a:t>
            </a:r>
          </a:p>
        </p:txBody>
      </p:sp>
      <p:sp>
        <p:nvSpPr>
          <p:cNvPr id="6" name="text-232">
            <a:extLst xmlns:a="http://schemas.openxmlformats.org/drawingml/2006/main">
              <a:ext uri="{FF2B5EF4-FFF2-40B4-BE49-F238E27FC236}">
                <a16:creationId xmlns:a16="http://schemas.microsoft.com/office/drawing/2014/main" id="{4744D87A-CC5A-400D-A5A5-44BB0F6C8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58551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centre to circumference and diameter twice the radius. A line of symmetry reflects a shape </a:t>
            </a:r>
          </a:p>
        </p:txBody>
      </p:sp>
      <p:sp>
        <p:nvSpPr>
          <p:cNvPr id="7" name="text-233">
            <a:extLst xmlns:a="http://schemas.openxmlformats.org/drawingml/2006/main">
              <a:ext uri="{FF2B5EF4-FFF2-40B4-BE49-F238E27FC236}">
                <a16:creationId xmlns:a16="http://schemas.microsoft.com/office/drawing/2014/main" id="{5E0B48FE-4391-4ACF-BAFA-25BF92AB2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8289893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onto itself; rotational symmetry counts matching positions in a full turn.</a:t>
            </a:r>
          </a:p>
        </p:txBody>
      </p:sp>
      <p:sp>
        <p:nvSpPr>
          <p:cNvPr id="8" name="text-234">
            <a:extLst xmlns:a="http://schemas.openxmlformats.org/drawingml/2006/main">
              <a:ext uri="{FF2B5EF4-FFF2-40B4-BE49-F238E27FC236}">
                <a16:creationId xmlns:a16="http://schemas.microsoft.com/office/drawing/2014/main" id="{2F33A131-518C-4B89-AA00-50706616F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9" name="text-235">
            <a:extLst xmlns:a="http://schemas.openxmlformats.org/drawingml/2006/main">
              <a:ext uri="{FF2B5EF4-FFF2-40B4-BE49-F238E27FC236}">
                <a16:creationId xmlns:a16="http://schemas.microsoft.com/office/drawing/2014/main" id="{DEFF6D5F-F0A0-42E0-8C82-280BC8E54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1050874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 regular hexagon has each exterior angle 360° ÷ 6 = 60° and each interior angle 120°. A </a:t>
            </a:r>
          </a:p>
        </p:txBody>
      </p:sp>
      <p:sp>
        <p:nvSpPr>
          <p:cNvPr id="10" name="text-236">
            <a:extLst xmlns:a="http://schemas.openxmlformats.org/drawingml/2006/main">
              <a:ext uri="{FF2B5EF4-FFF2-40B4-BE49-F238E27FC236}">
                <a16:creationId xmlns:a16="http://schemas.microsoft.com/office/drawing/2014/main" id="{D4DAE2DE-D721-44A2-AC7E-9F4C4DAC7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43325"/>
            <a:ext cx="1083163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square has four lines of symmetry and rotational symmetry of order 4. A circle of radius 5 cm </a:t>
            </a:r>
          </a:p>
        </p:txBody>
      </p:sp>
      <p:sp>
        <p:nvSpPr>
          <p:cNvPr id="11" name="text-237">
            <a:extLst xmlns:a="http://schemas.openxmlformats.org/drawingml/2006/main">
              <a:ext uri="{FF2B5EF4-FFF2-40B4-BE49-F238E27FC236}">
                <a16:creationId xmlns:a16="http://schemas.microsoft.com/office/drawing/2014/main" id="{D7403B5A-7C64-4204-AE78-C07BE6586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86225"/>
            <a:ext cx="241792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has diameter 10 cm.</a:t>
            </a:r>
          </a:p>
        </p:txBody>
      </p:sp>
    </p:spTree>
    <p:extLst>
      <p:ext uri="{BB962C8B-B14F-4D97-AF65-F5344CB8AC3E}">
        <p14:creationId xmlns:p14="http://schemas.microsoft.com/office/powerpoint/2010/main" val="200540808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238">
            <a:extLst xmlns:a="http://schemas.openxmlformats.org/drawingml/2006/main">
              <a:ext uri="{FF2B5EF4-FFF2-40B4-BE49-F238E27FC236}">
                <a16:creationId xmlns:a16="http://schemas.microsoft.com/office/drawing/2014/main" id="{B9034082-0A15-4270-8E0E-3E414C1C9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20</a:t>
            </a:r>
          </a:p>
        </p:txBody>
      </p:sp>
      <p:sp>
        <p:nvSpPr>
          <p:cNvPr id="2" name="text-239">
            <a:extLst xmlns:a="http://schemas.openxmlformats.org/drawingml/2006/main">
              <a:ext uri="{FF2B5EF4-FFF2-40B4-BE49-F238E27FC236}">
                <a16:creationId xmlns:a16="http://schemas.microsoft.com/office/drawing/2014/main" id="{1C210A76-DDA9-45C2-87C1-BE1B43444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Solids and nets</a:t>
            </a:r>
          </a:p>
        </p:txBody>
      </p:sp>
      <p:sp>
        <p:nvSpPr>
          <p:cNvPr id="3" name="text-240">
            <a:extLst xmlns:a="http://schemas.openxmlformats.org/drawingml/2006/main">
              <a:ext uri="{FF2B5EF4-FFF2-40B4-BE49-F238E27FC236}">
                <a16:creationId xmlns:a16="http://schemas.microsoft.com/office/drawing/2014/main" id="{46010981-A567-4280-B29D-0252619A0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241">
            <a:extLst xmlns:a="http://schemas.openxmlformats.org/drawingml/2006/main">
              <a:ext uri="{FF2B5EF4-FFF2-40B4-BE49-F238E27FC236}">
                <a16:creationId xmlns:a16="http://schemas.microsoft.com/office/drawing/2014/main" id="{6A976717-572D-4C71-8821-F03BEF767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16193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 solid has three dimensions. A polyhedron has flat polygonal faces, straight edges and </a:t>
            </a:r>
          </a:p>
        </p:txBody>
      </p:sp>
      <p:sp>
        <p:nvSpPr>
          <p:cNvPr id="5" name="text-242">
            <a:extLst xmlns:a="http://schemas.openxmlformats.org/drawingml/2006/main">
              <a:ext uri="{FF2B5EF4-FFF2-40B4-BE49-F238E27FC236}">
                <a16:creationId xmlns:a16="http://schemas.microsoft.com/office/drawing/2014/main" id="{B1EDD1C8-F7C1-4043-BD51-E14882FD1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39196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vertices. A net unfolds a solid into a flat arrangement of its surfaces. A cube has 6 square </a:t>
            </a:r>
          </a:p>
        </p:txBody>
      </p:sp>
      <p:sp>
        <p:nvSpPr>
          <p:cNvPr id="6" name="text-243">
            <a:extLst xmlns:a="http://schemas.openxmlformats.org/drawingml/2006/main">
              <a:ext uri="{FF2B5EF4-FFF2-40B4-BE49-F238E27FC236}">
                <a16:creationId xmlns:a16="http://schemas.microsoft.com/office/drawing/2014/main" id="{FF83BD4D-513B-43BD-B8CD-07A474A68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70124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faces, 12 edges and 8 vertices. A cylinder has two circular flat faces and one curved surface.</a:t>
            </a:r>
          </a:p>
        </p:txBody>
      </p:sp>
      <p:sp>
        <p:nvSpPr>
          <p:cNvPr id="7" name="text-244">
            <a:extLst xmlns:a="http://schemas.openxmlformats.org/drawingml/2006/main">
              <a:ext uri="{FF2B5EF4-FFF2-40B4-BE49-F238E27FC236}">
                <a16:creationId xmlns:a16="http://schemas.microsoft.com/office/drawing/2014/main" id="{9D786E8B-8068-4A46-B7E6-AF911D821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479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8" name="text-245">
            <a:extLst xmlns:a="http://schemas.openxmlformats.org/drawingml/2006/main">
              <a:ext uri="{FF2B5EF4-FFF2-40B4-BE49-F238E27FC236}">
                <a16:creationId xmlns:a16="http://schemas.microsoft.com/office/drawing/2014/main" id="{249EE044-3896-4081-8FDD-E607DE522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57525"/>
            <a:ext cx="984246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 cuboid net contains six rectangles, arranged so that folding pairs opposite faces. A </a:t>
            </a:r>
          </a:p>
        </p:txBody>
      </p:sp>
      <p:sp>
        <p:nvSpPr>
          <p:cNvPr id="9" name="text-246">
            <a:extLst xmlns:a="http://schemas.openxmlformats.org/drawingml/2006/main">
              <a:ext uri="{FF2B5EF4-FFF2-40B4-BE49-F238E27FC236}">
                <a16:creationId xmlns:a16="http://schemas.microsoft.com/office/drawing/2014/main" id="{2E8DEE40-9D4B-4C8B-99D1-D7E4E6B79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986370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triangular prism has 5 faces, 9 edges and 6 vertices. Its two end faces are congruent </a:t>
            </a:r>
          </a:p>
        </p:txBody>
      </p:sp>
      <p:sp>
        <p:nvSpPr>
          <p:cNvPr id="10" name="text-247">
            <a:extLst xmlns:a="http://schemas.openxmlformats.org/drawingml/2006/main">
              <a:ext uri="{FF2B5EF4-FFF2-40B4-BE49-F238E27FC236}">
                <a16:creationId xmlns:a16="http://schemas.microsoft.com/office/drawing/2014/main" id="{439B986F-FFD8-4D92-A7B0-7AB5E092B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43325"/>
            <a:ext cx="112071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triangles.</a:t>
            </a:r>
          </a:p>
        </p:txBody>
      </p:sp>
    </p:spTree>
    <p:extLst>
      <p:ext uri="{BB962C8B-B14F-4D97-AF65-F5344CB8AC3E}">
        <p14:creationId xmlns:p14="http://schemas.microsoft.com/office/powerpoint/2010/main" val="131799852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248">
            <a:extLst xmlns:a="http://schemas.openxmlformats.org/drawingml/2006/main">
              <a:ext uri="{FF2B5EF4-FFF2-40B4-BE49-F238E27FC236}">
                <a16:creationId xmlns:a16="http://schemas.microsoft.com/office/drawing/2014/main" id="{C88AE14D-72E5-4680-B672-755C4E89A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20</a:t>
            </a:r>
          </a:p>
        </p:txBody>
      </p:sp>
      <p:sp>
        <p:nvSpPr>
          <p:cNvPr id="2" name="text-249">
            <a:extLst xmlns:a="http://schemas.openxmlformats.org/drawingml/2006/main">
              <a:ext uri="{FF2B5EF4-FFF2-40B4-BE49-F238E27FC236}">
                <a16:creationId xmlns:a16="http://schemas.microsoft.com/office/drawing/2014/main" id="{47D2BC80-8529-4622-A3B6-7AD57D7AF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Practice</a:t>
            </a:r>
          </a:p>
        </p:txBody>
      </p:sp>
      <p:sp>
        <p:nvSpPr>
          <p:cNvPr id="3" name="text-250">
            <a:extLst xmlns:a="http://schemas.openxmlformats.org/drawingml/2006/main">
              <a:ext uri="{FF2B5EF4-FFF2-40B4-BE49-F238E27FC236}">
                <a16:creationId xmlns:a16="http://schemas.microsoft.com/office/drawing/2014/main" id="{4527D176-5C66-498D-9250-C69D9552F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251">
            <a:extLst xmlns:a="http://schemas.openxmlformats.org/drawingml/2006/main">
              <a:ext uri="{FF2B5EF4-FFF2-40B4-BE49-F238E27FC236}">
                <a16:creationId xmlns:a16="http://schemas.microsoft.com/office/drawing/2014/main" id="{3372239F-86F5-4BF4-BB6D-87CB64F02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359968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1.  Find the supplement of 73°.</a:t>
            </a:r>
          </a:p>
        </p:txBody>
      </p:sp>
      <p:sp>
        <p:nvSpPr>
          <p:cNvPr id="5" name="text-252">
            <a:extLst xmlns:a="http://schemas.openxmlformats.org/drawingml/2006/main">
              <a:ext uri="{FF2B5EF4-FFF2-40B4-BE49-F238E27FC236}">
                <a16:creationId xmlns:a16="http://schemas.microsoft.com/office/drawing/2014/main" id="{77A4E31D-D7B6-47D3-A742-3EA095A94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7870603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2.  An isosceles triangle has vertex angle 38°. Find each base angle.</a:t>
            </a:r>
          </a:p>
        </p:txBody>
      </p:sp>
      <p:sp>
        <p:nvSpPr>
          <p:cNvPr id="6" name="text-253">
            <a:extLst xmlns:a="http://schemas.openxmlformats.org/drawingml/2006/main">
              <a:ext uri="{FF2B5EF4-FFF2-40B4-BE49-F238E27FC236}">
                <a16:creationId xmlns:a16="http://schemas.microsoft.com/office/drawing/2014/main" id="{DBBCCD70-E549-42BC-BB77-1CF0D9C08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5578983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3.  Find each interior angle of a regular octagon.</a:t>
            </a:r>
          </a:p>
        </p:txBody>
      </p:sp>
      <p:sp>
        <p:nvSpPr>
          <p:cNvPr id="7" name="text-254">
            <a:extLst xmlns:a="http://schemas.openxmlformats.org/drawingml/2006/main">
              <a:ext uri="{FF2B5EF4-FFF2-40B4-BE49-F238E27FC236}">
                <a16:creationId xmlns:a16="http://schemas.microsoft.com/office/drawing/2014/main" id="{19783A51-3F70-42C9-AF37-934116429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52750"/>
            <a:ext cx="542905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4.  A circle has diameter 14 cm. Find its radius.</a:t>
            </a:r>
          </a:p>
        </p:txBody>
      </p:sp>
      <p:sp>
        <p:nvSpPr>
          <p:cNvPr id="8" name="text-255">
            <a:extLst xmlns:a="http://schemas.openxmlformats.org/drawingml/2006/main">
              <a:ext uri="{FF2B5EF4-FFF2-40B4-BE49-F238E27FC236}">
                <a16:creationId xmlns:a16="http://schemas.microsoft.com/office/drawing/2014/main" id="{B9CDEC49-E4E8-42AB-A17D-FB2A80955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67100"/>
            <a:ext cx="460286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5.  How many edges does a cube have?</a:t>
            </a:r>
          </a:p>
        </p:txBody>
      </p:sp>
    </p:spTree>
    <p:extLst>
      <p:ext uri="{BB962C8B-B14F-4D97-AF65-F5344CB8AC3E}">
        <p14:creationId xmlns:p14="http://schemas.microsoft.com/office/powerpoint/2010/main" val="46126317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256">
            <a:extLst xmlns:a="http://schemas.openxmlformats.org/drawingml/2006/main">
              <a:ext uri="{FF2B5EF4-FFF2-40B4-BE49-F238E27FC236}">
                <a16:creationId xmlns:a16="http://schemas.microsoft.com/office/drawing/2014/main" id="{CB7D3E2A-AEFE-4371-9D44-504069778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20</a:t>
            </a:r>
          </a:p>
        </p:txBody>
      </p:sp>
      <p:sp>
        <p:nvSpPr>
          <p:cNvPr id="2" name="text-257">
            <a:extLst xmlns:a="http://schemas.openxmlformats.org/drawingml/2006/main">
              <a:ext uri="{FF2B5EF4-FFF2-40B4-BE49-F238E27FC236}">
                <a16:creationId xmlns:a16="http://schemas.microsoft.com/office/drawing/2014/main" id="{49C2A73F-9809-438D-8071-3BA6727AA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Common mistake to avoid</a:t>
            </a:r>
          </a:p>
        </p:txBody>
      </p:sp>
      <p:sp>
        <p:nvSpPr>
          <p:cNvPr id="3" name="text-258">
            <a:extLst xmlns:a="http://schemas.openxmlformats.org/drawingml/2006/main">
              <a:ext uri="{FF2B5EF4-FFF2-40B4-BE49-F238E27FC236}">
                <a16:creationId xmlns:a16="http://schemas.microsoft.com/office/drawing/2014/main" id="{58C85117-9A4D-475B-BC1D-F0ABC7B84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259">
            <a:extLst xmlns:a="http://schemas.openxmlformats.org/drawingml/2006/main">
              <a:ext uri="{FF2B5EF4-FFF2-40B4-BE49-F238E27FC236}">
                <a16:creationId xmlns:a16="http://schemas.microsoft.com/office/drawing/2014/main" id="{EB53250C-5D8D-4194-802D-5B17E8870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090976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 diagram may not be drawn to scale. Use stated measurements and </a:t>
            </a:r>
          </a:p>
        </p:txBody>
      </p:sp>
      <p:sp>
        <p:nvSpPr>
          <p:cNvPr id="5" name="text-260">
            <a:extLst xmlns:a="http://schemas.openxmlformats.org/drawingml/2006/main">
              <a:ext uri="{FF2B5EF4-FFF2-40B4-BE49-F238E27FC236}">
                <a16:creationId xmlns:a16="http://schemas.microsoft.com/office/drawing/2014/main" id="{2CDAD8D9-935D-4D36-97B6-D6DFB2795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96525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geometric reasons rather than judging an angle by its appearance.</a:t>
            </a:r>
          </a:p>
        </p:txBody>
      </p:sp>
    </p:spTree>
    <p:extLst>
      <p:ext uri="{BB962C8B-B14F-4D97-AF65-F5344CB8AC3E}">
        <p14:creationId xmlns:p14="http://schemas.microsoft.com/office/powerpoint/2010/main" val="138690023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261">
            <a:extLst xmlns:a="http://schemas.openxmlformats.org/drawingml/2006/main">
              <a:ext uri="{FF2B5EF4-FFF2-40B4-BE49-F238E27FC236}">
                <a16:creationId xmlns:a16="http://schemas.microsoft.com/office/drawing/2014/main" id="{894B91D0-A5F0-4103-AB1B-EFD223F35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20</a:t>
            </a:r>
          </a:p>
        </p:txBody>
      </p:sp>
      <p:sp>
        <p:nvSpPr>
          <p:cNvPr id="2" name="text-262">
            <a:extLst xmlns:a="http://schemas.openxmlformats.org/drawingml/2006/main">
              <a:ext uri="{FF2B5EF4-FFF2-40B4-BE49-F238E27FC236}">
                <a16:creationId xmlns:a16="http://schemas.microsoft.com/office/drawing/2014/main" id="{7FB32B8C-2585-475D-BE0E-60190D710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Answers with methods</a:t>
            </a:r>
          </a:p>
        </p:txBody>
      </p:sp>
      <p:sp>
        <p:nvSpPr>
          <p:cNvPr id="3" name="text-263">
            <a:extLst xmlns:a="http://schemas.openxmlformats.org/drawingml/2006/main">
              <a:ext uri="{FF2B5EF4-FFF2-40B4-BE49-F238E27FC236}">
                <a16:creationId xmlns:a16="http://schemas.microsoft.com/office/drawing/2014/main" id="{17B7AD35-3698-49C5-91F8-D8D22E59B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264">
            <a:extLst xmlns:a="http://schemas.openxmlformats.org/drawingml/2006/main">
              <a:ext uri="{FF2B5EF4-FFF2-40B4-BE49-F238E27FC236}">
                <a16:creationId xmlns:a16="http://schemas.microsoft.com/office/drawing/2014/main" id="{0280C748-842C-4686-95B2-B5B854C91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266404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1.  180° − 73° = 107°.</a:t>
            </a:r>
          </a:p>
        </p:txBody>
      </p:sp>
      <p:sp>
        <p:nvSpPr>
          <p:cNvPr id="5" name="text-265">
            <a:extLst xmlns:a="http://schemas.openxmlformats.org/drawingml/2006/main">
              <a:ext uri="{FF2B5EF4-FFF2-40B4-BE49-F238E27FC236}">
                <a16:creationId xmlns:a16="http://schemas.microsoft.com/office/drawing/2014/main" id="{91871376-6BEC-4FD3-BBB9-20CCD6139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317925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2.  (180° − 38°) ÷ 2 = 71°.</a:t>
            </a:r>
          </a:p>
        </p:txBody>
      </p:sp>
      <p:sp>
        <p:nvSpPr>
          <p:cNvPr id="6" name="text-266">
            <a:extLst xmlns:a="http://schemas.openxmlformats.org/drawingml/2006/main">
              <a:ext uri="{FF2B5EF4-FFF2-40B4-BE49-F238E27FC236}">
                <a16:creationId xmlns:a16="http://schemas.microsoft.com/office/drawing/2014/main" id="{AD5755ED-3E62-42BE-8051-DB1A591B7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735472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3.  Sum = 6 × 180° = 1,080°. Each angle = 1,080° ÷ 8 = 135°.</a:t>
            </a:r>
          </a:p>
        </p:txBody>
      </p:sp>
      <p:sp>
        <p:nvSpPr>
          <p:cNvPr id="7" name="text-267">
            <a:extLst xmlns:a="http://schemas.openxmlformats.org/drawingml/2006/main">
              <a:ext uri="{FF2B5EF4-FFF2-40B4-BE49-F238E27FC236}">
                <a16:creationId xmlns:a16="http://schemas.microsoft.com/office/drawing/2014/main" id="{6CC7E837-5DB3-447E-AAA9-F41CAED1C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52750"/>
            <a:ext cx="216036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4.  14 ÷ 2 = 7 cm.</a:t>
            </a:r>
          </a:p>
        </p:txBody>
      </p:sp>
      <p:sp>
        <p:nvSpPr>
          <p:cNvPr id="8" name="text-268">
            <a:extLst xmlns:a="http://schemas.openxmlformats.org/drawingml/2006/main">
              <a:ext uri="{FF2B5EF4-FFF2-40B4-BE49-F238E27FC236}">
                <a16:creationId xmlns:a16="http://schemas.microsoft.com/office/drawing/2014/main" id="{422E1D1C-EBDC-4764-8B34-6519F475F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67100"/>
            <a:ext cx="725566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5.  12 edges. Each joins two vertices and belongs to two faces.</a:t>
            </a:r>
          </a:p>
        </p:txBody>
      </p:sp>
    </p:spTree>
    <p:extLst>
      <p:ext uri="{BB962C8B-B14F-4D97-AF65-F5344CB8AC3E}">
        <p14:creationId xmlns:p14="http://schemas.microsoft.com/office/powerpoint/2010/main" val="59731835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2026-11-02T23:57:09.9160000Z</dcterms:created>
  <dcterms:modified xsi:type="dcterms:W3CDTF">2026-11-02T23:57:09.9160000Z</dcterms:modified>
</coreProperties>
</file>