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79dc5bb5a74a28" /><Relationship Type="http://schemas.openxmlformats.org/officeDocument/2006/relationships/extended-properties" Target="/docProps/app.xml" Id="R1fdd93eb2dc9407b" /><Relationship Type="http://schemas.openxmlformats.org/officeDocument/2006/relationships/officeDocument" Target="/ppt/presentation.xml" Id="Rf8aecda9a4da425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98dbef76c3449e"/>
  </p:sldMasterIdLst>
  <p:notesMasterIdLst>
    <p:notesMasterId xmlns:r="http://schemas.openxmlformats.org/officeDocument/2006/relationships" r:id="Rbec75ec662dc4afd"/>
  </p:notesMasterIdLst>
  <p:sldIdLst>
    <p:sldId xmlns:r="http://schemas.openxmlformats.org/officeDocument/2006/relationships" id="256" r:id="R82ad4ca8be604bfd"/>
    <p:sldId xmlns:r="http://schemas.openxmlformats.org/officeDocument/2006/relationships" id="257" r:id="R8576332c9c6b431a"/>
    <p:sldId xmlns:r="http://schemas.openxmlformats.org/officeDocument/2006/relationships" id="258" r:id="R9f887ed33bf3454d"/>
    <p:sldId xmlns:r="http://schemas.openxmlformats.org/officeDocument/2006/relationships" id="259" r:id="Rbefe0680ef034d17"/>
    <p:sldId xmlns:r="http://schemas.openxmlformats.org/officeDocument/2006/relationships" id="260" r:id="Rb4ea572e6e6143d0"/>
    <p:sldId xmlns:r="http://schemas.openxmlformats.org/officeDocument/2006/relationships" id="261" r:id="R461848fcaf3e48a6"/>
    <p:sldId xmlns:r="http://schemas.openxmlformats.org/officeDocument/2006/relationships" id="262" r:id="R813074698c5a412d"/>
    <p:sldId xmlns:r="http://schemas.openxmlformats.org/officeDocument/2006/relationships" id="263" r:id="Rab246e6ceffb418b"/>
    <p:sldId xmlns:r="http://schemas.openxmlformats.org/officeDocument/2006/relationships" id="264" r:id="R74dca8be962f4ac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c8e02cb7444e73" /><Relationship Type="http://schemas.openxmlformats.org/officeDocument/2006/relationships/slideMaster" Target="/ppt/slideMasters/slideMaster1.xml" Id="Rf298dbef76c3449e" /><Relationship Type="http://schemas.openxmlformats.org/officeDocument/2006/relationships/notesMaster" Target="/ppt/notesMasters/notesMaster1.xml" Id="Rbec75ec662dc4afd" /><Relationship Type="http://schemas.openxmlformats.org/officeDocument/2006/relationships/presProps" Target="/ppt/presProps.xml" Id="R741f7ef3dc1b4488" /><Relationship Type="http://schemas.openxmlformats.org/officeDocument/2006/relationships/tableStyles" Target="/ppt/tableStyles.xml" Id="Rbf633a3c744143f8" /><Relationship Type="http://schemas.openxmlformats.org/officeDocument/2006/relationships/slide" Target="/ppt/slides/slide1.xml" Id="R82ad4ca8be604bfd" /><Relationship Type="http://schemas.openxmlformats.org/officeDocument/2006/relationships/slide" Target="/ppt/slides/slide2.xml" Id="R8576332c9c6b431a" /><Relationship Type="http://schemas.openxmlformats.org/officeDocument/2006/relationships/slide" Target="/ppt/slides/slide3.xml" Id="R9f887ed33bf3454d" /><Relationship Type="http://schemas.openxmlformats.org/officeDocument/2006/relationships/slide" Target="/ppt/slides/slide4.xml" Id="Rbefe0680ef034d17" /><Relationship Type="http://schemas.openxmlformats.org/officeDocument/2006/relationships/slide" Target="/ppt/slides/slide5.xml" Id="Rb4ea572e6e6143d0" /><Relationship Type="http://schemas.openxmlformats.org/officeDocument/2006/relationships/slide" Target="/ppt/slides/slide6.xml" Id="R461848fcaf3e48a6" /><Relationship Type="http://schemas.openxmlformats.org/officeDocument/2006/relationships/slide" Target="/ppt/slides/slide7.xml" Id="R813074698c5a412d" /><Relationship Type="http://schemas.openxmlformats.org/officeDocument/2006/relationships/slide" Target="/ppt/slides/slide8.xml" Id="Rab246e6ceffb418b" /><Relationship Type="http://schemas.openxmlformats.org/officeDocument/2006/relationships/slide" Target="/ppt/slides/slide9.xml" Id="R74dca8be962f4a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09264b8f0a47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135cd9731d047c1" /><Relationship Type="http://schemas.openxmlformats.org/officeDocument/2006/relationships/notesMaster" Target="/ppt/notesMasters/notesMaster1.xml" Id="Rf8bc990ec805429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e3d325178246fb" /><Relationship Type="http://schemas.openxmlformats.org/officeDocument/2006/relationships/notesMaster" Target="/ppt/notesMasters/notesMaster1.xml" Id="R393c04131f514f9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835a1dc8b5d4a16" /><Relationship Type="http://schemas.openxmlformats.org/officeDocument/2006/relationships/notesMaster" Target="/ppt/notesMasters/notesMaster1.xml" Id="Rb45e93fa71f5442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e75fcd826b3474e" /><Relationship Type="http://schemas.openxmlformats.org/officeDocument/2006/relationships/notesMaster" Target="/ppt/notesMasters/notesMaster1.xml" Id="R1a45a215ea34431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fc3ac47c394119" /><Relationship Type="http://schemas.openxmlformats.org/officeDocument/2006/relationships/notesMaster" Target="/ppt/notesMasters/notesMaster1.xml" Id="R0a61f947a9334d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676ceadd61240f0" /><Relationship Type="http://schemas.openxmlformats.org/officeDocument/2006/relationships/notesMaster" Target="/ppt/notesMasters/notesMaster1.xml" Id="Rcfac0d6189984e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a88fe8839fa418b" /><Relationship Type="http://schemas.openxmlformats.org/officeDocument/2006/relationships/notesMaster" Target="/ppt/notesMasters/notesMaster1.xml" Id="R171be8d499634a2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d17901bdde14d91" /><Relationship Type="http://schemas.openxmlformats.org/officeDocument/2006/relationships/notesMaster" Target="/ppt/notesMasters/notesMaster1.xml" Id="R9dd07e71b2d146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e47b2f2934848b7" /><Relationship Type="http://schemas.openxmlformats.org/officeDocument/2006/relationships/notesMaster" Target="/ppt/notesMasters/notesMaster1.xml" Id="Rcee91bed814b451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notes, follow the worked examples, then attempt the practice before viewing the answers.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sequence is an ordered list of terms. Each term has a position, beginning with position 1 unless stated otherwise. Look for a rule involving differences, ratios, alternating operations or known number families. A few terms can fit many rules, so describe the intended rule clearly.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The sequence 5, 9, 13, 17 has constant difference 4. Its fifth term is 21. The number 5 is a term value, while 1 is its position.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 arithmetic sequence has a constant difference d. Its nth term is first term + (n − 1)d. Simplify this expression when useful. The rule gives any term directly without listing all earlier terms. A negative common difference gives a decreasing sequence.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For 7, 10, 13, 16, the first term is 7 and d = 3. The nth term is 7 + 3(n − 1) = 3n + 4. The twentieth term is 3 × 20 + 4 = 64.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geometric sequence has a constant multiplying factor, called the common ratio. Its nth term is first term × ratio raised to the power n − 1. The ratio can be a fraction or negative. Check the ratio rather than assuming every growing pattern is arithmetic.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The sequence 3, 6, 12, 24 has ratio 2. Its nth term is 3 × 2ⁿ⁻¹. The sixth term is 3 × 2⁵ = 96. The sequence 80, 40, 20, 10 has ratio {1|2}.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Square numbers are 1, 4, 9, 16 and so on. Cubes begin 1, 8, 27, 64. Triangular numbers begin 1, 3, 6, 10 and add consecutive counting numbers. A recursive rule defines a term using earlier terms, so starting values must be given.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A sequence beginning 1, 1 and adding the previous two terms continues 2, 3, 5, 8, 13. Triangular numbers have nth term {n(n + 1)|2}, so the sixth is {6 × 7|2} = 21.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Set the nth term expression equal to the proposed value and solve for n. A term exists only if the resulting position is a positive integer under the stated indexing. Use a pattern rule to explain rather than relying on a long list.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Is 100 in the sequence with nth term 4n + 1? Solve 4n + 1 = 100 to get n = 24.75, so no. For 101, n = 25, so it is the twenty fifth term.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9c4f50ef1f467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67934617654e9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85b22822164a3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22c0d8c65e4b3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babf7584c24d2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92feae86da40a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4EB52D0-4AD0-4218-AF77-C335A0FADB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AFCE1B6-6663-4DA8-A4C8-C0EF07408B6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94F742A-3EA4-47D1-8BCF-ABC1A35F82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D7A38A7-0330-4C3B-8A84-BB8EE2E2FA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82E1A1A-ED9B-444C-A9DA-FBB1EBE49DE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15C059E-A751-4605-9EB0-7CB46FD21B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1423932-E9F7-4F78-AAAC-47B4A3118A6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9871924-95B2-4E0B-A7A7-82BA0AC47C0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AA99FCC-17A2-4225-86E3-CFF6D3C3FE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0C7989C-7205-4CD1-9FDC-65440A7C900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f58871842164491" /><Relationship Type="http://schemas.openxmlformats.org/officeDocument/2006/relationships/slideLayout" Target="/ppt/slideLayouts/slideLayout1.xml" Id="R90a1e5f4f50546ee" /><Relationship Type="http://schemas.openxmlformats.org/officeDocument/2006/relationships/slideLayout" Target="/ppt/slideLayouts/slideLayout2.xml" Id="R2b21e2fcbb4f44ca" /><Relationship Type="http://schemas.openxmlformats.org/officeDocument/2006/relationships/slideLayout" Target="/ppt/slideLayouts/slideLayout3.xml" Id="R74905db338a34585" /><Relationship Type="http://schemas.openxmlformats.org/officeDocument/2006/relationships/slideLayout" Target="/ppt/slideLayouts/slideLayout4.xml" Id="Rfd9d607b9def4896" /><Relationship Type="http://schemas.openxmlformats.org/officeDocument/2006/relationships/slideLayout" Target="/ppt/slideLayouts/slideLayout5.xml" Id="Rfcf7e5667bb04645" /><Relationship Type="http://schemas.openxmlformats.org/officeDocument/2006/relationships/slideLayout" Target="/ppt/slideLayouts/slideLayout6.xml" Id="R026eafa018ea4b0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0a1e5f4f50546ee"/>
    <p:sldLayoutId xmlns:r="http://schemas.openxmlformats.org/officeDocument/2006/relationships" id="2147483650" r:id="R2b21e2fcbb4f44ca"/>
    <p:sldLayoutId xmlns:r="http://schemas.openxmlformats.org/officeDocument/2006/relationships" id="2147483651" r:id="R74905db338a34585"/>
    <p:sldLayoutId xmlns:r="http://schemas.openxmlformats.org/officeDocument/2006/relationships" id="2147483652" r:id="Rfd9d607b9def4896"/>
    <p:sldLayoutId xmlns:r="http://schemas.openxmlformats.org/officeDocument/2006/relationships" id="2147483653" r:id="Rfcf7e5667bb04645"/>
    <p:sldLayoutId xmlns:r="http://schemas.openxmlformats.org/officeDocument/2006/relationships" id="2147483654" r:id="R026eafa018ea4b0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005089e427456f" /><Relationship Type="http://schemas.openxmlformats.org/officeDocument/2006/relationships/notesSlide" Target="/ppt/notesSlides/notesSlide1.xml" Id="Rd35543a6910a41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2c373c6c96453c" /><Relationship Type="http://schemas.openxmlformats.org/officeDocument/2006/relationships/notesSlide" Target="/ppt/notesSlides/notesSlide2.xml" Id="Re8c31a21e9a5454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91a85d665140a6" /><Relationship Type="http://schemas.openxmlformats.org/officeDocument/2006/relationships/notesSlide" Target="/ppt/notesSlides/notesSlide3.xml" Id="R79bacd26fce94ab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8be75768984715" /><Relationship Type="http://schemas.openxmlformats.org/officeDocument/2006/relationships/notesSlide" Target="/ppt/notesSlides/notesSlide4.xml" Id="Rc42f050ef6e34ea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e5243dac7a494c" /><Relationship Type="http://schemas.openxmlformats.org/officeDocument/2006/relationships/notesSlide" Target="/ppt/notesSlides/notesSlide5.xml" Id="Rebc7f0edfc5843e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c881cc4be84f66" /><Relationship Type="http://schemas.openxmlformats.org/officeDocument/2006/relationships/notesSlide" Target="/ppt/notesSlides/notesSlide6.xml" Id="R0a36f794939b4da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855c16797a4f95" /><Relationship Type="http://schemas.openxmlformats.org/officeDocument/2006/relationships/notesSlide" Target="/ppt/notesSlides/notesSlide7.xml" Id="Rf3d22edef864401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9dd8b16c09410c" /><Relationship Type="http://schemas.openxmlformats.org/officeDocument/2006/relationships/notesSlide" Target="/ppt/notesSlides/notesSlide8.xml" Id="R683a31673c9645e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74126133794086" /><Relationship Type="http://schemas.openxmlformats.org/officeDocument/2006/relationships/notesSlide" Target="/ppt/notesSlides/notesSlide9.xml" Id="R1f0d60fd0e24402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86">
            <a:extLst xmlns:a="http://schemas.openxmlformats.org/drawingml/2006/main">
              <a:ext uri="{FF2B5EF4-FFF2-40B4-BE49-F238E27FC236}">
                <a16:creationId xmlns:a16="http://schemas.microsoft.com/office/drawing/2014/main" id="{D56CF1E0-85E9-4CA7-A6DB-861B03E0B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19</a:t>
            </a:r>
          </a:p>
        </p:txBody>
      </p:sp>
      <p:sp>
        <p:nvSpPr>
          <p:cNvPr id="2" name="text-87">
            <a:extLst xmlns:a="http://schemas.openxmlformats.org/drawingml/2006/main">
              <a:ext uri="{FF2B5EF4-FFF2-40B4-BE49-F238E27FC236}">
                <a16:creationId xmlns:a16="http://schemas.microsoft.com/office/drawing/2014/main" id="{68D35882-051F-458B-9E23-4E5164E30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Number patterns and sequences</a:t>
            </a:r>
          </a:p>
        </p:txBody>
      </p:sp>
      <p:sp>
        <p:nvSpPr>
          <p:cNvPr id="3" name="text-88">
            <a:extLst xmlns:a="http://schemas.openxmlformats.org/drawingml/2006/main">
              <a:ext uri="{FF2B5EF4-FFF2-40B4-BE49-F238E27FC236}">
                <a16:creationId xmlns:a16="http://schemas.microsoft.com/office/drawing/2014/main" id="{0B69FB3C-1F82-4192-A7E5-B96BAE5E0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89">
            <a:extLst xmlns:a="http://schemas.openxmlformats.org/drawingml/2006/main">
              <a:ext uri="{FF2B5EF4-FFF2-40B4-BE49-F238E27FC236}">
                <a16:creationId xmlns:a16="http://schemas.microsoft.com/office/drawing/2014/main" id="{1948548D-644B-4865-BFD6-63BE98885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43050"/>
            <a:ext cx="495080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Chapter notes and worked examples</a:t>
            </a:r>
          </a:p>
        </p:txBody>
      </p:sp>
      <p:sp>
        <p:nvSpPr>
          <p:cNvPr id="5" name="text-90">
            <a:extLst xmlns:a="http://schemas.openxmlformats.org/drawingml/2006/main">
              <a:ext uri="{FF2B5EF4-FFF2-40B4-BE49-F238E27FC236}">
                <a16:creationId xmlns:a16="http://schemas.microsoft.com/office/drawing/2014/main" id="{38AFE808-A642-4DE9-8B07-BECC91FF9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281549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Recognising a sequence</a:t>
            </a:r>
          </a:p>
        </p:txBody>
      </p:sp>
      <p:sp>
        <p:nvSpPr>
          <p:cNvPr id="6" name="text-91">
            <a:extLst xmlns:a="http://schemas.openxmlformats.org/drawingml/2006/main">
              <a:ext uri="{FF2B5EF4-FFF2-40B4-BE49-F238E27FC236}">
                <a16:creationId xmlns:a16="http://schemas.microsoft.com/office/drawing/2014/main" id="{199A61C2-BD3E-43AB-9E88-45523EA0A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24125"/>
            <a:ext cx="253155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Arithmetic sequences</a:t>
            </a:r>
          </a:p>
        </p:txBody>
      </p:sp>
      <p:sp>
        <p:nvSpPr>
          <p:cNvPr id="7" name="text-92">
            <a:extLst xmlns:a="http://schemas.openxmlformats.org/drawingml/2006/main">
              <a:ext uri="{FF2B5EF4-FFF2-40B4-BE49-F238E27FC236}">
                <a16:creationId xmlns:a16="http://schemas.microsoft.com/office/drawing/2014/main" id="{812EF66F-80DA-4818-87AF-FAA17AF4C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253479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Geometric sequences</a:t>
            </a:r>
          </a:p>
        </p:txBody>
      </p:sp>
      <p:sp>
        <p:nvSpPr>
          <p:cNvPr id="8" name="text-93">
            <a:extLst xmlns:a="http://schemas.openxmlformats.org/drawingml/2006/main">
              <a:ext uri="{FF2B5EF4-FFF2-40B4-BE49-F238E27FC236}">
                <a16:creationId xmlns:a16="http://schemas.microsoft.com/office/drawing/2014/main" id="{E5774274-F0DC-42D3-ABCF-A6E3491B0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53821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Square cubic triangular and recursive patterns</a:t>
            </a:r>
          </a:p>
        </p:txBody>
      </p:sp>
      <p:sp>
        <p:nvSpPr>
          <p:cNvPr id="9" name="text-94">
            <a:extLst xmlns:a="http://schemas.openxmlformats.org/drawingml/2006/main">
              <a:ext uri="{FF2B5EF4-FFF2-40B4-BE49-F238E27FC236}">
                <a16:creationId xmlns:a16="http://schemas.microsoft.com/office/drawing/2014/main" id="{EF45CFBA-AD47-482C-AB9C-4778D48B2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385905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Testing whether a value is a term</a:t>
            </a:r>
          </a:p>
        </p:txBody>
      </p:sp>
    </p:spTree>
    <p:extLst>
      <p:ext uri="{BB962C8B-B14F-4D97-AF65-F5344CB8AC3E}">
        <p14:creationId xmlns:p14="http://schemas.microsoft.com/office/powerpoint/2010/main" val="3670661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95">
            <a:extLst xmlns:a="http://schemas.openxmlformats.org/drawingml/2006/main">
              <a:ext uri="{FF2B5EF4-FFF2-40B4-BE49-F238E27FC236}">
                <a16:creationId xmlns:a16="http://schemas.microsoft.com/office/drawing/2014/main" id="{267DA0E1-2131-40A2-9067-DCC94A0C5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19</a:t>
            </a:r>
          </a:p>
        </p:txBody>
      </p:sp>
      <p:sp>
        <p:nvSpPr>
          <p:cNvPr id="2" name="text-96">
            <a:extLst xmlns:a="http://schemas.openxmlformats.org/drawingml/2006/main">
              <a:ext uri="{FF2B5EF4-FFF2-40B4-BE49-F238E27FC236}">
                <a16:creationId xmlns:a16="http://schemas.microsoft.com/office/drawing/2014/main" id="{41AB6D9E-7587-45D3-9819-E844F80D5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Recognising a sequence</a:t>
            </a:r>
          </a:p>
        </p:txBody>
      </p:sp>
      <p:sp>
        <p:nvSpPr>
          <p:cNvPr id="3" name="text-97">
            <a:extLst xmlns:a="http://schemas.openxmlformats.org/drawingml/2006/main">
              <a:ext uri="{FF2B5EF4-FFF2-40B4-BE49-F238E27FC236}">
                <a16:creationId xmlns:a16="http://schemas.microsoft.com/office/drawing/2014/main" id="{ABE1E069-A920-4666-8E1D-567655950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98">
            <a:extLst xmlns:a="http://schemas.openxmlformats.org/drawingml/2006/main">
              <a:ext uri="{FF2B5EF4-FFF2-40B4-BE49-F238E27FC236}">
                <a16:creationId xmlns:a16="http://schemas.microsoft.com/office/drawing/2014/main" id="{174A952E-10EE-4CB2-BA64-B7B5290A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48359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sequence is an ordered list of terms. Each term has a position, beginning with position 1 </a:t>
            </a:r>
          </a:p>
        </p:txBody>
      </p:sp>
      <p:sp>
        <p:nvSpPr>
          <p:cNvPr id="5" name="text-99">
            <a:extLst xmlns:a="http://schemas.openxmlformats.org/drawingml/2006/main">
              <a:ext uri="{FF2B5EF4-FFF2-40B4-BE49-F238E27FC236}">
                <a16:creationId xmlns:a16="http://schemas.microsoft.com/office/drawing/2014/main" id="{D42BD2A8-73F4-4C91-897D-9CB814391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56332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unless stated otherwise. Look for a rule involving differences, ratios, alternating operations </a:t>
            </a:r>
          </a:p>
        </p:txBody>
      </p:sp>
      <p:sp>
        <p:nvSpPr>
          <p:cNvPr id="6" name="text-100">
            <a:extLst xmlns:a="http://schemas.openxmlformats.org/drawingml/2006/main">
              <a:ext uri="{FF2B5EF4-FFF2-40B4-BE49-F238E27FC236}">
                <a16:creationId xmlns:a16="http://schemas.microsoft.com/office/drawing/2014/main" id="{7F77DEB1-63E6-4A6D-BA28-BA2ED575C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26537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or known number families. A few terms can fit many rules, so describe the intended rule </a:t>
            </a:r>
          </a:p>
        </p:txBody>
      </p:sp>
      <p:sp>
        <p:nvSpPr>
          <p:cNvPr id="7" name="text-101">
            <a:extLst xmlns:a="http://schemas.openxmlformats.org/drawingml/2006/main">
              <a:ext uri="{FF2B5EF4-FFF2-40B4-BE49-F238E27FC236}">
                <a16:creationId xmlns:a16="http://schemas.microsoft.com/office/drawing/2014/main" id="{09085A78-3187-47B4-BCCE-CDB0CC883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85039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clearly.</a:t>
            </a:r>
          </a:p>
        </p:txBody>
      </p:sp>
      <p:sp>
        <p:nvSpPr>
          <p:cNvPr id="8" name="text-102">
            <a:extLst xmlns:a="http://schemas.openxmlformats.org/drawingml/2006/main">
              <a:ext uri="{FF2B5EF4-FFF2-40B4-BE49-F238E27FC236}">
                <a16:creationId xmlns:a16="http://schemas.microsoft.com/office/drawing/2014/main" id="{5A4F976A-C809-4697-BE3C-706DF2C2F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9" name="text-103">
            <a:extLst xmlns:a="http://schemas.openxmlformats.org/drawingml/2006/main">
              <a:ext uri="{FF2B5EF4-FFF2-40B4-BE49-F238E27FC236}">
                <a16:creationId xmlns:a16="http://schemas.microsoft.com/office/drawing/2014/main" id="{A7DADEF6-82F3-48DA-B41F-3F5623B6F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48778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sequence 5, 9, 13, 17 has constant difference 4. Its fifth term is 21. The number 5 is a </a:t>
            </a:r>
          </a:p>
        </p:txBody>
      </p:sp>
      <p:sp>
        <p:nvSpPr>
          <p:cNvPr id="10" name="text-104">
            <a:extLst xmlns:a="http://schemas.openxmlformats.org/drawingml/2006/main">
              <a:ext uri="{FF2B5EF4-FFF2-40B4-BE49-F238E27FC236}">
                <a16:creationId xmlns:a16="http://schemas.microsoft.com/office/drawing/2014/main" id="{1EF9792C-B6AB-44A1-96A4-ADCE42845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43325"/>
            <a:ext cx="390153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term value, while 1 is its position.</a:t>
            </a:r>
          </a:p>
        </p:txBody>
      </p:sp>
    </p:spTree>
    <p:extLst>
      <p:ext uri="{BB962C8B-B14F-4D97-AF65-F5344CB8AC3E}">
        <p14:creationId xmlns:p14="http://schemas.microsoft.com/office/powerpoint/2010/main" val="20402845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105">
            <a:extLst xmlns:a="http://schemas.openxmlformats.org/drawingml/2006/main">
              <a:ext uri="{FF2B5EF4-FFF2-40B4-BE49-F238E27FC236}">
                <a16:creationId xmlns:a16="http://schemas.microsoft.com/office/drawing/2014/main" id="{10C02844-0641-4A65-B341-CF7990A49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19</a:t>
            </a:r>
          </a:p>
        </p:txBody>
      </p:sp>
      <p:sp>
        <p:nvSpPr>
          <p:cNvPr id="2" name="text-106">
            <a:extLst xmlns:a="http://schemas.openxmlformats.org/drawingml/2006/main">
              <a:ext uri="{FF2B5EF4-FFF2-40B4-BE49-F238E27FC236}">
                <a16:creationId xmlns:a16="http://schemas.microsoft.com/office/drawing/2014/main" id="{78259C78-264F-4EFF-9850-1D399C556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Arithmetic sequences</a:t>
            </a:r>
          </a:p>
        </p:txBody>
      </p:sp>
      <p:sp>
        <p:nvSpPr>
          <p:cNvPr id="3" name="text-107">
            <a:extLst xmlns:a="http://schemas.openxmlformats.org/drawingml/2006/main">
              <a:ext uri="{FF2B5EF4-FFF2-40B4-BE49-F238E27FC236}">
                <a16:creationId xmlns:a16="http://schemas.microsoft.com/office/drawing/2014/main" id="{D730C13E-B40B-493D-9665-F05EBB9D3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08">
            <a:extLst xmlns:a="http://schemas.openxmlformats.org/drawingml/2006/main">
              <a:ext uri="{FF2B5EF4-FFF2-40B4-BE49-F238E27FC236}">
                <a16:creationId xmlns:a16="http://schemas.microsoft.com/office/drawing/2014/main" id="{04CA7C69-7E19-4915-8317-534CC859B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27633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 arithmetic sequence has a constant difference d. Its nth term is first term + (n − 1)d. </a:t>
            </a:r>
          </a:p>
        </p:txBody>
      </p:sp>
      <p:sp>
        <p:nvSpPr>
          <p:cNvPr id="5" name="text-109">
            <a:extLst xmlns:a="http://schemas.openxmlformats.org/drawingml/2006/main">
              <a:ext uri="{FF2B5EF4-FFF2-40B4-BE49-F238E27FC236}">
                <a16:creationId xmlns:a16="http://schemas.microsoft.com/office/drawing/2014/main" id="{7723D6CA-F17F-4BE3-B3B3-C417C2D20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11697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Simplify this expression when useful. The rule gives any term directly without listing all </a:t>
            </a:r>
          </a:p>
        </p:txBody>
      </p:sp>
      <p:sp>
        <p:nvSpPr>
          <p:cNvPr id="6" name="text-110">
            <a:extLst xmlns:a="http://schemas.openxmlformats.org/drawingml/2006/main">
              <a:ext uri="{FF2B5EF4-FFF2-40B4-BE49-F238E27FC236}">
                <a16:creationId xmlns:a16="http://schemas.microsoft.com/office/drawing/2014/main" id="{5B5D42E6-2D0F-4861-9258-85175DEC7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864374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earlier terms. A negative common difference gives a decreasing sequence.</a:t>
            </a:r>
          </a:p>
        </p:txBody>
      </p:sp>
      <p:sp>
        <p:nvSpPr>
          <p:cNvPr id="7" name="text-111">
            <a:extLst xmlns:a="http://schemas.openxmlformats.org/drawingml/2006/main">
              <a:ext uri="{FF2B5EF4-FFF2-40B4-BE49-F238E27FC236}">
                <a16:creationId xmlns:a16="http://schemas.microsoft.com/office/drawing/2014/main" id="{0E645FFD-F842-417D-BD48-CC6DD7494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112">
            <a:extLst xmlns:a="http://schemas.openxmlformats.org/drawingml/2006/main">
              <a:ext uri="{FF2B5EF4-FFF2-40B4-BE49-F238E27FC236}">
                <a16:creationId xmlns:a16="http://schemas.microsoft.com/office/drawing/2014/main" id="{E91F48F3-24A4-4053-8409-AEE276D5B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41568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For 7, 10, 13, 16, the first term is 7 and d = 3. The nth term is 7 + 3(n − 1) = 3n + 4. The </a:t>
            </a:r>
          </a:p>
        </p:txBody>
      </p:sp>
      <p:sp>
        <p:nvSpPr>
          <p:cNvPr id="9" name="text-113">
            <a:extLst xmlns:a="http://schemas.openxmlformats.org/drawingml/2006/main">
              <a:ext uri="{FF2B5EF4-FFF2-40B4-BE49-F238E27FC236}">
                <a16:creationId xmlns:a16="http://schemas.microsoft.com/office/drawing/2014/main" id="{75D0EF1D-C13A-4172-8AF5-84B76FFA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403764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twentieth term is 3 × 20 + 4 = 64.</a:t>
            </a:r>
          </a:p>
        </p:txBody>
      </p:sp>
    </p:spTree>
    <p:extLst>
      <p:ext uri="{BB962C8B-B14F-4D97-AF65-F5344CB8AC3E}">
        <p14:creationId xmlns:p14="http://schemas.microsoft.com/office/powerpoint/2010/main" val="18289013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14">
            <a:extLst xmlns:a="http://schemas.openxmlformats.org/drawingml/2006/main">
              <a:ext uri="{FF2B5EF4-FFF2-40B4-BE49-F238E27FC236}">
                <a16:creationId xmlns:a16="http://schemas.microsoft.com/office/drawing/2014/main" id="{8AE219CD-B464-445C-8E78-88212A908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19</a:t>
            </a:r>
          </a:p>
        </p:txBody>
      </p:sp>
      <p:sp>
        <p:nvSpPr>
          <p:cNvPr id="2" name="text-115">
            <a:extLst xmlns:a="http://schemas.openxmlformats.org/drawingml/2006/main">
              <a:ext uri="{FF2B5EF4-FFF2-40B4-BE49-F238E27FC236}">
                <a16:creationId xmlns:a16="http://schemas.microsoft.com/office/drawing/2014/main" id="{B6E1AEAD-B99C-4DEF-90F6-2A75EBC73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Geometric sequences</a:t>
            </a:r>
          </a:p>
        </p:txBody>
      </p:sp>
      <p:sp>
        <p:nvSpPr>
          <p:cNvPr id="3" name="text-116">
            <a:extLst xmlns:a="http://schemas.openxmlformats.org/drawingml/2006/main">
              <a:ext uri="{FF2B5EF4-FFF2-40B4-BE49-F238E27FC236}">
                <a16:creationId xmlns:a16="http://schemas.microsoft.com/office/drawing/2014/main" id="{ED910814-64AA-4F6F-8C28-681F246A8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17">
            <a:extLst xmlns:a="http://schemas.openxmlformats.org/drawingml/2006/main">
              <a:ext uri="{FF2B5EF4-FFF2-40B4-BE49-F238E27FC236}">
                <a16:creationId xmlns:a16="http://schemas.microsoft.com/office/drawing/2014/main" id="{2A5BB4ED-59D8-48B1-B53E-2C34DCF55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34729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geometric sequence has a constant multiplying factor, called the common ratio. Its nth </a:t>
            </a:r>
          </a:p>
        </p:txBody>
      </p:sp>
      <p:sp>
        <p:nvSpPr>
          <p:cNvPr id="5" name="text-118">
            <a:extLst xmlns:a="http://schemas.openxmlformats.org/drawingml/2006/main">
              <a:ext uri="{FF2B5EF4-FFF2-40B4-BE49-F238E27FC236}">
                <a16:creationId xmlns:a16="http://schemas.microsoft.com/office/drawing/2014/main" id="{2F8710BB-60DB-4F32-A22F-DE53D4DFA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54884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term is first term × ratio raised to the power n − 1. The ratio can be a fraction or negative. </a:t>
            </a:r>
          </a:p>
        </p:txBody>
      </p:sp>
      <p:sp>
        <p:nvSpPr>
          <p:cNvPr id="6" name="text-119">
            <a:extLst xmlns:a="http://schemas.openxmlformats.org/drawingml/2006/main">
              <a:ext uri="{FF2B5EF4-FFF2-40B4-BE49-F238E27FC236}">
                <a16:creationId xmlns:a16="http://schemas.microsoft.com/office/drawing/2014/main" id="{EDC4E159-0837-4F88-870E-0EED5F195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853154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Check the ratio rather than assuming every growing pattern is arithmetic.</a:t>
            </a:r>
          </a:p>
        </p:txBody>
      </p:sp>
      <p:sp>
        <p:nvSpPr>
          <p:cNvPr id="7" name="text-120">
            <a:extLst xmlns:a="http://schemas.openxmlformats.org/drawingml/2006/main">
              <a:ext uri="{FF2B5EF4-FFF2-40B4-BE49-F238E27FC236}">
                <a16:creationId xmlns:a16="http://schemas.microsoft.com/office/drawing/2014/main" id="{B336E1FD-EB74-470C-8D3A-533F1A385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121">
            <a:extLst xmlns:a="http://schemas.openxmlformats.org/drawingml/2006/main">
              <a:ext uri="{FF2B5EF4-FFF2-40B4-BE49-F238E27FC236}">
                <a16:creationId xmlns:a16="http://schemas.microsoft.com/office/drawing/2014/main" id="{89117793-81AA-417A-9B6C-E6E5A6FA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70305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sequence 3, 6, 12, 24 has ratio 2. Its nth term is 3 × 2ⁿ⁻¹. The sixth term is 3 × 2⁵ = 96. </a:t>
            </a:r>
          </a:p>
        </p:txBody>
      </p:sp>
      <p:sp>
        <p:nvSpPr>
          <p:cNvPr id="9" name="text-122">
            <a:extLst xmlns:a="http://schemas.openxmlformats.org/drawingml/2006/main">
              <a:ext uri="{FF2B5EF4-FFF2-40B4-BE49-F238E27FC236}">
                <a16:creationId xmlns:a16="http://schemas.microsoft.com/office/drawing/2014/main" id="{ED6F3F3A-0C10-40B7-B6CE-5715D83FE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446846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sequence 80, 40, 20, 10 has ratio </a:t>
            </a:r>
          </a:p>
        </p:txBody>
      </p:sp>
      <p:sp>
        <p:nvSpPr>
          <p:cNvPr id="10" name="text-123">
            <a:extLst xmlns:a="http://schemas.openxmlformats.org/drawingml/2006/main">
              <a:ext uri="{FF2B5EF4-FFF2-40B4-BE49-F238E27FC236}">
                <a16:creationId xmlns:a16="http://schemas.microsoft.com/office/drawing/2014/main" id="{F1AFD68E-8C07-4D3A-8855-BE5291DD2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6638" y="34004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1" name="text-124">
            <a:extLst xmlns:a="http://schemas.openxmlformats.org/drawingml/2006/main">
              <a:ext uri="{FF2B5EF4-FFF2-40B4-BE49-F238E27FC236}">
                <a16:creationId xmlns:a16="http://schemas.microsoft.com/office/drawing/2014/main" id="{4AF019B6-8522-4556-B0A2-989B191B3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6638" y="36861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fraction-bar-125">
            <a:extLst xmlns:a="http://schemas.openxmlformats.org/drawingml/2006/main">
              <a:ext uri="{FF2B5EF4-FFF2-40B4-BE49-F238E27FC236}">
                <a16:creationId xmlns:a16="http://schemas.microsoft.com/office/drawing/2014/main" id="{52E48CD8-F0D8-4E06-B5FC-9F2006F6C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5688" y="36671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126">
            <a:extLst xmlns:a="http://schemas.openxmlformats.org/drawingml/2006/main">
              <a:ext uri="{FF2B5EF4-FFF2-40B4-BE49-F238E27FC236}">
                <a16:creationId xmlns:a16="http://schemas.microsoft.com/office/drawing/2014/main" id="{DFE24A34-7C82-4B3C-B1BC-300FE91F8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6288" y="3543300"/>
            <a:ext cx="1203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64976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127">
            <a:extLst xmlns:a="http://schemas.openxmlformats.org/drawingml/2006/main">
              <a:ext uri="{FF2B5EF4-FFF2-40B4-BE49-F238E27FC236}">
                <a16:creationId xmlns:a16="http://schemas.microsoft.com/office/drawing/2014/main" id="{5059934B-60D4-4F59-A5B3-874CD1284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19</a:t>
            </a:r>
          </a:p>
        </p:txBody>
      </p:sp>
      <p:sp>
        <p:nvSpPr>
          <p:cNvPr id="2" name="text-128">
            <a:extLst xmlns:a="http://schemas.openxmlformats.org/drawingml/2006/main">
              <a:ext uri="{FF2B5EF4-FFF2-40B4-BE49-F238E27FC236}">
                <a16:creationId xmlns:a16="http://schemas.microsoft.com/office/drawing/2014/main" id="{12DFC9D1-2EB4-40C4-A344-75652C806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Square cubic triangular and recursive patterns</a:t>
            </a:r>
          </a:p>
        </p:txBody>
      </p:sp>
      <p:sp>
        <p:nvSpPr>
          <p:cNvPr id="3" name="text-129">
            <a:extLst xmlns:a="http://schemas.openxmlformats.org/drawingml/2006/main">
              <a:ext uri="{FF2B5EF4-FFF2-40B4-BE49-F238E27FC236}">
                <a16:creationId xmlns:a16="http://schemas.microsoft.com/office/drawing/2014/main" id="{535F63BF-03A1-4145-A8ED-DD0EA14A7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30">
            <a:extLst xmlns:a="http://schemas.openxmlformats.org/drawingml/2006/main">
              <a:ext uri="{FF2B5EF4-FFF2-40B4-BE49-F238E27FC236}">
                <a16:creationId xmlns:a16="http://schemas.microsoft.com/office/drawing/2014/main" id="{6AFB779E-4351-476A-BFCF-94F4B19F8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19241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Square numbers are 1, 4, 9, 16 and so on. Cubes begin 1, 8, 27, 64. Triangular numbers </a:t>
            </a:r>
          </a:p>
        </p:txBody>
      </p:sp>
      <p:sp>
        <p:nvSpPr>
          <p:cNvPr id="5" name="text-131">
            <a:extLst xmlns:a="http://schemas.openxmlformats.org/drawingml/2006/main">
              <a:ext uri="{FF2B5EF4-FFF2-40B4-BE49-F238E27FC236}">
                <a16:creationId xmlns:a16="http://schemas.microsoft.com/office/drawing/2014/main" id="{98D66D38-CD66-407C-B349-0D6E9541C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27690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begin 1, 3, 6, 10 and add consecutive counting numbers. A recursive rule defines a term </a:t>
            </a:r>
          </a:p>
        </p:txBody>
      </p:sp>
      <p:sp>
        <p:nvSpPr>
          <p:cNvPr id="6" name="text-132">
            <a:extLst xmlns:a="http://schemas.openxmlformats.org/drawingml/2006/main">
              <a:ext uri="{FF2B5EF4-FFF2-40B4-BE49-F238E27FC236}">
                <a16:creationId xmlns:a16="http://schemas.microsoft.com/office/drawing/2014/main" id="{E8555F8E-79CA-485C-AB8B-A46745FE9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17010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using earlier terms, so starting values must be given.</a:t>
            </a:r>
          </a:p>
        </p:txBody>
      </p:sp>
      <p:sp>
        <p:nvSpPr>
          <p:cNvPr id="7" name="text-133">
            <a:extLst xmlns:a="http://schemas.openxmlformats.org/drawingml/2006/main">
              <a:ext uri="{FF2B5EF4-FFF2-40B4-BE49-F238E27FC236}">
                <a16:creationId xmlns:a16="http://schemas.microsoft.com/office/drawing/2014/main" id="{3AF5F8F5-D133-4A14-B85B-D2FB6F397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134">
            <a:extLst xmlns:a="http://schemas.openxmlformats.org/drawingml/2006/main">
              <a:ext uri="{FF2B5EF4-FFF2-40B4-BE49-F238E27FC236}">
                <a16:creationId xmlns:a16="http://schemas.microsoft.com/office/drawing/2014/main" id="{5689D74F-83F4-4176-AE23-1D11252ED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03630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sequence beginning 1, 1 and adding the previous two terms continues 2, 3, 5, 8, 13. </a:t>
            </a:r>
          </a:p>
        </p:txBody>
      </p:sp>
      <p:sp>
        <p:nvSpPr>
          <p:cNvPr id="9" name="text-135">
            <a:extLst xmlns:a="http://schemas.openxmlformats.org/drawingml/2006/main">
              <a:ext uri="{FF2B5EF4-FFF2-40B4-BE49-F238E27FC236}">
                <a16:creationId xmlns:a16="http://schemas.microsoft.com/office/drawing/2014/main" id="{383CB5DC-5F02-4A29-A99C-6DE7B2A49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404155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Triangular numbers have nth term </a:t>
            </a:r>
          </a:p>
        </p:txBody>
      </p:sp>
      <p:sp>
        <p:nvSpPr>
          <p:cNvPr id="10" name="text-136">
            <a:extLst xmlns:a="http://schemas.openxmlformats.org/drawingml/2006/main">
              <a:ext uri="{FF2B5EF4-FFF2-40B4-BE49-F238E27FC236}">
                <a16:creationId xmlns:a16="http://schemas.microsoft.com/office/drawing/2014/main" id="{A925D63A-30D5-4236-9198-5FE54D772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9728" y="3400425"/>
            <a:ext cx="893254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n(n + 1)</a:t>
            </a:r>
          </a:p>
        </p:txBody>
      </p:sp>
      <p:sp>
        <p:nvSpPr>
          <p:cNvPr id="11" name="text-137">
            <a:extLst xmlns:a="http://schemas.openxmlformats.org/drawingml/2006/main">
              <a:ext uri="{FF2B5EF4-FFF2-40B4-BE49-F238E27FC236}">
                <a16:creationId xmlns:a16="http://schemas.microsoft.com/office/drawing/2014/main" id="{2518AF81-BC98-4AD2-B559-27BFE59C2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9728" y="3686175"/>
            <a:ext cx="893254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fraction-bar-138">
            <a:extLst xmlns:a="http://schemas.openxmlformats.org/drawingml/2006/main">
              <a:ext uri="{FF2B5EF4-FFF2-40B4-BE49-F238E27FC236}">
                <a16:creationId xmlns:a16="http://schemas.microsoft.com/office/drawing/2014/main" id="{B7130912-1685-4837-9C9F-E0BE08ED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8778" y="3667125"/>
            <a:ext cx="855154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139">
            <a:extLst xmlns:a="http://schemas.openxmlformats.org/drawingml/2006/main">
              <a:ext uri="{FF2B5EF4-FFF2-40B4-BE49-F238E27FC236}">
                <a16:creationId xmlns:a16="http://schemas.microsoft.com/office/drawing/2014/main" id="{C2C8DD8E-521A-4AB1-B701-9A4F2BA1B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982" y="3543300"/>
            <a:ext cx="185289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, so the sixth is </a:t>
            </a:r>
          </a:p>
        </p:txBody>
      </p:sp>
      <p:sp>
        <p:nvSpPr>
          <p:cNvPr id="14" name="text-140">
            <a:extLst xmlns:a="http://schemas.openxmlformats.org/drawingml/2006/main">
              <a:ext uri="{FF2B5EF4-FFF2-40B4-BE49-F238E27FC236}">
                <a16:creationId xmlns:a16="http://schemas.microsoft.com/office/drawing/2014/main" id="{2796470A-4FD1-4BD9-BAA9-C33AA8946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8255" y="3400425"/>
            <a:ext cx="63522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6 × 7</a:t>
            </a:r>
          </a:p>
        </p:txBody>
      </p:sp>
      <p:sp>
        <p:nvSpPr>
          <p:cNvPr id="15" name="text-141">
            <a:extLst xmlns:a="http://schemas.openxmlformats.org/drawingml/2006/main">
              <a:ext uri="{FF2B5EF4-FFF2-40B4-BE49-F238E27FC236}">
                <a16:creationId xmlns:a16="http://schemas.microsoft.com/office/drawing/2014/main" id="{707BE9A3-20C7-473A-A3C8-38F5D43D4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8255" y="3686175"/>
            <a:ext cx="63522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6" name="fraction-bar-142">
            <a:extLst xmlns:a="http://schemas.openxmlformats.org/drawingml/2006/main">
              <a:ext uri="{FF2B5EF4-FFF2-40B4-BE49-F238E27FC236}">
                <a16:creationId xmlns:a16="http://schemas.microsoft.com/office/drawing/2014/main" id="{279A480F-DBBD-4659-8709-3025B5D18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7305" y="3667125"/>
            <a:ext cx="597122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text-143">
            <a:extLst xmlns:a="http://schemas.openxmlformats.org/drawingml/2006/main">
              <a:ext uri="{FF2B5EF4-FFF2-40B4-BE49-F238E27FC236}">
                <a16:creationId xmlns:a16="http://schemas.microsoft.com/office/drawing/2014/main" id="{0869CAA0-C051-45BE-B431-FEC06E986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478" y="3543300"/>
            <a:ext cx="74809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21.</a:t>
            </a:r>
          </a:p>
        </p:txBody>
      </p:sp>
    </p:spTree>
    <p:extLst>
      <p:ext uri="{BB962C8B-B14F-4D97-AF65-F5344CB8AC3E}">
        <p14:creationId xmlns:p14="http://schemas.microsoft.com/office/powerpoint/2010/main" val="7810877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144">
            <a:extLst xmlns:a="http://schemas.openxmlformats.org/drawingml/2006/main">
              <a:ext uri="{FF2B5EF4-FFF2-40B4-BE49-F238E27FC236}">
                <a16:creationId xmlns:a16="http://schemas.microsoft.com/office/drawing/2014/main" id="{93A90C73-A5A0-4ABF-B76A-06DAFD99B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19</a:t>
            </a:r>
          </a:p>
        </p:txBody>
      </p:sp>
      <p:sp>
        <p:nvSpPr>
          <p:cNvPr id="2" name="text-145">
            <a:extLst xmlns:a="http://schemas.openxmlformats.org/drawingml/2006/main">
              <a:ext uri="{FF2B5EF4-FFF2-40B4-BE49-F238E27FC236}">
                <a16:creationId xmlns:a16="http://schemas.microsoft.com/office/drawing/2014/main" id="{FD9639DA-E244-48D7-AA17-F0764DB8C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Testing whether a value is a term</a:t>
            </a:r>
          </a:p>
        </p:txBody>
      </p:sp>
      <p:sp>
        <p:nvSpPr>
          <p:cNvPr id="3" name="text-146">
            <a:extLst xmlns:a="http://schemas.openxmlformats.org/drawingml/2006/main">
              <a:ext uri="{FF2B5EF4-FFF2-40B4-BE49-F238E27FC236}">
                <a16:creationId xmlns:a16="http://schemas.microsoft.com/office/drawing/2014/main" id="{662A904C-F37E-44FB-B50A-6D48D7E51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47">
            <a:extLst xmlns:a="http://schemas.openxmlformats.org/drawingml/2006/main">
              <a:ext uri="{FF2B5EF4-FFF2-40B4-BE49-F238E27FC236}">
                <a16:creationId xmlns:a16="http://schemas.microsoft.com/office/drawing/2014/main" id="{CE281B3F-ECD3-4739-8D88-CA1F86352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81173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Set the nth term expression equal to the proposed value and solve for n. A term exists only if </a:t>
            </a:r>
          </a:p>
        </p:txBody>
      </p:sp>
      <p:sp>
        <p:nvSpPr>
          <p:cNvPr id="5" name="text-148">
            <a:extLst xmlns:a="http://schemas.openxmlformats.org/drawingml/2006/main">
              <a:ext uri="{FF2B5EF4-FFF2-40B4-BE49-F238E27FC236}">
                <a16:creationId xmlns:a16="http://schemas.microsoft.com/office/drawing/2014/main" id="{0ABC384F-4EBC-48C9-A8CF-08DAF2B1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42901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resulting position is a positive integer under the stated indexing. Use a pattern rule to </a:t>
            </a:r>
          </a:p>
        </p:txBody>
      </p:sp>
      <p:sp>
        <p:nvSpPr>
          <p:cNvPr id="6" name="text-149">
            <a:extLst xmlns:a="http://schemas.openxmlformats.org/drawingml/2006/main">
              <a:ext uri="{FF2B5EF4-FFF2-40B4-BE49-F238E27FC236}">
                <a16:creationId xmlns:a16="http://schemas.microsoft.com/office/drawing/2014/main" id="{2963F963-CCEF-40C1-9E21-D7249309F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71659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explain rather than relying on a long list.</a:t>
            </a:r>
          </a:p>
        </p:txBody>
      </p:sp>
      <p:sp>
        <p:nvSpPr>
          <p:cNvPr id="7" name="text-150">
            <a:extLst xmlns:a="http://schemas.openxmlformats.org/drawingml/2006/main">
              <a:ext uri="{FF2B5EF4-FFF2-40B4-BE49-F238E27FC236}">
                <a16:creationId xmlns:a16="http://schemas.microsoft.com/office/drawing/2014/main" id="{3D387225-C07C-4FD6-B999-7917C91B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151">
            <a:extLst xmlns:a="http://schemas.openxmlformats.org/drawingml/2006/main">
              <a:ext uri="{FF2B5EF4-FFF2-40B4-BE49-F238E27FC236}">
                <a16:creationId xmlns:a16="http://schemas.microsoft.com/office/drawing/2014/main" id="{95C6951D-F191-44D4-B76B-E5CAC0D58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84592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Is 100 in the sequence with nth term 4n + 1? Solve 4n + 1 = 100 to get n = 24.75, so no. For </a:t>
            </a:r>
          </a:p>
        </p:txBody>
      </p:sp>
      <p:sp>
        <p:nvSpPr>
          <p:cNvPr id="9" name="text-152">
            <a:extLst xmlns:a="http://schemas.openxmlformats.org/drawingml/2006/main">
              <a:ext uri="{FF2B5EF4-FFF2-40B4-BE49-F238E27FC236}">
                <a16:creationId xmlns:a16="http://schemas.microsoft.com/office/drawing/2014/main" id="{823077E3-6F25-40DD-B04E-629C63A88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481088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101, n = 25, so it is the twenty fifth term.</a:t>
            </a:r>
          </a:p>
        </p:txBody>
      </p:sp>
    </p:spTree>
    <p:extLst>
      <p:ext uri="{BB962C8B-B14F-4D97-AF65-F5344CB8AC3E}">
        <p14:creationId xmlns:p14="http://schemas.microsoft.com/office/powerpoint/2010/main" val="11474993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53">
            <a:extLst xmlns:a="http://schemas.openxmlformats.org/drawingml/2006/main">
              <a:ext uri="{FF2B5EF4-FFF2-40B4-BE49-F238E27FC236}">
                <a16:creationId xmlns:a16="http://schemas.microsoft.com/office/drawing/2014/main" id="{99865B81-D066-46A2-910A-44368D33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19</a:t>
            </a:r>
          </a:p>
        </p:txBody>
      </p:sp>
      <p:sp>
        <p:nvSpPr>
          <p:cNvPr id="2" name="text-154">
            <a:extLst xmlns:a="http://schemas.openxmlformats.org/drawingml/2006/main">
              <a:ext uri="{FF2B5EF4-FFF2-40B4-BE49-F238E27FC236}">
                <a16:creationId xmlns:a16="http://schemas.microsoft.com/office/drawing/2014/main" id="{F68A896E-35D1-4DA3-B8B1-8870A5F5A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Practice</a:t>
            </a:r>
          </a:p>
        </p:txBody>
      </p:sp>
      <p:sp>
        <p:nvSpPr>
          <p:cNvPr id="3" name="text-155">
            <a:extLst xmlns:a="http://schemas.openxmlformats.org/drawingml/2006/main">
              <a:ext uri="{FF2B5EF4-FFF2-40B4-BE49-F238E27FC236}">
                <a16:creationId xmlns:a16="http://schemas.microsoft.com/office/drawing/2014/main" id="{806C09B8-AAC9-4EC2-9D52-E4D5F835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56">
            <a:extLst xmlns:a="http://schemas.openxmlformats.org/drawingml/2006/main">
              <a:ext uri="{FF2B5EF4-FFF2-40B4-BE49-F238E27FC236}">
                <a16:creationId xmlns:a16="http://schemas.microsoft.com/office/drawing/2014/main" id="{A986E6A9-BAD7-4494-9513-A9023892D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464934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Continue 18, 14, 10, 6 for two terms.</a:t>
            </a:r>
          </a:p>
        </p:txBody>
      </p:sp>
      <p:sp>
        <p:nvSpPr>
          <p:cNvPr id="5" name="text-157">
            <a:extLst xmlns:a="http://schemas.openxmlformats.org/drawingml/2006/main">
              <a:ext uri="{FF2B5EF4-FFF2-40B4-BE49-F238E27FC236}">
                <a16:creationId xmlns:a16="http://schemas.microsoft.com/office/drawing/2014/main" id="{772F3B3E-349E-4182-B3CE-DF4E9E9A3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428748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Find the nth term of 6, 11, 16, 21.</a:t>
            </a:r>
          </a:p>
        </p:txBody>
      </p:sp>
      <p:sp>
        <p:nvSpPr>
          <p:cNvPr id="6" name="text-158">
            <a:extLst xmlns:a="http://schemas.openxmlformats.org/drawingml/2006/main">
              <a:ext uri="{FF2B5EF4-FFF2-40B4-BE49-F238E27FC236}">
                <a16:creationId xmlns:a16="http://schemas.microsoft.com/office/drawing/2014/main" id="{E302A013-2440-427F-91E9-D2E61BA2C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383628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Find the tenth term of 2n + 7.</a:t>
            </a:r>
          </a:p>
        </p:txBody>
      </p:sp>
      <p:sp>
        <p:nvSpPr>
          <p:cNvPr id="7" name="text-159">
            <a:extLst xmlns:a="http://schemas.openxmlformats.org/drawingml/2006/main">
              <a:ext uri="{FF2B5EF4-FFF2-40B4-BE49-F238E27FC236}">
                <a16:creationId xmlns:a16="http://schemas.microsoft.com/office/drawing/2014/main" id="{E008D0A6-FF36-44B0-AEC9-1A04604E1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450389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Continue 81, 27, 9, 3 for two terms.</a:t>
            </a:r>
          </a:p>
        </p:txBody>
      </p:sp>
      <p:sp>
        <p:nvSpPr>
          <p:cNvPr id="8" name="text-160">
            <a:extLst xmlns:a="http://schemas.openxmlformats.org/drawingml/2006/main">
              <a:ext uri="{FF2B5EF4-FFF2-40B4-BE49-F238E27FC236}">
                <a16:creationId xmlns:a16="http://schemas.microsoft.com/office/drawing/2014/main" id="{412538AE-231F-401F-A218-39BE454B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3831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Is 62 in the sequence 5n + 2?</a:t>
            </a:r>
          </a:p>
        </p:txBody>
      </p:sp>
    </p:spTree>
    <p:extLst>
      <p:ext uri="{BB962C8B-B14F-4D97-AF65-F5344CB8AC3E}">
        <p14:creationId xmlns:p14="http://schemas.microsoft.com/office/powerpoint/2010/main" val="15799217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61">
            <a:extLst xmlns:a="http://schemas.openxmlformats.org/drawingml/2006/main">
              <a:ext uri="{FF2B5EF4-FFF2-40B4-BE49-F238E27FC236}">
                <a16:creationId xmlns:a16="http://schemas.microsoft.com/office/drawing/2014/main" id="{FC8EBE18-AF5D-44F5-B24E-0E5BEF331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19</a:t>
            </a:r>
          </a:p>
        </p:txBody>
      </p:sp>
      <p:sp>
        <p:nvSpPr>
          <p:cNvPr id="2" name="text-162">
            <a:extLst xmlns:a="http://schemas.openxmlformats.org/drawingml/2006/main">
              <a:ext uri="{FF2B5EF4-FFF2-40B4-BE49-F238E27FC236}">
                <a16:creationId xmlns:a16="http://schemas.microsoft.com/office/drawing/2014/main" id="{2F7F076D-88C8-477B-8BD4-0F2F2195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Common mistake to avoid</a:t>
            </a:r>
          </a:p>
        </p:txBody>
      </p:sp>
      <p:sp>
        <p:nvSpPr>
          <p:cNvPr id="3" name="text-163">
            <a:extLst xmlns:a="http://schemas.openxmlformats.org/drawingml/2006/main">
              <a:ext uri="{FF2B5EF4-FFF2-40B4-BE49-F238E27FC236}">
                <a16:creationId xmlns:a16="http://schemas.microsoft.com/office/drawing/2014/main" id="{D8542478-B7D2-4497-8B69-60E6DC388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64">
            <a:extLst xmlns:a="http://schemas.openxmlformats.org/drawingml/2006/main">
              <a:ext uri="{FF2B5EF4-FFF2-40B4-BE49-F238E27FC236}">
                <a16:creationId xmlns:a16="http://schemas.microsoft.com/office/drawing/2014/main" id="{F7FC5D78-E784-4BCB-827A-ACB37961D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34319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common difference is not usually the whole nth term rule. For 5, 8, </a:t>
            </a:r>
          </a:p>
        </p:txBody>
      </p:sp>
      <p:sp>
        <p:nvSpPr>
          <p:cNvPr id="5" name="text-165">
            <a:extLst xmlns:a="http://schemas.openxmlformats.org/drawingml/2006/main">
              <a:ext uri="{FF2B5EF4-FFF2-40B4-BE49-F238E27FC236}">
                <a16:creationId xmlns:a16="http://schemas.microsoft.com/office/drawing/2014/main" id="{68757A05-75EA-4D60-8180-1429AEA02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48888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11, the rule is 3n + 2, not just 3n.</a:t>
            </a:r>
          </a:p>
        </p:txBody>
      </p:sp>
    </p:spTree>
    <p:extLst>
      <p:ext uri="{BB962C8B-B14F-4D97-AF65-F5344CB8AC3E}">
        <p14:creationId xmlns:p14="http://schemas.microsoft.com/office/powerpoint/2010/main" val="177154583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166">
            <a:extLst xmlns:a="http://schemas.openxmlformats.org/drawingml/2006/main">
              <a:ext uri="{FF2B5EF4-FFF2-40B4-BE49-F238E27FC236}">
                <a16:creationId xmlns:a16="http://schemas.microsoft.com/office/drawing/2014/main" id="{D9A50FC4-8FEA-4A14-BFD1-34BA90C20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19</a:t>
            </a:r>
          </a:p>
        </p:txBody>
      </p:sp>
      <p:sp>
        <p:nvSpPr>
          <p:cNvPr id="2" name="text-167">
            <a:extLst xmlns:a="http://schemas.openxmlformats.org/drawingml/2006/main">
              <a:ext uri="{FF2B5EF4-FFF2-40B4-BE49-F238E27FC236}">
                <a16:creationId xmlns:a16="http://schemas.microsoft.com/office/drawing/2014/main" id="{D4036F16-DBA2-4FFA-BF0E-F873D9655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Answers with methods</a:t>
            </a:r>
          </a:p>
        </p:txBody>
      </p:sp>
      <p:sp>
        <p:nvSpPr>
          <p:cNvPr id="3" name="text-168">
            <a:extLst xmlns:a="http://schemas.openxmlformats.org/drawingml/2006/main">
              <a:ext uri="{FF2B5EF4-FFF2-40B4-BE49-F238E27FC236}">
                <a16:creationId xmlns:a16="http://schemas.microsoft.com/office/drawing/2014/main" id="{7FA3FC7A-B300-4B62-A66E-32128C483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69">
            <a:extLst xmlns:a="http://schemas.openxmlformats.org/drawingml/2006/main">
              <a:ext uri="{FF2B5EF4-FFF2-40B4-BE49-F238E27FC236}">
                <a16:creationId xmlns:a16="http://schemas.microsoft.com/office/drawing/2014/main" id="{0567D452-761B-4260-8819-00404DE3C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653300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The difference is −4, so the next terms are 2 and −2.</a:t>
            </a:r>
          </a:p>
        </p:txBody>
      </p:sp>
      <p:sp>
        <p:nvSpPr>
          <p:cNvPr id="5" name="text-170">
            <a:extLst xmlns:a="http://schemas.openxmlformats.org/drawingml/2006/main">
              <a:ext uri="{FF2B5EF4-FFF2-40B4-BE49-F238E27FC236}">
                <a16:creationId xmlns:a16="http://schemas.microsoft.com/office/drawing/2014/main" id="{F349E947-6D2E-4F4B-BA05-586E18016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302666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6 + 5(n − 1) = 5n + 1.</a:t>
            </a:r>
          </a:p>
        </p:txBody>
      </p:sp>
      <p:sp>
        <p:nvSpPr>
          <p:cNvPr id="6" name="text-171">
            <a:extLst xmlns:a="http://schemas.openxmlformats.org/drawingml/2006/main">
              <a:ext uri="{FF2B5EF4-FFF2-40B4-BE49-F238E27FC236}">
                <a16:creationId xmlns:a16="http://schemas.microsoft.com/office/drawing/2014/main" id="{3C419108-13E1-42D9-B2BE-94A293B56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236715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2 × 10 + 7 = 27.</a:t>
            </a:r>
          </a:p>
        </p:txBody>
      </p:sp>
      <p:sp>
        <p:nvSpPr>
          <p:cNvPr id="7" name="text-172">
            <a:extLst xmlns:a="http://schemas.openxmlformats.org/drawingml/2006/main">
              <a:ext uri="{FF2B5EF4-FFF2-40B4-BE49-F238E27FC236}">
                <a16:creationId xmlns:a16="http://schemas.microsoft.com/office/drawing/2014/main" id="{2DD64B2C-81E2-496E-AB7F-A643CAF29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95625"/>
            <a:ext cx="455580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Divide by 3 each time, giving 1 and </a:t>
            </a:r>
          </a:p>
        </p:txBody>
      </p:sp>
      <p:sp>
        <p:nvSpPr>
          <p:cNvPr id="8" name="text-173">
            <a:extLst xmlns:a="http://schemas.openxmlformats.org/drawingml/2006/main">
              <a:ext uri="{FF2B5EF4-FFF2-40B4-BE49-F238E27FC236}">
                <a16:creationId xmlns:a16="http://schemas.microsoft.com/office/drawing/2014/main" id="{1695C755-2C5C-469D-9F71-F9D09DC4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3983" y="29527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text-174">
            <a:extLst xmlns:a="http://schemas.openxmlformats.org/drawingml/2006/main">
              <a:ext uri="{FF2B5EF4-FFF2-40B4-BE49-F238E27FC236}">
                <a16:creationId xmlns:a16="http://schemas.microsoft.com/office/drawing/2014/main" id="{394098A9-02DF-447C-88E4-CA18F0348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3983" y="32385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0" name="fraction-bar-175">
            <a:extLst xmlns:a="http://schemas.openxmlformats.org/drawingml/2006/main">
              <a:ext uri="{FF2B5EF4-FFF2-40B4-BE49-F238E27FC236}">
                <a16:creationId xmlns:a16="http://schemas.microsoft.com/office/drawing/2014/main" id="{013B03B9-D0A4-4F37-ACCC-D560B865E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3033" y="321945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-176">
            <a:extLst xmlns:a="http://schemas.openxmlformats.org/drawingml/2006/main">
              <a:ext uri="{FF2B5EF4-FFF2-40B4-BE49-F238E27FC236}">
                <a16:creationId xmlns:a16="http://schemas.microsoft.com/office/drawing/2014/main" id="{A25FC1BF-0917-4172-942B-F3184AC7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3633" y="3095625"/>
            <a:ext cx="1203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2" name="text-177">
            <a:extLst xmlns:a="http://schemas.openxmlformats.org/drawingml/2006/main">
              <a:ext uri="{FF2B5EF4-FFF2-40B4-BE49-F238E27FC236}">
                <a16:creationId xmlns:a16="http://schemas.microsoft.com/office/drawing/2014/main" id="{B38BEEDF-252E-4EB4-9E8D-E2A880699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675951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5n + 2 = 62 gives n = 12, so yes, it is the twelfth term.</a:t>
            </a:r>
          </a:p>
        </p:txBody>
      </p:sp>
    </p:spTree>
    <p:extLst>
      <p:ext uri="{BB962C8B-B14F-4D97-AF65-F5344CB8AC3E}">
        <p14:creationId xmlns:p14="http://schemas.microsoft.com/office/powerpoint/2010/main" val="15199438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2026-11-02T23:57:06.6790000Z</dcterms:created>
  <dcterms:modified xsi:type="dcterms:W3CDTF">2026-11-02T23:57:06.6790000Z</dcterms:modified>
</coreProperties>
</file>