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8eb9721a5f84d34" /><Relationship Type="http://schemas.openxmlformats.org/officeDocument/2006/relationships/extended-properties" Target="/docProps/app.xml" Id="R6760c48c3c7246a0" /><Relationship Type="http://schemas.openxmlformats.org/officeDocument/2006/relationships/officeDocument" Target="/ppt/presentation.xml" Id="Rcff1effb82c84e85" /></Relationships>
</file>

<file path=ppt/presentation.xml><?xml version="1.0" encoding="utf-8"?>
<p:presentation xmlns:p="http://schemas.openxmlformats.org/presentationml/2006/main">
  <p:sldMasterIdLst>
    <p:sldMasterId xmlns:r="http://schemas.openxmlformats.org/officeDocument/2006/relationships" id="2147483648" r:id="R12677f66c72d49dc"/>
  </p:sldMasterIdLst>
  <p:notesMasterIdLst>
    <p:notesMasterId xmlns:r="http://schemas.openxmlformats.org/officeDocument/2006/relationships" r:id="R756dd91ee1024603"/>
  </p:notesMasterIdLst>
  <p:sldIdLst>
    <p:sldId xmlns:r="http://schemas.openxmlformats.org/officeDocument/2006/relationships" id="256" r:id="R15931541d4274501"/>
    <p:sldId xmlns:r="http://schemas.openxmlformats.org/officeDocument/2006/relationships" id="257" r:id="R219cdb6dc0064e36"/>
    <p:sldId xmlns:r="http://schemas.openxmlformats.org/officeDocument/2006/relationships" id="258" r:id="R74579d6183884ce6"/>
    <p:sldId xmlns:r="http://schemas.openxmlformats.org/officeDocument/2006/relationships" id="259" r:id="Re70f82b0fec94e64"/>
    <p:sldId xmlns:r="http://schemas.openxmlformats.org/officeDocument/2006/relationships" id="260" r:id="Racbf0c2154144f6c"/>
    <p:sldId xmlns:r="http://schemas.openxmlformats.org/officeDocument/2006/relationships" id="261" r:id="R096a429bed35418b"/>
    <p:sldId xmlns:r="http://schemas.openxmlformats.org/officeDocument/2006/relationships" id="262" r:id="R53e27833e96d40da"/>
    <p:sldId xmlns:r="http://schemas.openxmlformats.org/officeDocument/2006/relationships" id="263" r:id="Rb7440f4c44874994"/>
    <p:sldId xmlns:r="http://schemas.openxmlformats.org/officeDocument/2006/relationships" id="264" r:id="Rf7e03081a4c44b35"/>
    <p:sldId xmlns:r="http://schemas.openxmlformats.org/officeDocument/2006/relationships" id="265" r:id="R2873f38c82e540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dfa70e335d4dc3" /><Relationship Type="http://schemas.openxmlformats.org/officeDocument/2006/relationships/slideMaster" Target="/ppt/slideMasters/slideMaster1.xml" Id="R12677f66c72d49dc" /><Relationship Type="http://schemas.openxmlformats.org/officeDocument/2006/relationships/notesMaster" Target="/ppt/notesMasters/notesMaster1.xml" Id="R756dd91ee1024603" /><Relationship Type="http://schemas.openxmlformats.org/officeDocument/2006/relationships/presProps" Target="/ppt/presProps.xml" Id="R70a0ba39f7c84070" /><Relationship Type="http://schemas.openxmlformats.org/officeDocument/2006/relationships/tableStyles" Target="/ppt/tableStyles.xml" Id="R09ce3c6f3e294aa7" /><Relationship Type="http://schemas.openxmlformats.org/officeDocument/2006/relationships/slide" Target="/ppt/slides/slide1.xml" Id="R15931541d4274501" /><Relationship Type="http://schemas.openxmlformats.org/officeDocument/2006/relationships/slide" Target="/ppt/slides/slide2.xml" Id="R219cdb6dc0064e36" /><Relationship Type="http://schemas.openxmlformats.org/officeDocument/2006/relationships/slide" Target="/ppt/slides/slide3.xml" Id="R74579d6183884ce6" /><Relationship Type="http://schemas.openxmlformats.org/officeDocument/2006/relationships/slide" Target="/ppt/slides/slide4.xml" Id="Re70f82b0fec94e64" /><Relationship Type="http://schemas.openxmlformats.org/officeDocument/2006/relationships/slide" Target="/ppt/slides/slide5.xml" Id="Racbf0c2154144f6c" /><Relationship Type="http://schemas.openxmlformats.org/officeDocument/2006/relationships/slide" Target="/ppt/slides/slide6.xml" Id="R096a429bed35418b" /><Relationship Type="http://schemas.openxmlformats.org/officeDocument/2006/relationships/slide" Target="/ppt/slides/slide7.xml" Id="R53e27833e96d40da" /><Relationship Type="http://schemas.openxmlformats.org/officeDocument/2006/relationships/slide" Target="/ppt/slides/slide8.xml" Id="Rb7440f4c44874994" /><Relationship Type="http://schemas.openxmlformats.org/officeDocument/2006/relationships/slide" Target="/ppt/slides/slide9.xml" Id="Rf7e03081a4c44b35" /><Relationship Type="http://schemas.openxmlformats.org/officeDocument/2006/relationships/slide" Target="/ppt/slides/slide10.xml" Id="R2873f38c82e540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5dde5ee05af4f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21252874c04538" /><Relationship Type="http://schemas.openxmlformats.org/officeDocument/2006/relationships/notesMaster" Target="/ppt/notesMasters/notesMaster1.xml" Id="R500b8e5f1ee84f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5739695e82432c" /><Relationship Type="http://schemas.openxmlformats.org/officeDocument/2006/relationships/notesMaster" Target="/ppt/notesMasters/notesMaster1.xml" Id="R71682a7c71bd44e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e22088489ab4162" /><Relationship Type="http://schemas.openxmlformats.org/officeDocument/2006/relationships/notesMaster" Target="/ppt/notesMasters/notesMaster1.xml" Id="R184565b117064e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e5ddceec7a4a92" /><Relationship Type="http://schemas.openxmlformats.org/officeDocument/2006/relationships/notesMaster" Target="/ppt/notesMasters/notesMaster1.xml" Id="R486388c217d74f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6a26dee8384dd0" /><Relationship Type="http://schemas.openxmlformats.org/officeDocument/2006/relationships/notesMaster" Target="/ppt/notesMasters/notesMaster1.xml" Id="R7693af863afc4d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63d0847d6c54abd" /><Relationship Type="http://schemas.openxmlformats.org/officeDocument/2006/relationships/notesMaster" Target="/ppt/notesMasters/notesMaster1.xml" Id="Rb44a1e29507b487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af3d0c521c149ae" /><Relationship Type="http://schemas.openxmlformats.org/officeDocument/2006/relationships/notesMaster" Target="/ppt/notesMasters/notesMaster1.xml" Id="R2c643518ea0641c4" /></Relationships>
</file>

<file path=ppt/notesSlides/_rels/notesSlide8.xml.rels>&#65279;<?xml version="1.0" encoding="utf-8"?><Relationships xmlns="http://schemas.openxmlformats.org/package/2006/relationships"><Relationship Type="http://schemas.openxmlformats.org/officeDocument/2006/relationships/slide" Target="/ppt/slides/slide8.xml" Id="R4eaa27308fa14b46" /><Relationship Type="http://schemas.openxmlformats.org/officeDocument/2006/relationships/notesMaster" Target="/ppt/notesMasters/notesMaster1.xml" Id="R4587fbb2a99742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f389e0109149cb" /><Relationship Type="http://schemas.openxmlformats.org/officeDocument/2006/relationships/notesMaster" Target="/ppt/notesMasters/notesMaster1.xml" Id="Ra6d0930084e0465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63e876284dc4a98" /><Relationship Type="http://schemas.openxmlformats.org/officeDocument/2006/relationships/notesMaster" Target="/ppt/notesMasters/notesMaster1.xml" Id="R43d0ac1a0a394d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variable represents a number that may change or be unknown. An expression has terms connected by operations. An equation states that two expressions are equal. In 4x + 7, x is the variable, 4 is its coefficient and 7 is a constant. Multiplication between a number and a variable is usually unwritten.</a:t>
            </a:r>
          </a:p>
          <a:p xmlns:a="http://schemas.openxmlformats.org/drawingml/2006/main">
            <a:r>
              <a:t/>
            </a:r>
          </a:p>
          <a:p xmlns:a="http://schemas.openxmlformats.org/drawingml/2006/main">
            <a:r>
              <a:t>Worked example</a:t>
            </a:r>
          </a:p>
          <a:p xmlns:a="http://schemas.openxmlformats.org/drawingml/2006/main">
            <a:r>
              <a:t>If x is the price of one ticket, 3x + 20 represents the price of three tickets plus a 20 rupee booking fee. The statement 3x + 20 = 170 is an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Like terms have exactly the same variable part, including powers. Add or subtract their coefficients. Constants combine with constants. Unlike terms remain separate. Remember that x means 1x and −x means −1x.</a:t>
            </a:r>
          </a:p>
          <a:p xmlns:a="http://schemas.openxmlformats.org/drawingml/2006/main">
            <a:r>
              <a:t/>
            </a:r>
          </a:p>
          <a:p xmlns:a="http://schemas.openxmlformats.org/drawingml/2006/main">
            <a:r>
              <a:t>Worked example</a:t>
            </a:r>
          </a:p>
          <a:p xmlns:a="http://schemas.openxmlformats.org/drawingml/2006/main">
            <a:r>
              <a:t>5x + 3y − 2x + 4 = 3x + 3y + 4. In contrast, 2x + 3x² cannot be combined because x and x² are different variable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each variable with its stated value and use brackets around negative values. Then apply the operation hierarchy. Repeated letters must receive the same value throughout. Include units when a formula represents a measurement.</a:t>
            </a:r>
          </a:p>
          <a:p xmlns:a="http://schemas.openxmlformats.org/drawingml/2006/main">
            <a:r>
              <a:t/>
            </a:r>
          </a:p>
          <a:p xmlns:a="http://schemas.openxmlformats.org/drawingml/2006/main">
            <a:r>
              <a:t>Worked example</a:t>
            </a:r>
          </a:p>
          <a:p xmlns:a="http://schemas.openxmlformats.org/drawingml/2006/main">
            <a:r>
              <a:t>Evaluate 2a² − 3b when a = −2 and b = 5. The result is 2(−2)² − 3(5) = 8 − 15 =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Expand a bracket by multiplying every term inside by the outside factor. A negative factor changes the sign of each term. Factorising reverses expansion by taking out a common factor. Check by multiplying back.</a:t>
            </a:r>
          </a:p>
          <a:p xmlns:a="http://schemas.openxmlformats.org/drawingml/2006/main">
            <a:r>
              <a:t/>
            </a:r>
          </a:p>
          <a:p xmlns:a="http://schemas.openxmlformats.org/drawingml/2006/main">
            <a:r>
              <a:t>Worked example</a:t>
            </a:r>
          </a:p>
          <a:p xmlns:a="http://schemas.openxmlformats.org/drawingml/2006/main">
            <a:r>
              <a:t>3(2x − 5) = 6x − 15. Also, −2(x + 4) = −2x − 8. The expression 12x + 18 factorises as 6(2x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equation stays balanced when you perform the same valid operation on both sides. Undo operations in reverse order. For variables on both sides, collect variable terms on one side and constants on the other. Check the solution in the original equation.</a:t>
            </a:r>
          </a:p>
          <a:p xmlns:a="http://schemas.openxmlformats.org/drawingml/2006/main">
            <a:r>
              <a:t/>
            </a:r>
          </a:p>
          <a:p xmlns:a="http://schemas.openxmlformats.org/drawingml/2006/main">
            <a:r>
              <a:t>Worked example</a:t>
            </a:r>
          </a:p>
          <a:p xmlns:a="http://schemas.openxmlformats.org/drawingml/2006/main">
            <a:r>
              <a:t>Solve 3x + 7 = 22. Subtract 7 to get 3x = 15, then divide by 3 to get x = 5. Check: 3 × 5 + 7 = 22. For 5x − 4 = 2x + 11, subtract 2x and add 4 to get 3x =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a variable and say what it means. Translate the relationships into an equation before solving. Consecutive integers can be written n, n + 1 and n + 2. State the final answer in words and check it fits the situation.</a:t>
            </a:r>
          </a:p>
          <a:p xmlns:a="http://schemas.openxmlformats.org/drawingml/2006/main">
            <a:r>
              <a:t/>
            </a:r>
          </a:p>
          <a:p xmlns:a="http://schemas.openxmlformats.org/drawingml/2006/main">
            <a:r>
              <a:t>Worked example</a:t>
            </a:r>
          </a:p>
          <a:p xmlns:a="http://schemas.openxmlformats.org/drawingml/2006/main">
            <a:r>
              <a:t>A number doubled and then increased by 9 gives 31. Let the number be n. Then 2n + 9 = 31, so 2n = 22 and n = 11. Check: 22 + 9 = 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761df7ad2d0499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1be29a1d6d422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8cd66f3ec2949b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3faad31dd87477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ce36e6f6b047b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9c74cb8df184e2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9A82C3F-4A60-490E-A238-AE169A17312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F874929-9276-4A38-B827-5783BE2B650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A86E204-CE16-487E-BD20-E8345635698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A2C2CF0-E4AB-4C52-83F7-83A23FDDCD1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649AA49-95A8-41F1-97D3-0819B414F10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84B945B-D5AA-44BB-AE89-A5AB04FF46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EB9B6C0-47E5-4C2F-AD4F-5734BC3F89C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1EB604A-AB13-4C9D-97AE-5CB09ED87D5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A60D8D2-BAB6-4EE7-8E55-C26873FE31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8135FF-83C4-47E6-B137-F0EFFE6B176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ee3a82b0bf443d" /><Relationship Type="http://schemas.openxmlformats.org/officeDocument/2006/relationships/slideLayout" Target="/ppt/slideLayouts/slideLayout1.xml" Id="Ra3284563537a486b" /><Relationship Type="http://schemas.openxmlformats.org/officeDocument/2006/relationships/slideLayout" Target="/ppt/slideLayouts/slideLayout2.xml" Id="R25c9437c9ea14f80" /><Relationship Type="http://schemas.openxmlformats.org/officeDocument/2006/relationships/slideLayout" Target="/ppt/slideLayouts/slideLayout3.xml" Id="R337aaca3f87c41e3" /><Relationship Type="http://schemas.openxmlformats.org/officeDocument/2006/relationships/slideLayout" Target="/ppt/slideLayouts/slideLayout4.xml" Id="Re1f5ead060df4478" /><Relationship Type="http://schemas.openxmlformats.org/officeDocument/2006/relationships/slideLayout" Target="/ppt/slideLayouts/slideLayout5.xml" Id="R5b15eee46de14bfe" /><Relationship Type="http://schemas.openxmlformats.org/officeDocument/2006/relationships/slideLayout" Target="/ppt/slideLayouts/slideLayout6.xml" Id="R6ebf97b0b0f1423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284563537a486b"/>
    <p:sldLayoutId xmlns:r="http://schemas.openxmlformats.org/officeDocument/2006/relationships" id="2147483650" r:id="R25c9437c9ea14f80"/>
    <p:sldLayoutId xmlns:r="http://schemas.openxmlformats.org/officeDocument/2006/relationships" id="2147483651" r:id="R337aaca3f87c41e3"/>
    <p:sldLayoutId xmlns:r="http://schemas.openxmlformats.org/officeDocument/2006/relationships" id="2147483652" r:id="Re1f5ead060df4478"/>
    <p:sldLayoutId xmlns:r="http://schemas.openxmlformats.org/officeDocument/2006/relationships" id="2147483653" r:id="R5b15eee46de14bfe"/>
    <p:sldLayoutId xmlns:r="http://schemas.openxmlformats.org/officeDocument/2006/relationships" id="2147483654" r:id="R6ebf97b0b0f1423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c62b11c3ff046f6" /><Relationship Type="http://schemas.openxmlformats.org/officeDocument/2006/relationships/notesSlide" Target="/ppt/notesSlides/notesSlide1.xml" Id="Rfeed7c6a79fe4e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c32b45e2de64488" /><Relationship Type="http://schemas.openxmlformats.org/officeDocument/2006/relationships/notesSlide" Target="/ppt/notesSlides/notesSlide2.xml" Id="R70a063b52b1147c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8a7a775f1b84a32" /><Relationship Type="http://schemas.openxmlformats.org/officeDocument/2006/relationships/notesSlide" Target="/ppt/notesSlides/notesSlide3.xml" Id="Rb42e1cad989a4de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d0bac4f544f4c9d" /><Relationship Type="http://schemas.openxmlformats.org/officeDocument/2006/relationships/notesSlide" Target="/ppt/notesSlides/notesSlide4.xml" Id="R141b5c6c723544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2d7e17c07484109" /><Relationship Type="http://schemas.openxmlformats.org/officeDocument/2006/relationships/notesSlide" Target="/ppt/notesSlides/notesSlide5.xml" Id="R69d0961733474f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d5e763d42d74207" /><Relationship Type="http://schemas.openxmlformats.org/officeDocument/2006/relationships/notesSlide" Target="/ppt/notesSlides/notesSlide6.xml" Id="R3c4d07665b2c40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8d9170f02274557" /><Relationship Type="http://schemas.openxmlformats.org/officeDocument/2006/relationships/notesSlide" Target="/ppt/notesSlides/notesSlide7.xml" Id="R19c6a7ad39e344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b69dbb7b8ad4fbf" /><Relationship Type="http://schemas.openxmlformats.org/officeDocument/2006/relationships/notesSlide" Target="/ppt/notesSlides/notesSlide8.xml" Id="R14e726c5f4f0443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8ba8ed0c7f64525" /><Relationship Type="http://schemas.openxmlformats.org/officeDocument/2006/relationships/notesSlide" Target="/ppt/notesSlides/notesSlide9.xml" Id="R52d9f34fad3543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30f486b94aa4bb2" /><Relationship Type="http://schemas.openxmlformats.org/officeDocument/2006/relationships/notesSlide" Target="/ppt/notesSlides/notesSlide10.xml" Id="Rc303217ec16745a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
            <a:extLst xmlns:a="http://schemas.openxmlformats.org/drawingml/2006/main">
              <a:ext uri="{FF2B5EF4-FFF2-40B4-BE49-F238E27FC236}">
                <a16:creationId xmlns:a16="http://schemas.microsoft.com/office/drawing/2014/main" id="{526CB377-992E-48CF-8384-211ED8A7B1D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2">
            <a:extLst xmlns:a="http://schemas.openxmlformats.org/drawingml/2006/main">
              <a:ext uri="{FF2B5EF4-FFF2-40B4-BE49-F238E27FC236}">
                <a16:creationId xmlns:a16="http://schemas.microsoft.com/office/drawing/2014/main" id="{EA7F5AB9-CDA2-436B-90A3-115F61BBBD3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Basic algebra</a:t>
            </a:r>
          </a:p>
        </p:txBody>
      </p:sp>
      <p:sp>
        <p:nvSpPr>
          <p:cNvPr id="3" name="text-3">
            <a:extLst xmlns:a="http://schemas.openxmlformats.org/drawingml/2006/main">
              <a:ext uri="{FF2B5EF4-FFF2-40B4-BE49-F238E27FC236}">
                <a16:creationId xmlns:a16="http://schemas.microsoft.com/office/drawing/2014/main" id="{9955576F-78D9-492D-A51D-6C4AD09D922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
            <a:extLst xmlns:a="http://schemas.openxmlformats.org/drawingml/2006/main">
              <a:ext uri="{FF2B5EF4-FFF2-40B4-BE49-F238E27FC236}">
                <a16:creationId xmlns:a16="http://schemas.microsoft.com/office/drawing/2014/main" id="{61218659-112F-4759-AC74-BB21B9B65ED1}"/>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
            <a:extLst xmlns:a="http://schemas.openxmlformats.org/drawingml/2006/main">
              <a:ext uri="{FF2B5EF4-FFF2-40B4-BE49-F238E27FC236}">
                <a16:creationId xmlns:a16="http://schemas.microsoft.com/office/drawing/2014/main" id="{FE10A9B1-9762-41DA-9CC6-194068B68F24}"/>
              </a:ext>
            </a:extLst>
          </p:cNvPr>
          <p:cNvSpPr>
            <a:spLocks xmlns:a="http://schemas.openxmlformats.org/drawingml/2006/main" noGrp="1"/>
          </p:cNvSpPr>
          <p:nvPr/>
        </p:nvSpPr>
        <p:spPr>
          <a:xfrm xmlns:a="http://schemas.openxmlformats.org/drawingml/2006/main">
            <a:off x="685800" y="2133600"/>
            <a:ext cx="42201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Variables expressions and equations</a:t>
            </a:r>
          </a:p>
        </p:txBody>
      </p:sp>
      <p:sp>
        <p:nvSpPr>
          <p:cNvPr id="6" name="text-6">
            <a:extLst xmlns:a="http://schemas.openxmlformats.org/drawingml/2006/main">
              <a:ext uri="{FF2B5EF4-FFF2-40B4-BE49-F238E27FC236}">
                <a16:creationId xmlns:a16="http://schemas.microsoft.com/office/drawing/2014/main" id="{DFB1B36D-811E-46B5-ADD2-8B4B316985D6}"/>
              </a:ext>
            </a:extLst>
          </p:cNvPr>
          <p:cNvSpPr>
            <a:spLocks xmlns:a="http://schemas.openxmlformats.org/drawingml/2006/main" noGrp="1"/>
          </p:cNvSpPr>
          <p:nvPr/>
        </p:nvSpPr>
        <p:spPr>
          <a:xfrm xmlns:a="http://schemas.openxmlformats.org/drawingml/2006/main">
            <a:off x="685800" y="2524125"/>
            <a:ext cx="2382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Collecting like terms</a:t>
            </a:r>
          </a:p>
        </p:txBody>
      </p:sp>
      <p:sp>
        <p:nvSpPr>
          <p:cNvPr id="7" name="text-7">
            <a:extLst xmlns:a="http://schemas.openxmlformats.org/drawingml/2006/main">
              <a:ext uri="{FF2B5EF4-FFF2-40B4-BE49-F238E27FC236}">
                <a16:creationId xmlns:a16="http://schemas.microsoft.com/office/drawing/2014/main" id="{19C6E787-363C-4819-9B55-252FC46B0DF4}"/>
              </a:ext>
            </a:extLst>
          </p:cNvPr>
          <p:cNvSpPr>
            <a:spLocks xmlns:a="http://schemas.openxmlformats.org/drawingml/2006/main" noGrp="1"/>
          </p:cNvSpPr>
          <p:nvPr/>
        </p:nvSpPr>
        <p:spPr>
          <a:xfrm xmlns:a="http://schemas.openxmlformats.org/drawingml/2006/main">
            <a:off x="685800" y="2914650"/>
            <a:ext cx="43051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Substitution and evaluating formulae</a:t>
            </a:r>
          </a:p>
        </p:txBody>
      </p:sp>
      <p:sp>
        <p:nvSpPr>
          <p:cNvPr id="8" name="text-8">
            <a:extLst xmlns:a="http://schemas.openxmlformats.org/drawingml/2006/main">
              <a:ext uri="{FF2B5EF4-FFF2-40B4-BE49-F238E27FC236}">
                <a16:creationId xmlns:a16="http://schemas.microsoft.com/office/drawing/2014/main" id="{FAECBDDD-60A2-47A3-B737-0684EF12441A}"/>
              </a:ext>
            </a:extLst>
          </p:cNvPr>
          <p:cNvSpPr>
            <a:spLocks xmlns:a="http://schemas.openxmlformats.org/drawingml/2006/main" noGrp="1"/>
          </p:cNvSpPr>
          <p:nvPr/>
        </p:nvSpPr>
        <p:spPr>
          <a:xfrm xmlns:a="http://schemas.openxmlformats.org/drawingml/2006/main">
            <a:off x="685800" y="3305175"/>
            <a:ext cx="30373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Expanding and factorising</a:t>
            </a:r>
          </a:p>
        </p:txBody>
      </p:sp>
      <p:sp>
        <p:nvSpPr>
          <p:cNvPr id="9" name="text-9">
            <a:extLst xmlns:a="http://schemas.openxmlformats.org/drawingml/2006/main">
              <a:ext uri="{FF2B5EF4-FFF2-40B4-BE49-F238E27FC236}">
                <a16:creationId xmlns:a16="http://schemas.microsoft.com/office/drawing/2014/main" id="{885127FA-20AD-4614-9E74-E09FB82357B8}"/>
              </a:ext>
            </a:extLst>
          </p:cNvPr>
          <p:cNvSpPr>
            <a:spLocks xmlns:a="http://schemas.openxmlformats.org/drawingml/2006/main" noGrp="1"/>
          </p:cNvSpPr>
          <p:nvPr/>
        </p:nvSpPr>
        <p:spPr>
          <a:xfrm xmlns:a="http://schemas.openxmlformats.org/drawingml/2006/main">
            <a:off x="685800" y="3695700"/>
            <a:ext cx="29124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Solving simple equations</a:t>
            </a:r>
          </a:p>
        </p:txBody>
      </p:sp>
      <p:sp>
        <p:nvSpPr>
          <p:cNvPr id="10" name="text-10">
            <a:extLst xmlns:a="http://schemas.openxmlformats.org/drawingml/2006/main">
              <a:ext uri="{FF2B5EF4-FFF2-40B4-BE49-F238E27FC236}">
                <a16:creationId xmlns:a16="http://schemas.microsoft.com/office/drawing/2014/main" id="{4E55433D-DF7D-467A-90E5-6B46FD8A4752}"/>
              </a:ext>
            </a:extLst>
          </p:cNvPr>
          <p:cNvSpPr>
            <a:spLocks xmlns:a="http://schemas.openxmlformats.org/drawingml/2006/main" noGrp="1"/>
          </p:cNvSpPr>
          <p:nvPr/>
        </p:nvSpPr>
        <p:spPr>
          <a:xfrm xmlns:a="http://schemas.openxmlformats.org/drawingml/2006/main">
            <a:off x="685800" y="4086225"/>
            <a:ext cx="30706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Translating word problems</a:t>
            </a:r>
          </a:p>
        </p:txBody>
      </p:sp>
    </p:spTree>
    <p:extLst>
      <p:ext uri="{BB962C8B-B14F-4D97-AF65-F5344CB8AC3E}">
        <p14:creationId xmlns:p14="http://schemas.microsoft.com/office/powerpoint/2010/main" val="106962851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1">
            <a:extLst xmlns:a="http://schemas.openxmlformats.org/drawingml/2006/main">
              <a:ext uri="{FF2B5EF4-FFF2-40B4-BE49-F238E27FC236}">
                <a16:creationId xmlns:a16="http://schemas.microsoft.com/office/drawing/2014/main" id="{4DA48D22-B9A7-4A2B-94D2-ACCEB70ACA5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2">
            <a:extLst xmlns:a="http://schemas.openxmlformats.org/drawingml/2006/main">
              <a:ext uri="{FF2B5EF4-FFF2-40B4-BE49-F238E27FC236}">
                <a16:creationId xmlns:a16="http://schemas.microsoft.com/office/drawing/2014/main" id="{8FB59EC5-355C-4568-ABBE-35EA600B90A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Variables expressions and equations</a:t>
            </a:r>
          </a:p>
        </p:txBody>
      </p:sp>
      <p:sp>
        <p:nvSpPr>
          <p:cNvPr id="3" name="text-13">
            <a:extLst xmlns:a="http://schemas.openxmlformats.org/drawingml/2006/main">
              <a:ext uri="{FF2B5EF4-FFF2-40B4-BE49-F238E27FC236}">
                <a16:creationId xmlns:a16="http://schemas.microsoft.com/office/drawing/2014/main" id="{6DA29CB5-97BB-45B7-80CB-AD80D5AE983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
            <a:extLst xmlns:a="http://schemas.openxmlformats.org/drawingml/2006/main">
              <a:ext uri="{FF2B5EF4-FFF2-40B4-BE49-F238E27FC236}">
                <a16:creationId xmlns:a16="http://schemas.microsoft.com/office/drawing/2014/main" id="{D2B4B8F2-F2AF-4A08-A8C5-1B0D6523E285}"/>
              </a:ext>
            </a:extLst>
          </p:cNvPr>
          <p:cNvSpPr>
            <a:spLocks xmlns:a="http://schemas.openxmlformats.org/drawingml/2006/main" noGrp="1"/>
          </p:cNvSpPr>
          <p:nvPr/>
        </p:nvSpPr>
        <p:spPr>
          <a:xfrm xmlns:a="http://schemas.openxmlformats.org/drawingml/2006/main">
            <a:off x="685800" y="1409700"/>
            <a:ext cx="105013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variable represents a number that may change or be unknown. An expression has terms </a:t>
            </a:r>
          </a:p>
        </p:txBody>
      </p:sp>
      <p:sp>
        <p:nvSpPr>
          <p:cNvPr id="5" name="text-15">
            <a:extLst xmlns:a="http://schemas.openxmlformats.org/drawingml/2006/main">
              <a:ext uri="{FF2B5EF4-FFF2-40B4-BE49-F238E27FC236}">
                <a16:creationId xmlns:a16="http://schemas.microsoft.com/office/drawing/2014/main" id="{2C138363-1F36-415C-89A9-F1CE8928B87B}"/>
              </a:ext>
            </a:extLst>
          </p:cNvPr>
          <p:cNvSpPr>
            <a:spLocks xmlns:a="http://schemas.openxmlformats.org/drawingml/2006/main" noGrp="1"/>
          </p:cNvSpPr>
          <p:nvPr/>
        </p:nvSpPr>
        <p:spPr>
          <a:xfrm xmlns:a="http://schemas.openxmlformats.org/drawingml/2006/main">
            <a:off x="685800" y="1752600"/>
            <a:ext cx="105877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connected by operations. An equation states that two expressions are equal. In 4x + 7, x is </a:t>
            </a:r>
          </a:p>
        </p:txBody>
      </p:sp>
      <p:sp>
        <p:nvSpPr>
          <p:cNvPr id="6" name="text-16">
            <a:extLst xmlns:a="http://schemas.openxmlformats.org/drawingml/2006/main">
              <a:ext uri="{FF2B5EF4-FFF2-40B4-BE49-F238E27FC236}">
                <a16:creationId xmlns:a16="http://schemas.microsoft.com/office/drawing/2014/main" id="{C1E7688E-87FC-41F3-B7FD-3DDC2700259B}"/>
              </a:ext>
            </a:extLst>
          </p:cNvPr>
          <p:cNvSpPr>
            <a:spLocks xmlns:a="http://schemas.openxmlformats.org/drawingml/2006/main" noGrp="1"/>
          </p:cNvSpPr>
          <p:nvPr/>
        </p:nvSpPr>
        <p:spPr>
          <a:xfrm xmlns:a="http://schemas.openxmlformats.org/drawingml/2006/main">
            <a:off x="685800" y="2095500"/>
            <a:ext cx="105352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variable, 4 is its coefficient and 7 is a constant. Multiplication between a number and a </a:t>
            </a:r>
          </a:p>
        </p:txBody>
      </p:sp>
      <p:sp>
        <p:nvSpPr>
          <p:cNvPr id="7" name="text-17">
            <a:extLst xmlns:a="http://schemas.openxmlformats.org/drawingml/2006/main">
              <a:ext uri="{FF2B5EF4-FFF2-40B4-BE49-F238E27FC236}">
                <a16:creationId xmlns:a16="http://schemas.microsoft.com/office/drawing/2014/main" id="{CF75B5B6-98FC-44C8-AFB8-C900231CC54A}"/>
              </a:ext>
            </a:extLst>
          </p:cNvPr>
          <p:cNvSpPr>
            <a:spLocks xmlns:a="http://schemas.openxmlformats.org/drawingml/2006/main" noGrp="1"/>
          </p:cNvSpPr>
          <p:nvPr/>
        </p:nvSpPr>
        <p:spPr>
          <a:xfrm xmlns:a="http://schemas.openxmlformats.org/drawingml/2006/main">
            <a:off x="685800" y="2438400"/>
            <a:ext cx="33533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 is usually unwritten.</a:t>
            </a:r>
          </a:p>
        </p:txBody>
      </p:sp>
      <p:sp>
        <p:nvSpPr>
          <p:cNvPr id="8" name="text-18">
            <a:extLst xmlns:a="http://schemas.openxmlformats.org/drawingml/2006/main">
              <a:ext uri="{FF2B5EF4-FFF2-40B4-BE49-F238E27FC236}">
                <a16:creationId xmlns:a16="http://schemas.microsoft.com/office/drawing/2014/main" id="{145E8B6D-86A9-4F35-AAD5-BB569BCE38F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9">
            <a:extLst xmlns:a="http://schemas.openxmlformats.org/drawingml/2006/main">
              <a:ext uri="{FF2B5EF4-FFF2-40B4-BE49-F238E27FC236}">
                <a16:creationId xmlns:a16="http://schemas.microsoft.com/office/drawing/2014/main" id="{C689F32D-1E7E-4534-8D21-6D2F8F80B92C}"/>
              </a:ext>
            </a:extLst>
          </p:cNvPr>
          <p:cNvSpPr>
            <a:spLocks xmlns:a="http://schemas.openxmlformats.org/drawingml/2006/main" noGrp="1"/>
          </p:cNvSpPr>
          <p:nvPr/>
        </p:nvSpPr>
        <p:spPr>
          <a:xfrm xmlns:a="http://schemas.openxmlformats.org/drawingml/2006/main">
            <a:off x="685800" y="3400425"/>
            <a:ext cx="10406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x is the price of one ticket, 3x + 20 represents the price of three tickets plus a 20 rupee </a:t>
            </a:r>
          </a:p>
        </p:txBody>
      </p:sp>
      <p:sp>
        <p:nvSpPr>
          <p:cNvPr id="10" name="text-20">
            <a:extLst xmlns:a="http://schemas.openxmlformats.org/drawingml/2006/main">
              <a:ext uri="{FF2B5EF4-FFF2-40B4-BE49-F238E27FC236}">
                <a16:creationId xmlns:a16="http://schemas.microsoft.com/office/drawing/2014/main" id="{AB46A04A-3F20-44A3-8B06-C960AA14088D}"/>
              </a:ext>
            </a:extLst>
          </p:cNvPr>
          <p:cNvSpPr>
            <a:spLocks xmlns:a="http://schemas.openxmlformats.org/drawingml/2006/main" noGrp="1"/>
          </p:cNvSpPr>
          <p:nvPr/>
        </p:nvSpPr>
        <p:spPr>
          <a:xfrm xmlns:a="http://schemas.openxmlformats.org/drawingml/2006/main">
            <a:off x="685800" y="3743325"/>
            <a:ext cx="67341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booking fee. The statement 3x + 20 = 170 is an equation.</a:t>
            </a:r>
          </a:p>
        </p:txBody>
      </p:sp>
    </p:spTree>
    <p:extLst>
      <p:ext uri="{BB962C8B-B14F-4D97-AF65-F5344CB8AC3E}">
        <p14:creationId xmlns:p14="http://schemas.microsoft.com/office/powerpoint/2010/main" val="7571313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1">
            <a:extLst xmlns:a="http://schemas.openxmlformats.org/drawingml/2006/main">
              <a:ext uri="{FF2B5EF4-FFF2-40B4-BE49-F238E27FC236}">
                <a16:creationId xmlns:a16="http://schemas.microsoft.com/office/drawing/2014/main" id="{A42E17E2-D924-4844-B331-5FBF349C2D0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22">
            <a:extLst xmlns:a="http://schemas.openxmlformats.org/drawingml/2006/main">
              <a:ext uri="{FF2B5EF4-FFF2-40B4-BE49-F238E27FC236}">
                <a16:creationId xmlns:a16="http://schemas.microsoft.com/office/drawing/2014/main" id="{B72A225F-3EEC-450F-B778-0BD53B9915E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Collecting like terms</a:t>
            </a:r>
          </a:p>
        </p:txBody>
      </p:sp>
      <p:sp>
        <p:nvSpPr>
          <p:cNvPr id="3" name="text-23">
            <a:extLst xmlns:a="http://schemas.openxmlformats.org/drawingml/2006/main">
              <a:ext uri="{FF2B5EF4-FFF2-40B4-BE49-F238E27FC236}">
                <a16:creationId xmlns:a16="http://schemas.microsoft.com/office/drawing/2014/main" id="{BC8AD9E5-A6C4-451C-9616-617CF10E311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
            <a:extLst xmlns:a="http://schemas.openxmlformats.org/drawingml/2006/main">
              <a:ext uri="{FF2B5EF4-FFF2-40B4-BE49-F238E27FC236}">
                <a16:creationId xmlns:a16="http://schemas.microsoft.com/office/drawing/2014/main" id="{DD0CC255-3EDA-4D74-83CB-943185693477}"/>
              </a:ext>
            </a:extLst>
          </p:cNvPr>
          <p:cNvSpPr>
            <a:spLocks xmlns:a="http://schemas.openxmlformats.org/drawingml/2006/main" noGrp="1"/>
          </p:cNvSpPr>
          <p:nvPr/>
        </p:nvSpPr>
        <p:spPr>
          <a:xfrm xmlns:a="http://schemas.openxmlformats.org/drawingml/2006/main">
            <a:off x="685800" y="1409700"/>
            <a:ext cx="10127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Like terms have exactly the same variable part, including powers. Add or subtract their </a:t>
            </a:r>
          </a:p>
        </p:txBody>
      </p:sp>
      <p:sp>
        <p:nvSpPr>
          <p:cNvPr id="5" name="text-25">
            <a:extLst xmlns:a="http://schemas.openxmlformats.org/drawingml/2006/main">
              <a:ext uri="{FF2B5EF4-FFF2-40B4-BE49-F238E27FC236}">
                <a16:creationId xmlns:a16="http://schemas.microsoft.com/office/drawing/2014/main" id="{55D67B8E-6F88-474E-8267-41092E0119A8}"/>
              </a:ext>
            </a:extLst>
          </p:cNvPr>
          <p:cNvSpPr>
            <a:spLocks xmlns:a="http://schemas.openxmlformats.org/drawingml/2006/main" noGrp="1"/>
          </p:cNvSpPr>
          <p:nvPr/>
        </p:nvSpPr>
        <p:spPr>
          <a:xfrm xmlns:a="http://schemas.openxmlformats.org/drawingml/2006/main">
            <a:off x="685800" y="1752600"/>
            <a:ext cx="104611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Constants combine with constants. Unlike terms remain separate. Remember </a:t>
            </a:r>
          </a:p>
        </p:txBody>
      </p:sp>
      <p:sp>
        <p:nvSpPr>
          <p:cNvPr id="6" name="text-26">
            <a:extLst xmlns:a="http://schemas.openxmlformats.org/drawingml/2006/main">
              <a:ext uri="{FF2B5EF4-FFF2-40B4-BE49-F238E27FC236}">
                <a16:creationId xmlns:a16="http://schemas.microsoft.com/office/drawing/2014/main" id="{75CDC3A9-2408-4B2F-AC63-2DFFC3485E7B}"/>
              </a:ext>
            </a:extLst>
          </p:cNvPr>
          <p:cNvSpPr>
            <a:spLocks xmlns:a="http://schemas.openxmlformats.org/drawingml/2006/main" noGrp="1"/>
          </p:cNvSpPr>
          <p:nvPr/>
        </p:nvSpPr>
        <p:spPr>
          <a:xfrm xmlns:a="http://schemas.openxmlformats.org/drawingml/2006/main">
            <a:off x="685800" y="2095500"/>
            <a:ext cx="42732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that x means 1x and −x means −1x.</a:t>
            </a:r>
          </a:p>
        </p:txBody>
      </p:sp>
      <p:sp>
        <p:nvSpPr>
          <p:cNvPr id="7" name="text-27">
            <a:extLst xmlns:a="http://schemas.openxmlformats.org/drawingml/2006/main">
              <a:ext uri="{FF2B5EF4-FFF2-40B4-BE49-F238E27FC236}">
                <a16:creationId xmlns:a16="http://schemas.microsoft.com/office/drawing/2014/main" id="{9E11DA1F-9610-4FC3-A6C2-844F615A6C0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8">
            <a:extLst xmlns:a="http://schemas.openxmlformats.org/drawingml/2006/main">
              <a:ext uri="{FF2B5EF4-FFF2-40B4-BE49-F238E27FC236}">
                <a16:creationId xmlns:a16="http://schemas.microsoft.com/office/drawing/2014/main" id="{A877FC4F-FC3C-490B-A363-24A908841413}"/>
              </a:ext>
            </a:extLst>
          </p:cNvPr>
          <p:cNvSpPr>
            <a:spLocks xmlns:a="http://schemas.openxmlformats.org/drawingml/2006/main" noGrp="1"/>
          </p:cNvSpPr>
          <p:nvPr/>
        </p:nvSpPr>
        <p:spPr>
          <a:xfrm xmlns:a="http://schemas.openxmlformats.org/drawingml/2006/main">
            <a:off x="685800" y="3057525"/>
            <a:ext cx="10799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5x + 3y − 2x + 4 = 3x + 3y + 4. In contrast, 2x + 3x² cannot be combined because x and x² </a:t>
            </a:r>
          </a:p>
        </p:txBody>
      </p:sp>
      <p:sp>
        <p:nvSpPr>
          <p:cNvPr id="9" name="text-29">
            <a:extLst xmlns:a="http://schemas.openxmlformats.org/drawingml/2006/main">
              <a:ext uri="{FF2B5EF4-FFF2-40B4-BE49-F238E27FC236}">
                <a16:creationId xmlns:a16="http://schemas.microsoft.com/office/drawing/2014/main" id="{C7EAB49C-85A7-4314-92AB-EC2874CE91DE}"/>
              </a:ext>
            </a:extLst>
          </p:cNvPr>
          <p:cNvSpPr>
            <a:spLocks xmlns:a="http://schemas.openxmlformats.org/drawingml/2006/main" noGrp="1"/>
          </p:cNvSpPr>
          <p:nvPr/>
        </p:nvSpPr>
        <p:spPr>
          <a:xfrm xmlns:a="http://schemas.openxmlformats.org/drawingml/2006/main">
            <a:off x="685800" y="3400425"/>
            <a:ext cx="31889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 different variable parts.</a:t>
            </a:r>
          </a:p>
        </p:txBody>
      </p:sp>
    </p:spTree>
    <p:extLst>
      <p:ext uri="{BB962C8B-B14F-4D97-AF65-F5344CB8AC3E}">
        <p14:creationId xmlns:p14="http://schemas.microsoft.com/office/powerpoint/2010/main" val="200043617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
            <a:extLst xmlns:a="http://schemas.openxmlformats.org/drawingml/2006/main">
              <a:ext uri="{FF2B5EF4-FFF2-40B4-BE49-F238E27FC236}">
                <a16:creationId xmlns:a16="http://schemas.microsoft.com/office/drawing/2014/main" id="{CC36BBC0-EF9D-478C-B6C2-09F384D760A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31">
            <a:extLst xmlns:a="http://schemas.openxmlformats.org/drawingml/2006/main">
              <a:ext uri="{FF2B5EF4-FFF2-40B4-BE49-F238E27FC236}">
                <a16:creationId xmlns:a16="http://schemas.microsoft.com/office/drawing/2014/main" id="{7FF4DAE8-AA60-4DFF-A8EB-8E00F5FB07F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Substitution and evaluating formulae</a:t>
            </a:r>
          </a:p>
        </p:txBody>
      </p:sp>
      <p:sp>
        <p:nvSpPr>
          <p:cNvPr id="3" name="text-32">
            <a:extLst xmlns:a="http://schemas.openxmlformats.org/drawingml/2006/main">
              <a:ext uri="{FF2B5EF4-FFF2-40B4-BE49-F238E27FC236}">
                <a16:creationId xmlns:a16="http://schemas.microsoft.com/office/drawing/2014/main" id="{3FE333E7-A342-4141-AF6C-E436F14E113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3">
            <a:extLst xmlns:a="http://schemas.openxmlformats.org/drawingml/2006/main">
              <a:ext uri="{FF2B5EF4-FFF2-40B4-BE49-F238E27FC236}">
                <a16:creationId xmlns:a16="http://schemas.microsoft.com/office/drawing/2014/main" id="{B8DEC32B-696A-4871-AC19-3DE1C2BE2D07}"/>
              </a:ext>
            </a:extLst>
          </p:cNvPr>
          <p:cNvSpPr>
            <a:spLocks xmlns:a="http://schemas.openxmlformats.org/drawingml/2006/main" noGrp="1"/>
          </p:cNvSpPr>
          <p:nvPr/>
        </p:nvSpPr>
        <p:spPr>
          <a:xfrm xmlns:a="http://schemas.openxmlformats.org/drawingml/2006/main">
            <a:off x="685800" y="1409700"/>
            <a:ext cx="105516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Replace each variable with its stated value and use brackets around negative values. Then </a:t>
            </a:r>
          </a:p>
        </p:txBody>
      </p:sp>
      <p:sp>
        <p:nvSpPr>
          <p:cNvPr id="5" name="text-34">
            <a:extLst xmlns:a="http://schemas.openxmlformats.org/drawingml/2006/main">
              <a:ext uri="{FF2B5EF4-FFF2-40B4-BE49-F238E27FC236}">
                <a16:creationId xmlns:a16="http://schemas.microsoft.com/office/drawing/2014/main" id="{0E5884B3-3635-436A-9EC8-8598138B9110}"/>
              </a:ext>
            </a:extLst>
          </p:cNvPr>
          <p:cNvSpPr>
            <a:spLocks xmlns:a="http://schemas.openxmlformats.org/drawingml/2006/main" noGrp="1"/>
          </p:cNvSpPr>
          <p:nvPr/>
        </p:nvSpPr>
        <p:spPr>
          <a:xfrm xmlns:a="http://schemas.openxmlformats.org/drawingml/2006/main">
            <a:off x="685800" y="1752600"/>
            <a:ext cx="10345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apply the operation hierarchy. Repeated letters must receive the same value throughout. </a:t>
            </a:r>
          </a:p>
        </p:txBody>
      </p:sp>
      <p:sp>
        <p:nvSpPr>
          <p:cNvPr id="6" name="text-35">
            <a:extLst xmlns:a="http://schemas.openxmlformats.org/drawingml/2006/main">
              <a:ext uri="{FF2B5EF4-FFF2-40B4-BE49-F238E27FC236}">
                <a16:creationId xmlns:a16="http://schemas.microsoft.com/office/drawing/2014/main" id="{A1EDAB67-D35D-46E8-BF81-A30FCA9EE0AE}"/>
              </a:ext>
            </a:extLst>
          </p:cNvPr>
          <p:cNvSpPr>
            <a:spLocks xmlns:a="http://schemas.openxmlformats.org/drawingml/2006/main" noGrp="1"/>
          </p:cNvSpPr>
          <p:nvPr/>
        </p:nvSpPr>
        <p:spPr>
          <a:xfrm xmlns:a="http://schemas.openxmlformats.org/drawingml/2006/main">
            <a:off x="685800" y="2095500"/>
            <a:ext cx="66147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Include units when a formula represents a measurement.</a:t>
            </a:r>
          </a:p>
        </p:txBody>
      </p:sp>
      <p:sp>
        <p:nvSpPr>
          <p:cNvPr id="7" name="text-36">
            <a:extLst xmlns:a="http://schemas.openxmlformats.org/drawingml/2006/main">
              <a:ext uri="{FF2B5EF4-FFF2-40B4-BE49-F238E27FC236}">
                <a16:creationId xmlns:a16="http://schemas.microsoft.com/office/drawing/2014/main" id="{5749BF69-FBAD-40FD-8310-CE4227D5664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7">
            <a:extLst xmlns:a="http://schemas.openxmlformats.org/drawingml/2006/main">
              <a:ext uri="{FF2B5EF4-FFF2-40B4-BE49-F238E27FC236}">
                <a16:creationId xmlns:a16="http://schemas.microsoft.com/office/drawing/2014/main" id="{39AB227F-D8CB-4D16-9BE4-FD53DDE61ED8}"/>
              </a:ext>
            </a:extLst>
          </p:cNvPr>
          <p:cNvSpPr>
            <a:spLocks xmlns:a="http://schemas.openxmlformats.org/drawingml/2006/main" noGrp="1"/>
          </p:cNvSpPr>
          <p:nvPr/>
        </p:nvSpPr>
        <p:spPr>
          <a:xfrm xmlns:a="http://schemas.openxmlformats.org/drawingml/2006/main">
            <a:off x="685800" y="3057525"/>
            <a:ext cx="9936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2a² − 3b when a = −2 and b = 5. The result is 2(−2)² − 3(5) = 8 − 15 = −7.</a:t>
            </a:r>
          </a:p>
        </p:txBody>
      </p:sp>
    </p:spTree>
    <p:extLst>
      <p:ext uri="{BB962C8B-B14F-4D97-AF65-F5344CB8AC3E}">
        <p14:creationId xmlns:p14="http://schemas.microsoft.com/office/powerpoint/2010/main" val="13006610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8">
            <a:extLst xmlns:a="http://schemas.openxmlformats.org/drawingml/2006/main">
              <a:ext uri="{FF2B5EF4-FFF2-40B4-BE49-F238E27FC236}">
                <a16:creationId xmlns:a16="http://schemas.microsoft.com/office/drawing/2014/main" id="{ECF51F68-4E69-463B-994B-AABB63A0987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39">
            <a:extLst xmlns:a="http://schemas.openxmlformats.org/drawingml/2006/main">
              <a:ext uri="{FF2B5EF4-FFF2-40B4-BE49-F238E27FC236}">
                <a16:creationId xmlns:a16="http://schemas.microsoft.com/office/drawing/2014/main" id="{4016BCDF-3B54-447F-9009-00A1F3A073A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Expanding and factorising</a:t>
            </a:r>
          </a:p>
        </p:txBody>
      </p:sp>
      <p:sp>
        <p:nvSpPr>
          <p:cNvPr id="3" name="text-40">
            <a:extLst xmlns:a="http://schemas.openxmlformats.org/drawingml/2006/main">
              <a:ext uri="{FF2B5EF4-FFF2-40B4-BE49-F238E27FC236}">
                <a16:creationId xmlns:a16="http://schemas.microsoft.com/office/drawing/2014/main" id="{8AE9E298-36CB-4142-AE9A-451ADE85D1A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1">
            <a:extLst xmlns:a="http://schemas.openxmlformats.org/drawingml/2006/main">
              <a:ext uri="{FF2B5EF4-FFF2-40B4-BE49-F238E27FC236}">
                <a16:creationId xmlns:a16="http://schemas.microsoft.com/office/drawing/2014/main" id="{C0D34D0F-3368-4A97-BA03-1BB5E8245E2B}"/>
              </a:ext>
            </a:extLst>
          </p:cNvPr>
          <p:cNvSpPr>
            <a:spLocks xmlns:a="http://schemas.openxmlformats.org/drawingml/2006/main" noGrp="1"/>
          </p:cNvSpPr>
          <p:nvPr/>
        </p:nvSpPr>
        <p:spPr>
          <a:xfrm xmlns:a="http://schemas.openxmlformats.org/drawingml/2006/main">
            <a:off x="685800" y="1409700"/>
            <a:ext cx="104652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Expand a bracket by multiplying every term inside by the outside factor. A negative factor </a:t>
            </a:r>
          </a:p>
        </p:txBody>
      </p:sp>
      <p:sp>
        <p:nvSpPr>
          <p:cNvPr id="5" name="text-42">
            <a:extLst xmlns:a="http://schemas.openxmlformats.org/drawingml/2006/main">
              <a:ext uri="{FF2B5EF4-FFF2-40B4-BE49-F238E27FC236}">
                <a16:creationId xmlns:a16="http://schemas.microsoft.com/office/drawing/2014/main" id="{49A0865D-E729-4CE1-87CC-CD1A15BFA889}"/>
              </a:ext>
            </a:extLst>
          </p:cNvPr>
          <p:cNvSpPr>
            <a:spLocks xmlns:a="http://schemas.openxmlformats.org/drawingml/2006/main" noGrp="1"/>
          </p:cNvSpPr>
          <p:nvPr/>
        </p:nvSpPr>
        <p:spPr>
          <a:xfrm xmlns:a="http://schemas.openxmlformats.org/drawingml/2006/main">
            <a:off x="685800" y="1752600"/>
            <a:ext cx="101501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changes the sign of each term. Factorising reverses expansion by taking out a common </a:t>
            </a:r>
          </a:p>
        </p:txBody>
      </p:sp>
      <p:sp>
        <p:nvSpPr>
          <p:cNvPr id="6" name="text-43">
            <a:extLst xmlns:a="http://schemas.openxmlformats.org/drawingml/2006/main">
              <a:ext uri="{FF2B5EF4-FFF2-40B4-BE49-F238E27FC236}">
                <a16:creationId xmlns:a16="http://schemas.microsoft.com/office/drawing/2014/main" id="{3FC9C774-7FD3-4E31-B01A-9624DEA08A4F}"/>
              </a:ext>
            </a:extLst>
          </p:cNvPr>
          <p:cNvSpPr>
            <a:spLocks xmlns:a="http://schemas.openxmlformats.org/drawingml/2006/main" noGrp="1"/>
          </p:cNvSpPr>
          <p:nvPr/>
        </p:nvSpPr>
        <p:spPr>
          <a:xfrm xmlns:a="http://schemas.openxmlformats.org/drawingml/2006/main">
            <a:off x="685800" y="2095500"/>
            <a:ext cx="39408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Check by multiplying back.</a:t>
            </a:r>
          </a:p>
        </p:txBody>
      </p:sp>
      <p:sp>
        <p:nvSpPr>
          <p:cNvPr id="7" name="text-44">
            <a:extLst xmlns:a="http://schemas.openxmlformats.org/drawingml/2006/main">
              <a:ext uri="{FF2B5EF4-FFF2-40B4-BE49-F238E27FC236}">
                <a16:creationId xmlns:a16="http://schemas.microsoft.com/office/drawing/2014/main" id="{5CE58E40-12EE-4199-BC1B-A025C1995A0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5">
            <a:extLst xmlns:a="http://schemas.openxmlformats.org/drawingml/2006/main">
              <a:ext uri="{FF2B5EF4-FFF2-40B4-BE49-F238E27FC236}">
                <a16:creationId xmlns:a16="http://schemas.microsoft.com/office/drawing/2014/main" id="{19EC767B-5D4C-4BF5-A5FB-35B1625E7AF0}"/>
              </a:ext>
            </a:extLst>
          </p:cNvPr>
          <p:cNvSpPr>
            <a:spLocks xmlns:a="http://schemas.openxmlformats.org/drawingml/2006/main" noGrp="1"/>
          </p:cNvSpPr>
          <p:nvPr/>
        </p:nvSpPr>
        <p:spPr>
          <a:xfrm xmlns:a="http://schemas.openxmlformats.org/drawingml/2006/main">
            <a:off x="685800" y="3057525"/>
            <a:ext cx="10753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3(2x − 5) = 6x − 15. Also, −2(x + 4) = −2x − 8. The expression 12x + 18 factorises as 6(2x </a:t>
            </a:r>
          </a:p>
        </p:txBody>
      </p:sp>
      <p:sp>
        <p:nvSpPr>
          <p:cNvPr id="9" name="text-46">
            <a:extLst xmlns:a="http://schemas.openxmlformats.org/drawingml/2006/main">
              <a:ext uri="{FF2B5EF4-FFF2-40B4-BE49-F238E27FC236}">
                <a16:creationId xmlns:a16="http://schemas.microsoft.com/office/drawing/2014/main" id="{BBB0C091-00A4-4CAC-B861-73FA67485BDA}"/>
              </a:ext>
            </a:extLst>
          </p:cNvPr>
          <p:cNvSpPr>
            <a:spLocks xmlns:a="http://schemas.openxmlformats.org/drawingml/2006/main" noGrp="1"/>
          </p:cNvSpPr>
          <p:nvPr/>
        </p:nvSpPr>
        <p:spPr>
          <a:xfrm xmlns:a="http://schemas.openxmlformats.org/drawingml/2006/main">
            <a:off x="685800" y="3400425"/>
            <a:ext cx="6191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+ 3).</a:t>
            </a:r>
          </a:p>
        </p:txBody>
      </p:sp>
    </p:spTree>
    <p:extLst>
      <p:ext uri="{BB962C8B-B14F-4D97-AF65-F5344CB8AC3E}">
        <p14:creationId xmlns:p14="http://schemas.microsoft.com/office/powerpoint/2010/main" val="80766067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7">
            <a:extLst xmlns:a="http://schemas.openxmlformats.org/drawingml/2006/main">
              <a:ext uri="{FF2B5EF4-FFF2-40B4-BE49-F238E27FC236}">
                <a16:creationId xmlns:a16="http://schemas.microsoft.com/office/drawing/2014/main" id="{AC026E36-26FE-4EC1-8C2F-9CFEEF7A670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48">
            <a:extLst xmlns:a="http://schemas.openxmlformats.org/drawingml/2006/main">
              <a:ext uri="{FF2B5EF4-FFF2-40B4-BE49-F238E27FC236}">
                <a16:creationId xmlns:a16="http://schemas.microsoft.com/office/drawing/2014/main" id="{9A10DBAC-BC35-4BEF-BFC8-0E6A374E36E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Solving simple equations</a:t>
            </a:r>
          </a:p>
        </p:txBody>
      </p:sp>
      <p:sp>
        <p:nvSpPr>
          <p:cNvPr id="3" name="text-49">
            <a:extLst xmlns:a="http://schemas.openxmlformats.org/drawingml/2006/main">
              <a:ext uri="{FF2B5EF4-FFF2-40B4-BE49-F238E27FC236}">
                <a16:creationId xmlns:a16="http://schemas.microsoft.com/office/drawing/2014/main" id="{F8791527-CA87-402D-8905-F8B5E076082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0">
            <a:extLst xmlns:a="http://schemas.openxmlformats.org/drawingml/2006/main">
              <a:ext uri="{FF2B5EF4-FFF2-40B4-BE49-F238E27FC236}">
                <a16:creationId xmlns:a16="http://schemas.microsoft.com/office/drawing/2014/main" id="{F011CCEB-C467-477A-B33D-6E85E2560E61}"/>
              </a:ext>
            </a:extLst>
          </p:cNvPr>
          <p:cNvSpPr>
            <a:spLocks xmlns:a="http://schemas.openxmlformats.org/drawingml/2006/main" noGrp="1"/>
          </p:cNvSpPr>
          <p:nvPr/>
        </p:nvSpPr>
        <p:spPr>
          <a:xfrm xmlns:a="http://schemas.openxmlformats.org/drawingml/2006/main">
            <a:off x="685800" y="1409700"/>
            <a:ext cx="107502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equation stays balanced when you perform the same valid operation on both sides. Undo </a:t>
            </a:r>
          </a:p>
        </p:txBody>
      </p:sp>
      <p:sp>
        <p:nvSpPr>
          <p:cNvPr id="5" name="text-51">
            <a:extLst xmlns:a="http://schemas.openxmlformats.org/drawingml/2006/main">
              <a:ext uri="{FF2B5EF4-FFF2-40B4-BE49-F238E27FC236}">
                <a16:creationId xmlns:a16="http://schemas.microsoft.com/office/drawing/2014/main" id="{214AB71D-1149-4E1B-BB91-F5028EFDC7AB}"/>
              </a:ext>
            </a:extLst>
          </p:cNvPr>
          <p:cNvSpPr>
            <a:spLocks xmlns:a="http://schemas.openxmlformats.org/drawingml/2006/main" noGrp="1"/>
          </p:cNvSpPr>
          <p:nvPr/>
        </p:nvSpPr>
        <p:spPr>
          <a:xfrm xmlns:a="http://schemas.openxmlformats.org/drawingml/2006/main">
            <a:off x="685800" y="1752600"/>
            <a:ext cx="104571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operations in reverse order. For variables on both sides, collect variable terms on one side </a:t>
            </a:r>
          </a:p>
        </p:txBody>
      </p:sp>
      <p:sp>
        <p:nvSpPr>
          <p:cNvPr id="6" name="text-52">
            <a:extLst xmlns:a="http://schemas.openxmlformats.org/drawingml/2006/main">
              <a:ext uri="{FF2B5EF4-FFF2-40B4-BE49-F238E27FC236}">
                <a16:creationId xmlns:a16="http://schemas.microsoft.com/office/drawing/2014/main" id="{B0E747E5-355B-4195-94EA-730E4961CD62}"/>
              </a:ext>
            </a:extLst>
          </p:cNvPr>
          <p:cNvSpPr>
            <a:spLocks xmlns:a="http://schemas.openxmlformats.org/drawingml/2006/main" noGrp="1"/>
          </p:cNvSpPr>
          <p:nvPr/>
        </p:nvSpPr>
        <p:spPr>
          <a:xfrm xmlns:a="http://schemas.openxmlformats.org/drawingml/2006/main">
            <a:off x="685800" y="2095500"/>
            <a:ext cx="82135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constants on the other. Check the solution in the original equation.</a:t>
            </a:r>
          </a:p>
        </p:txBody>
      </p:sp>
      <p:sp>
        <p:nvSpPr>
          <p:cNvPr id="7" name="text-53">
            <a:extLst xmlns:a="http://schemas.openxmlformats.org/drawingml/2006/main">
              <a:ext uri="{FF2B5EF4-FFF2-40B4-BE49-F238E27FC236}">
                <a16:creationId xmlns:a16="http://schemas.microsoft.com/office/drawing/2014/main" id="{6F06F415-1C18-4B88-94CE-D100264E6A2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4">
            <a:extLst xmlns:a="http://schemas.openxmlformats.org/drawingml/2006/main">
              <a:ext uri="{FF2B5EF4-FFF2-40B4-BE49-F238E27FC236}">
                <a16:creationId xmlns:a16="http://schemas.microsoft.com/office/drawing/2014/main" id="{1ED1D42F-04EE-48AC-ABEA-FBE6257430DB}"/>
              </a:ext>
            </a:extLst>
          </p:cNvPr>
          <p:cNvSpPr>
            <a:spLocks xmlns:a="http://schemas.openxmlformats.org/drawingml/2006/main" noGrp="1"/>
          </p:cNvSpPr>
          <p:nvPr/>
        </p:nvSpPr>
        <p:spPr>
          <a:xfrm xmlns:a="http://schemas.openxmlformats.org/drawingml/2006/main">
            <a:off x="685800" y="3057525"/>
            <a:ext cx="10828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Solve 3x + 7 = 22. Subtract 7 to get 3x = 15, then divide by 3 to get x = 5. Check: 3 × 5 + 7 </a:t>
            </a:r>
          </a:p>
        </p:txBody>
      </p:sp>
      <p:sp>
        <p:nvSpPr>
          <p:cNvPr id="9" name="text-55">
            <a:extLst xmlns:a="http://schemas.openxmlformats.org/drawingml/2006/main">
              <a:ext uri="{FF2B5EF4-FFF2-40B4-BE49-F238E27FC236}">
                <a16:creationId xmlns:a16="http://schemas.microsoft.com/office/drawing/2014/main" id="{032DD0C2-4178-499E-8B3C-B15068BB1E05}"/>
              </a:ext>
            </a:extLst>
          </p:cNvPr>
          <p:cNvSpPr>
            <a:spLocks xmlns:a="http://schemas.openxmlformats.org/drawingml/2006/main" noGrp="1"/>
          </p:cNvSpPr>
          <p:nvPr/>
        </p:nvSpPr>
        <p:spPr>
          <a:xfrm xmlns:a="http://schemas.openxmlformats.org/drawingml/2006/main">
            <a:off x="685800" y="3400425"/>
            <a:ext cx="76610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22. For 5x − 4 = 2x + 11, subtract 2x and add 4 to get 3x = 15.</a:t>
            </a:r>
          </a:p>
        </p:txBody>
      </p:sp>
    </p:spTree>
    <p:extLst>
      <p:ext uri="{BB962C8B-B14F-4D97-AF65-F5344CB8AC3E}">
        <p14:creationId xmlns:p14="http://schemas.microsoft.com/office/powerpoint/2010/main" val="157991240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6">
            <a:extLst xmlns:a="http://schemas.openxmlformats.org/drawingml/2006/main">
              <a:ext uri="{FF2B5EF4-FFF2-40B4-BE49-F238E27FC236}">
                <a16:creationId xmlns:a16="http://schemas.microsoft.com/office/drawing/2014/main" id="{F13975AA-DE25-4EF3-BAA7-27429244F8F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57">
            <a:extLst xmlns:a="http://schemas.openxmlformats.org/drawingml/2006/main">
              <a:ext uri="{FF2B5EF4-FFF2-40B4-BE49-F238E27FC236}">
                <a16:creationId xmlns:a16="http://schemas.microsoft.com/office/drawing/2014/main" id="{1C9DC684-DAB4-4A6E-8203-0B64914268E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Translating word problems</a:t>
            </a:r>
          </a:p>
        </p:txBody>
      </p:sp>
      <p:sp>
        <p:nvSpPr>
          <p:cNvPr id="3" name="text-58">
            <a:extLst xmlns:a="http://schemas.openxmlformats.org/drawingml/2006/main">
              <a:ext uri="{FF2B5EF4-FFF2-40B4-BE49-F238E27FC236}">
                <a16:creationId xmlns:a16="http://schemas.microsoft.com/office/drawing/2014/main" id="{F1572477-4504-4C1F-90BC-1678B90C63C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9">
            <a:extLst xmlns:a="http://schemas.openxmlformats.org/drawingml/2006/main">
              <a:ext uri="{FF2B5EF4-FFF2-40B4-BE49-F238E27FC236}">
                <a16:creationId xmlns:a16="http://schemas.microsoft.com/office/drawing/2014/main" id="{0741810A-E627-4ADE-8DCB-A5D7EADE6D72}"/>
              </a:ext>
            </a:extLst>
          </p:cNvPr>
          <p:cNvSpPr>
            <a:spLocks xmlns:a="http://schemas.openxmlformats.org/drawingml/2006/main" noGrp="1"/>
          </p:cNvSpPr>
          <p:nvPr/>
        </p:nvSpPr>
        <p:spPr>
          <a:xfrm xmlns:a="http://schemas.openxmlformats.org/drawingml/2006/main">
            <a:off x="685800" y="1409700"/>
            <a:ext cx="107662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Choose a variable and say what it means. Translate the relationships into an equation before </a:t>
            </a:r>
          </a:p>
        </p:txBody>
      </p:sp>
      <p:sp>
        <p:nvSpPr>
          <p:cNvPr id="5" name="text-60">
            <a:extLst xmlns:a="http://schemas.openxmlformats.org/drawingml/2006/main">
              <a:ext uri="{FF2B5EF4-FFF2-40B4-BE49-F238E27FC236}">
                <a16:creationId xmlns:a16="http://schemas.microsoft.com/office/drawing/2014/main" id="{605919C1-42B3-4DA6-9DF7-53B0DC78F299}"/>
              </a:ext>
            </a:extLst>
          </p:cNvPr>
          <p:cNvSpPr>
            <a:spLocks xmlns:a="http://schemas.openxmlformats.org/drawingml/2006/main" noGrp="1"/>
          </p:cNvSpPr>
          <p:nvPr/>
        </p:nvSpPr>
        <p:spPr>
          <a:xfrm xmlns:a="http://schemas.openxmlformats.org/drawingml/2006/main">
            <a:off x="685800" y="1752600"/>
            <a:ext cx="10349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solving. Consecutive integers can be written n, n + 1 and n + 2. State the final answer in </a:t>
            </a:r>
          </a:p>
        </p:txBody>
      </p:sp>
      <p:sp>
        <p:nvSpPr>
          <p:cNvPr id="6" name="text-61">
            <a:extLst xmlns:a="http://schemas.openxmlformats.org/drawingml/2006/main">
              <a:ext uri="{FF2B5EF4-FFF2-40B4-BE49-F238E27FC236}">
                <a16:creationId xmlns:a16="http://schemas.microsoft.com/office/drawing/2014/main" id="{A7A69B9A-3C21-43ED-8833-6B86A397564D}"/>
              </a:ext>
            </a:extLst>
          </p:cNvPr>
          <p:cNvSpPr>
            <a:spLocks xmlns:a="http://schemas.openxmlformats.org/drawingml/2006/main" noGrp="1"/>
          </p:cNvSpPr>
          <p:nvPr/>
        </p:nvSpPr>
        <p:spPr>
          <a:xfrm xmlns:a="http://schemas.openxmlformats.org/drawingml/2006/main">
            <a:off x="685800" y="2095500"/>
            <a:ext cx="42128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words and check it fits the situation.</a:t>
            </a:r>
          </a:p>
        </p:txBody>
      </p:sp>
      <p:sp>
        <p:nvSpPr>
          <p:cNvPr id="7" name="text-62">
            <a:extLst xmlns:a="http://schemas.openxmlformats.org/drawingml/2006/main">
              <a:ext uri="{FF2B5EF4-FFF2-40B4-BE49-F238E27FC236}">
                <a16:creationId xmlns:a16="http://schemas.microsoft.com/office/drawing/2014/main" id="{DBB02A19-4469-4E16-B452-2AA1B143675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3">
            <a:extLst xmlns:a="http://schemas.openxmlformats.org/drawingml/2006/main">
              <a:ext uri="{FF2B5EF4-FFF2-40B4-BE49-F238E27FC236}">
                <a16:creationId xmlns:a16="http://schemas.microsoft.com/office/drawing/2014/main" id="{4B9A5EA3-0095-4B3F-AE5B-1905DF08476C}"/>
              </a:ext>
            </a:extLst>
          </p:cNvPr>
          <p:cNvSpPr>
            <a:spLocks xmlns:a="http://schemas.openxmlformats.org/drawingml/2006/main" noGrp="1"/>
          </p:cNvSpPr>
          <p:nvPr/>
        </p:nvSpPr>
        <p:spPr>
          <a:xfrm xmlns:a="http://schemas.openxmlformats.org/drawingml/2006/main">
            <a:off x="685800" y="3057525"/>
            <a:ext cx="104389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doubled and then increased by 9 gives 31. Let the number be n. Then 2n + 9 = </a:t>
            </a:r>
          </a:p>
        </p:txBody>
      </p:sp>
      <p:sp>
        <p:nvSpPr>
          <p:cNvPr id="9" name="text-64">
            <a:extLst xmlns:a="http://schemas.openxmlformats.org/drawingml/2006/main">
              <a:ext uri="{FF2B5EF4-FFF2-40B4-BE49-F238E27FC236}">
                <a16:creationId xmlns:a16="http://schemas.microsoft.com/office/drawing/2014/main" id="{B8C6752B-FB0F-4060-8C49-FB57CD89FE46}"/>
              </a:ext>
            </a:extLst>
          </p:cNvPr>
          <p:cNvSpPr>
            <a:spLocks xmlns:a="http://schemas.openxmlformats.org/drawingml/2006/main" noGrp="1"/>
          </p:cNvSpPr>
          <p:nvPr/>
        </p:nvSpPr>
        <p:spPr>
          <a:xfrm xmlns:a="http://schemas.openxmlformats.org/drawingml/2006/main">
            <a:off x="685800" y="3400425"/>
            <a:ext cx="55536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31, so 2n = 22 and n = 11. Check: 22 + 9 = 31.</a:t>
            </a:r>
          </a:p>
        </p:txBody>
      </p:sp>
    </p:spTree>
    <p:extLst>
      <p:ext uri="{BB962C8B-B14F-4D97-AF65-F5344CB8AC3E}">
        <p14:creationId xmlns:p14="http://schemas.microsoft.com/office/powerpoint/2010/main" val="213380355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5">
            <a:extLst xmlns:a="http://schemas.openxmlformats.org/drawingml/2006/main">
              <a:ext uri="{FF2B5EF4-FFF2-40B4-BE49-F238E27FC236}">
                <a16:creationId xmlns:a16="http://schemas.microsoft.com/office/drawing/2014/main" id="{E8BB67D0-3F64-44D0-992E-D4CDA28F7FB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66">
            <a:extLst xmlns:a="http://schemas.openxmlformats.org/drawingml/2006/main">
              <a:ext uri="{FF2B5EF4-FFF2-40B4-BE49-F238E27FC236}">
                <a16:creationId xmlns:a16="http://schemas.microsoft.com/office/drawing/2014/main" id="{EBFC5489-E574-4E31-B948-973365A7AAD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67">
            <a:extLst xmlns:a="http://schemas.openxmlformats.org/drawingml/2006/main">
              <a:ext uri="{FF2B5EF4-FFF2-40B4-BE49-F238E27FC236}">
                <a16:creationId xmlns:a16="http://schemas.microsoft.com/office/drawing/2014/main" id="{918E9FF7-E1D5-4132-BE5D-60A73363587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8">
            <a:extLst xmlns:a="http://schemas.openxmlformats.org/drawingml/2006/main">
              <a:ext uri="{FF2B5EF4-FFF2-40B4-BE49-F238E27FC236}">
                <a16:creationId xmlns:a16="http://schemas.microsoft.com/office/drawing/2014/main" id="{EF9482DA-8670-473A-9423-7C6F56CE29A3}"/>
              </a:ext>
            </a:extLst>
          </p:cNvPr>
          <p:cNvSpPr>
            <a:spLocks xmlns:a="http://schemas.openxmlformats.org/drawingml/2006/main" noGrp="1"/>
          </p:cNvSpPr>
          <p:nvPr/>
        </p:nvSpPr>
        <p:spPr>
          <a:xfrm xmlns:a="http://schemas.openxmlformats.org/drawingml/2006/main">
            <a:off x="685800" y="1409700"/>
            <a:ext cx="33443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Simplify 7a − 2a + 4 − 9.</a:t>
            </a:r>
          </a:p>
        </p:txBody>
      </p:sp>
      <p:sp>
        <p:nvSpPr>
          <p:cNvPr id="5" name="text-69">
            <a:extLst xmlns:a="http://schemas.openxmlformats.org/drawingml/2006/main">
              <a:ext uri="{FF2B5EF4-FFF2-40B4-BE49-F238E27FC236}">
                <a16:creationId xmlns:a16="http://schemas.microsoft.com/office/drawing/2014/main" id="{4918D503-CDC8-4C59-B9DF-C30FC607F7C7}"/>
              </a:ext>
            </a:extLst>
          </p:cNvPr>
          <p:cNvSpPr>
            <a:spLocks xmlns:a="http://schemas.openxmlformats.org/drawingml/2006/main" noGrp="1"/>
          </p:cNvSpPr>
          <p:nvPr/>
        </p:nvSpPr>
        <p:spPr>
          <a:xfrm xmlns:a="http://schemas.openxmlformats.org/drawingml/2006/main">
            <a:off x="685800" y="1924050"/>
            <a:ext cx="52181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Evaluate 3x + 2y when x = −4 and y = 7.</a:t>
            </a:r>
          </a:p>
        </p:txBody>
      </p:sp>
      <p:sp>
        <p:nvSpPr>
          <p:cNvPr id="6" name="text-70">
            <a:extLst xmlns:a="http://schemas.openxmlformats.org/drawingml/2006/main">
              <a:ext uri="{FF2B5EF4-FFF2-40B4-BE49-F238E27FC236}">
                <a16:creationId xmlns:a16="http://schemas.microsoft.com/office/drawing/2014/main" id="{6C00BC62-F5CC-4DC1-A1BF-1FBD09CB848E}"/>
              </a:ext>
            </a:extLst>
          </p:cNvPr>
          <p:cNvSpPr>
            <a:spLocks xmlns:a="http://schemas.openxmlformats.org/drawingml/2006/main" noGrp="1"/>
          </p:cNvSpPr>
          <p:nvPr/>
        </p:nvSpPr>
        <p:spPr>
          <a:xfrm xmlns:a="http://schemas.openxmlformats.org/drawingml/2006/main">
            <a:off x="685800" y="2438400"/>
            <a:ext cx="24981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Expand 4(2x − 3).</a:t>
            </a:r>
          </a:p>
        </p:txBody>
      </p:sp>
      <p:sp>
        <p:nvSpPr>
          <p:cNvPr id="7" name="text-71">
            <a:extLst xmlns:a="http://schemas.openxmlformats.org/drawingml/2006/main">
              <a:ext uri="{FF2B5EF4-FFF2-40B4-BE49-F238E27FC236}">
                <a16:creationId xmlns:a16="http://schemas.microsoft.com/office/drawing/2014/main" id="{A74BD197-3094-4E0A-B5D1-BFDF4D1ECA50}"/>
              </a:ext>
            </a:extLst>
          </p:cNvPr>
          <p:cNvSpPr>
            <a:spLocks xmlns:a="http://schemas.openxmlformats.org/drawingml/2006/main" noGrp="1"/>
          </p:cNvSpPr>
          <p:nvPr/>
        </p:nvSpPr>
        <p:spPr>
          <a:xfrm xmlns:a="http://schemas.openxmlformats.org/drawingml/2006/main">
            <a:off x="685800" y="2952750"/>
            <a:ext cx="25716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Solve 5x − 6 = 29.</a:t>
            </a:r>
          </a:p>
        </p:txBody>
      </p:sp>
      <p:sp>
        <p:nvSpPr>
          <p:cNvPr id="8" name="text-72">
            <a:extLst xmlns:a="http://schemas.openxmlformats.org/drawingml/2006/main">
              <a:ext uri="{FF2B5EF4-FFF2-40B4-BE49-F238E27FC236}">
                <a16:creationId xmlns:a16="http://schemas.microsoft.com/office/drawing/2014/main" id="{F6D1B38E-6490-442F-A7B2-00E2547006BD}"/>
              </a:ext>
            </a:extLst>
          </p:cNvPr>
          <p:cNvSpPr>
            <a:spLocks xmlns:a="http://schemas.openxmlformats.org/drawingml/2006/main" noGrp="1"/>
          </p:cNvSpPr>
          <p:nvPr/>
        </p:nvSpPr>
        <p:spPr>
          <a:xfrm xmlns:a="http://schemas.openxmlformats.org/drawingml/2006/main">
            <a:off x="685800" y="3467100"/>
            <a:ext cx="58342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Three consecutive integers total 48. Find them.</a:t>
            </a:r>
          </a:p>
        </p:txBody>
      </p:sp>
    </p:spTree>
    <p:extLst>
      <p:ext uri="{BB962C8B-B14F-4D97-AF65-F5344CB8AC3E}">
        <p14:creationId xmlns:p14="http://schemas.microsoft.com/office/powerpoint/2010/main" val="2573241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73">
            <a:extLst xmlns:a="http://schemas.openxmlformats.org/drawingml/2006/main">
              <a:ext uri="{FF2B5EF4-FFF2-40B4-BE49-F238E27FC236}">
                <a16:creationId xmlns:a16="http://schemas.microsoft.com/office/drawing/2014/main" id="{A9616B89-6AB5-4AA3-AE08-F711D97F571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74">
            <a:extLst xmlns:a="http://schemas.openxmlformats.org/drawingml/2006/main">
              <a:ext uri="{FF2B5EF4-FFF2-40B4-BE49-F238E27FC236}">
                <a16:creationId xmlns:a16="http://schemas.microsoft.com/office/drawing/2014/main" id="{551ADBBD-B76A-4C0A-8A73-0A0A1CACE53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75">
            <a:extLst xmlns:a="http://schemas.openxmlformats.org/drawingml/2006/main">
              <a:ext uri="{FF2B5EF4-FFF2-40B4-BE49-F238E27FC236}">
                <a16:creationId xmlns:a16="http://schemas.microsoft.com/office/drawing/2014/main" id="{0531AE26-7250-4B9D-AC29-8EFEF7EAAAE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6">
            <a:extLst xmlns:a="http://schemas.openxmlformats.org/drawingml/2006/main">
              <a:ext uri="{FF2B5EF4-FFF2-40B4-BE49-F238E27FC236}">
                <a16:creationId xmlns:a16="http://schemas.microsoft.com/office/drawing/2014/main" id="{CA76454A-7929-4F30-81FE-1A299DDA47A4}"/>
              </a:ext>
            </a:extLst>
          </p:cNvPr>
          <p:cNvSpPr>
            <a:spLocks xmlns:a="http://schemas.openxmlformats.org/drawingml/2006/main" noGrp="1"/>
          </p:cNvSpPr>
          <p:nvPr/>
        </p:nvSpPr>
        <p:spPr>
          <a:xfrm xmlns:a="http://schemas.openxmlformats.org/drawingml/2006/main">
            <a:off x="685800" y="1409700"/>
            <a:ext cx="104971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3(x + 2) means 3x + 6. Multiplying only the first term inside the bracket </a:t>
            </a:r>
          </a:p>
        </p:txBody>
      </p:sp>
      <p:sp>
        <p:nvSpPr>
          <p:cNvPr id="5" name="text-77">
            <a:extLst xmlns:a="http://schemas.openxmlformats.org/drawingml/2006/main">
              <a:ext uri="{FF2B5EF4-FFF2-40B4-BE49-F238E27FC236}">
                <a16:creationId xmlns:a16="http://schemas.microsoft.com/office/drawing/2014/main" id="{D406FC50-8277-4F8C-982A-88E0153A5E08}"/>
              </a:ext>
            </a:extLst>
          </p:cNvPr>
          <p:cNvSpPr>
            <a:spLocks xmlns:a="http://schemas.openxmlformats.org/drawingml/2006/main" noGrp="1"/>
          </p:cNvSpPr>
          <p:nvPr/>
        </p:nvSpPr>
        <p:spPr>
          <a:xfrm xmlns:a="http://schemas.openxmlformats.org/drawingml/2006/main">
            <a:off x="685800" y="1752600"/>
            <a:ext cx="43240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gives an incorrect expression.</a:t>
            </a:r>
          </a:p>
        </p:txBody>
      </p:sp>
    </p:spTree>
    <p:extLst>
      <p:ext uri="{BB962C8B-B14F-4D97-AF65-F5344CB8AC3E}">
        <p14:creationId xmlns:p14="http://schemas.microsoft.com/office/powerpoint/2010/main" val="24473980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8">
            <a:extLst xmlns:a="http://schemas.openxmlformats.org/drawingml/2006/main">
              <a:ext uri="{FF2B5EF4-FFF2-40B4-BE49-F238E27FC236}">
                <a16:creationId xmlns:a16="http://schemas.microsoft.com/office/drawing/2014/main" id="{302517C0-63E6-483A-84D4-6CB39356BDF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79">
            <a:extLst xmlns:a="http://schemas.openxmlformats.org/drawingml/2006/main">
              <a:ext uri="{FF2B5EF4-FFF2-40B4-BE49-F238E27FC236}">
                <a16:creationId xmlns:a16="http://schemas.microsoft.com/office/drawing/2014/main" id="{D368C4E7-645A-488B-AB2F-98CD823327F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80">
            <a:extLst xmlns:a="http://schemas.openxmlformats.org/drawingml/2006/main">
              <a:ext uri="{FF2B5EF4-FFF2-40B4-BE49-F238E27FC236}">
                <a16:creationId xmlns:a16="http://schemas.microsoft.com/office/drawing/2014/main" id="{9AA9D95F-BB58-4F9A-8260-64725FE9FC9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1">
            <a:extLst xmlns:a="http://schemas.openxmlformats.org/drawingml/2006/main">
              <a:ext uri="{FF2B5EF4-FFF2-40B4-BE49-F238E27FC236}">
                <a16:creationId xmlns:a16="http://schemas.microsoft.com/office/drawing/2014/main" id="{9252F811-7138-4456-A6CA-B38CEAA39FD9}"/>
              </a:ext>
            </a:extLst>
          </p:cNvPr>
          <p:cNvSpPr>
            <a:spLocks xmlns:a="http://schemas.openxmlformats.org/drawingml/2006/main" noGrp="1"/>
          </p:cNvSpPr>
          <p:nvPr/>
        </p:nvSpPr>
        <p:spPr>
          <a:xfrm xmlns:a="http://schemas.openxmlformats.org/drawingml/2006/main">
            <a:off x="685800" y="1409700"/>
            <a:ext cx="12516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5a − 5.</a:t>
            </a:r>
          </a:p>
        </p:txBody>
      </p:sp>
      <p:sp>
        <p:nvSpPr>
          <p:cNvPr id="5" name="text-82">
            <a:extLst xmlns:a="http://schemas.openxmlformats.org/drawingml/2006/main">
              <a:ext uri="{FF2B5EF4-FFF2-40B4-BE49-F238E27FC236}">
                <a16:creationId xmlns:a16="http://schemas.microsoft.com/office/drawing/2014/main" id="{2F737B1F-E28D-4C8C-BB52-28C0925A55B0}"/>
              </a:ext>
            </a:extLst>
          </p:cNvPr>
          <p:cNvSpPr>
            <a:spLocks xmlns:a="http://schemas.openxmlformats.org/drawingml/2006/main" noGrp="1"/>
          </p:cNvSpPr>
          <p:nvPr/>
        </p:nvSpPr>
        <p:spPr>
          <a:xfrm xmlns:a="http://schemas.openxmlformats.org/drawingml/2006/main">
            <a:off x="685800" y="1924050"/>
            <a:ext cx="38801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3(−4) + 2(7) = −12 + 14 = 2.</a:t>
            </a:r>
          </a:p>
        </p:txBody>
      </p:sp>
      <p:sp>
        <p:nvSpPr>
          <p:cNvPr id="6" name="text-83">
            <a:extLst xmlns:a="http://schemas.openxmlformats.org/drawingml/2006/main">
              <a:ext uri="{FF2B5EF4-FFF2-40B4-BE49-F238E27FC236}">
                <a16:creationId xmlns:a16="http://schemas.microsoft.com/office/drawing/2014/main" id="{535FB4DA-922C-4452-9E3E-E11AF61C20DB}"/>
              </a:ext>
            </a:extLst>
          </p:cNvPr>
          <p:cNvSpPr>
            <a:spLocks xmlns:a="http://schemas.openxmlformats.org/drawingml/2006/main" noGrp="1"/>
          </p:cNvSpPr>
          <p:nvPr/>
        </p:nvSpPr>
        <p:spPr>
          <a:xfrm xmlns:a="http://schemas.openxmlformats.org/drawingml/2006/main">
            <a:off x="685800" y="2438400"/>
            <a:ext cx="13922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8x − 12.</a:t>
            </a:r>
          </a:p>
        </p:txBody>
      </p:sp>
      <p:sp>
        <p:nvSpPr>
          <p:cNvPr id="7" name="text-84">
            <a:extLst xmlns:a="http://schemas.openxmlformats.org/drawingml/2006/main">
              <a:ext uri="{FF2B5EF4-FFF2-40B4-BE49-F238E27FC236}">
                <a16:creationId xmlns:a16="http://schemas.microsoft.com/office/drawing/2014/main" id="{8EDAD591-7308-4A9E-9386-C0EE90C73106}"/>
              </a:ext>
            </a:extLst>
          </p:cNvPr>
          <p:cNvSpPr>
            <a:spLocks xmlns:a="http://schemas.openxmlformats.org/drawingml/2006/main" noGrp="1"/>
          </p:cNvSpPr>
          <p:nvPr/>
        </p:nvSpPr>
        <p:spPr>
          <a:xfrm xmlns:a="http://schemas.openxmlformats.org/drawingml/2006/main">
            <a:off x="685800" y="2952750"/>
            <a:ext cx="4410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Add 6: 5x = 35. Divide by 5: x = 7.</a:t>
            </a:r>
          </a:p>
        </p:txBody>
      </p:sp>
      <p:sp>
        <p:nvSpPr>
          <p:cNvPr id="8" name="text-85">
            <a:extLst xmlns:a="http://schemas.openxmlformats.org/drawingml/2006/main">
              <a:ext uri="{FF2B5EF4-FFF2-40B4-BE49-F238E27FC236}">
                <a16:creationId xmlns:a16="http://schemas.microsoft.com/office/drawing/2014/main" id="{02BE82E0-0FF1-48AC-A20E-1184B03F0863}"/>
              </a:ext>
            </a:extLst>
          </p:cNvPr>
          <p:cNvSpPr>
            <a:spLocks xmlns:a="http://schemas.openxmlformats.org/drawingml/2006/main" noGrp="1"/>
          </p:cNvSpPr>
          <p:nvPr/>
        </p:nvSpPr>
        <p:spPr>
          <a:xfrm xmlns:a="http://schemas.openxmlformats.org/drawingml/2006/main">
            <a:off x="685800" y="3467100"/>
            <a:ext cx="10455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n + (n + 1) + (n + 2) = 48, so 3n + 3 = 48 and n = 15. The integers are 15, 16 and 17.</a:t>
            </a:r>
          </a:p>
        </p:txBody>
      </p:sp>
    </p:spTree>
    <p:extLst>
      <p:ext uri="{BB962C8B-B14F-4D97-AF65-F5344CB8AC3E}">
        <p14:creationId xmlns:p14="http://schemas.microsoft.com/office/powerpoint/2010/main" val="10429499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2026-11-02T23:57:02.6520000Z</dcterms:created>
  <dcterms:modified xsi:type="dcterms:W3CDTF">2026-11-02T23:57:02.6520000Z</dcterms:modified>
</coreProperties>
</file>