
<file path=[Content_Types].xml><?xml version="1.0" encoding="utf-8"?>
<Types xmlns="http://schemas.openxmlformats.org/package/2006/content-types">
  <Default Extension="xml" ContentType="application/vnd.openxmlformats-package.core-properties+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dc501990da9e4f3f" /><Relationship Type="http://schemas.openxmlformats.org/officeDocument/2006/relationships/extended-properties" Target="/docProps/app.xml" Id="R51c39e8b33034d02" /><Relationship Type="http://schemas.openxmlformats.org/officeDocument/2006/relationships/officeDocument" Target="/ppt/presentation.xml" Id="R90e14b6fdf664576" /></Relationships>
</file>

<file path=ppt/presentation.xml><?xml version="1.0" encoding="utf-8"?>
<p:presentation xmlns:p="http://schemas.openxmlformats.org/presentationml/2006/main">
  <p:sldMasterIdLst>
    <p:sldMasterId xmlns:r="http://schemas.openxmlformats.org/officeDocument/2006/relationships" id="2147483648" r:id="Reef772ba2e6c4587"/>
  </p:sldMasterIdLst>
  <p:notesMasterIdLst>
    <p:notesMasterId xmlns:r="http://schemas.openxmlformats.org/officeDocument/2006/relationships" r:id="Rb74d1d18441c4377"/>
  </p:notesMasterIdLst>
  <p:sldIdLst>
    <p:sldId xmlns:r="http://schemas.openxmlformats.org/officeDocument/2006/relationships" id="256" r:id="Rf61f19ceeaf84d53"/>
    <p:sldId xmlns:r="http://schemas.openxmlformats.org/officeDocument/2006/relationships" id="257" r:id="Rb247fd461fda48fd"/>
    <p:sldId xmlns:r="http://schemas.openxmlformats.org/officeDocument/2006/relationships" id="258" r:id="Rd7eeefe943a140a5"/>
    <p:sldId xmlns:r="http://schemas.openxmlformats.org/officeDocument/2006/relationships" id="259" r:id="Rc9f13224a66b45f3"/>
    <p:sldId xmlns:r="http://schemas.openxmlformats.org/officeDocument/2006/relationships" id="260" r:id="Re5f5b883e7f04dd7"/>
    <p:sldId xmlns:r="http://schemas.openxmlformats.org/officeDocument/2006/relationships" id="261" r:id="R24681beedf8c429e"/>
    <p:sldId xmlns:r="http://schemas.openxmlformats.org/officeDocument/2006/relationships" id="262" r:id="R79eee0af2eb84d0d"/>
    <p:sldId xmlns:r="http://schemas.openxmlformats.org/officeDocument/2006/relationships" id="263" r:id="Rb6db42f513a84633"/>
    <p:sldId xmlns:r="http://schemas.openxmlformats.org/officeDocument/2006/relationships" id="264" r:id="Rda23d9b9397a476f"/>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02a4ef5ca1c540da" /><Relationship Type="http://schemas.openxmlformats.org/officeDocument/2006/relationships/slideMaster" Target="/ppt/slideMasters/slideMaster1.xml" Id="Reef772ba2e6c4587" /><Relationship Type="http://schemas.openxmlformats.org/officeDocument/2006/relationships/notesMaster" Target="/ppt/notesMasters/notesMaster1.xml" Id="Rb74d1d18441c4377" /><Relationship Type="http://schemas.openxmlformats.org/officeDocument/2006/relationships/presProps" Target="/ppt/presProps.xml" Id="R9213fb9e480b4911" /><Relationship Type="http://schemas.openxmlformats.org/officeDocument/2006/relationships/tableStyles" Target="/ppt/tableStyles.xml" Id="Ra7a93db8d3874006" /><Relationship Type="http://schemas.openxmlformats.org/officeDocument/2006/relationships/slide" Target="/ppt/slides/slide1.xml" Id="Rf61f19ceeaf84d53" /><Relationship Type="http://schemas.openxmlformats.org/officeDocument/2006/relationships/slide" Target="/ppt/slides/slide2.xml" Id="Rb247fd461fda48fd" /><Relationship Type="http://schemas.openxmlformats.org/officeDocument/2006/relationships/slide" Target="/ppt/slides/slide3.xml" Id="Rd7eeefe943a140a5" /><Relationship Type="http://schemas.openxmlformats.org/officeDocument/2006/relationships/slide" Target="/ppt/slides/slide4.xml" Id="Rc9f13224a66b45f3" /><Relationship Type="http://schemas.openxmlformats.org/officeDocument/2006/relationships/slide" Target="/ppt/slides/slide5.xml" Id="Re5f5b883e7f04dd7" /><Relationship Type="http://schemas.openxmlformats.org/officeDocument/2006/relationships/slide" Target="/ppt/slides/slide6.xml" Id="R24681beedf8c429e" /><Relationship Type="http://schemas.openxmlformats.org/officeDocument/2006/relationships/slide" Target="/ppt/slides/slide7.xml" Id="R79eee0af2eb84d0d" /><Relationship Type="http://schemas.openxmlformats.org/officeDocument/2006/relationships/slide" Target="/ppt/slides/slide8.xml" Id="Rb6db42f513a84633" /><Relationship Type="http://schemas.openxmlformats.org/officeDocument/2006/relationships/slide" Target="/ppt/slides/slide9.xml" Id="Rda23d9b9397a476f"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73767f1b0761430a"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48cbc3a420304a86" /><Relationship Type="http://schemas.openxmlformats.org/officeDocument/2006/relationships/notesMaster" Target="/ppt/notesMasters/notesMaster1.xml" Id="R9acfb4eb258e46c5" /></Relationships>
</file>

<file path=ppt/notesSlides/_rels/notesSlide2.xml.rels>&#65279;<?xml version="1.0" encoding="utf-8"?><Relationships xmlns="http://schemas.openxmlformats.org/package/2006/relationships"><Relationship Type="http://schemas.openxmlformats.org/officeDocument/2006/relationships/slide" Target="/ppt/slides/slide2.xml" Id="R04b25a64753f4a9e" /><Relationship Type="http://schemas.openxmlformats.org/officeDocument/2006/relationships/notesMaster" Target="/ppt/notesMasters/notesMaster1.xml" Id="R0df445aefe874bb7" /></Relationships>
</file>

<file path=ppt/notesSlides/_rels/notesSlide3.xml.rels>&#65279;<?xml version="1.0" encoding="utf-8"?><Relationships xmlns="http://schemas.openxmlformats.org/package/2006/relationships"><Relationship Type="http://schemas.openxmlformats.org/officeDocument/2006/relationships/slide" Target="/ppt/slides/slide3.xml" Id="Red4045ebb92a49f3" /><Relationship Type="http://schemas.openxmlformats.org/officeDocument/2006/relationships/notesMaster" Target="/ppt/notesMasters/notesMaster1.xml" Id="R45b7fb4b79b7489f" /></Relationships>
</file>

<file path=ppt/notesSlides/_rels/notesSlide4.xml.rels>&#65279;<?xml version="1.0" encoding="utf-8"?><Relationships xmlns="http://schemas.openxmlformats.org/package/2006/relationships"><Relationship Type="http://schemas.openxmlformats.org/officeDocument/2006/relationships/slide" Target="/ppt/slides/slide4.xml" Id="R3c493aa74da64150" /><Relationship Type="http://schemas.openxmlformats.org/officeDocument/2006/relationships/notesMaster" Target="/ppt/notesMasters/notesMaster1.xml" Id="R406564e191a9477f" /></Relationships>
</file>

<file path=ppt/notesSlides/_rels/notesSlide5.xml.rels>&#65279;<?xml version="1.0" encoding="utf-8"?><Relationships xmlns="http://schemas.openxmlformats.org/package/2006/relationships"><Relationship Type="http://schemas.openxmlformats.org/officeDocument/2006/relationships/slide" Target="/ppt/slides/slide5.xml" Id="R06fd23aa85fb465d" /><Relationship Type="http://schemas.openxmlformats.org/officeDocument/2006/relationships/notesMaster" Target="/ppt/notesMasters/notesMaster1.xml" Id="Ref82e83c41c846fd" /></Relationships>
</file>

<file path=ppt/notesSlides/_rels/notesSlide6.xml.rels>&#65279;<?xml version="1.0" encoding="utf-8"?><Relationships xmlns="http://schemas.openxmlformats.org/package/2006/relationships"><Relationship Type="http://schemas.openxmlformats.org/officeDocument/2006/relationships/slide" Target="/ppt/slides/slide6.xml" Id="Rc0b5b59ee96f4708" /><Relationship Type="http://schemas.openxmlformats.org/officeDocument/2006/relationships/notesMaster" Target="/ppt/notesMasters/notesMaster1.xml" Id="R15a69b08b5334789" /></Relationships>
</file>

<file path=ppt/notesSlides/_rels/notesSlide7.xml.rels>&#65279;<?xml version="1.0" encoding="utf-8"?><Relationships xmlns="http://schemas.openxmlformats.org/package/2006/relationships"><Relationship Type="http://schemas.openxmlformats.org/officeDocument/2006/relationships/slide" Target="/ppt/slides/slide7.xml" Id="R6fdbdec5a20f47c4" /><Relationship Type="http://schemas.openxmlformats.org/officeDocument/2006/relationships/notesMaster" Target="/ppt/notesMasters/notesMaster1.xml" Id="R0a74462d47df41f8" /></Relationships>
</file>

<file path=ppt/notesSlides/_rels/notesSlide8.xml.rels>&#65279;<?xml version="1.0" encoding="utf-8"?><Relationships xmlns="http://schemas.openxmlformats.org/package/2006/relationships"><Relationship Type="http://schemas.openxmlformats.org/officeDocument/2006/relationships/slide" Target="/ppt/slides/slide8.xml" Id="Re8787586f10e4931" /><Relationship Type="http://schemas.openxmlformats.org/officeDocument/2006/relationships/notesMaster" Target="/ppt/notesMasters/notesMaster1.xml" Id="R1ed100a931ac49c6" /></Relationships>
</file>

<file path=ppt/notesSlides/_rels/notesSlide9.xml.rels>&#65279;<?xml version="1.0" encoding="utf-8"?><Relationships xmlns="http://schemas.openxmlformats.org/package/2006/relationships"><Relationship Type="http://schemas.openxmlformats.org/officeDocument/2006/relationships/slide" Target="/ppt/slides/slide9.xml" Id="R22d14d94cf3a4e1d" /><Relationship Type="http://schemas.openxmlformats.org/officeDocument/2006/relationships/notesMaster" Target="/ppt/notesMasters/notesMaster1.xml" Id="Rf7ee03179120411a"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Read the notes, follow the worked examples, then attempt the practice before viewing the answers.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One minute has 60 seconds and one hour has 60 minutes. A day has 24 hours. In 24 hour notation, afternoon hours run from 13 to 23. Midnight is 00:00 and noon is 12:00. Convert minutes to a fraction of an hour before using hourly rates.</a:t>
            </a:r>
          </a:p>
          <a:p xmlns:a="http://schemas.openxmlformats.org/drawingml/2006/main">
            <a:r>
              <a:t/>
            </a:r>
          </a:p>
          <a:p xmlns:a="http://schemas.openxmlformats.org/drawingml/2006/main">
            <a:r>
              <a:t>Worked example</a:t>
            </a:r>
          </a:p>
          <a:p xmlns:a="http://schemas.openxmlformats.org/drawingml/2006/main">
            <a:r>
              <a:t>2 hours 45 minutes = 2 + {45|60} = 2.75 hours. The time 7:25 pm is 19:25, while 07:25 is 7:25 am.</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Find elapsed time by counting through convenient points such as the next hour or midnight. Include any stops or waiting time specified. If an arrival is on the next day, add the time remaining to midnight to the time after midnight.</a:t>
            </a:r>
          </a:p>
          <a:p xmlns:a="http://schemas.openxmlformats.org/drawingml/2006/main">
            <a:r>
              <a:t/>
            </a:r>
          </a:p>
          <a:p xmlns:a="http://schemas.openxmlformats.org/drawingml/2006/main">
            <a:r>
              <a:t>Worked example</a:t>
            </a:r>
          </a:p>
          <a:p xmlns:a="http://schemas.openxmlformats.org/drawingml/2006/main">
            <a:r>
              <a:t>A journey starts at 22:40 and ends at 01:15 the next day. From 22:40 to midnight is 1 hour 20 minutes. Add 1 hour 15 minutes to obtain 2 hours 35 minutes.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Write money to the appropriate currency precision, usually two decimal places for rupees and paise. Total the costs before finding change or remaining budget. Use rates provided in a question for currency conversion; real exchange rates vary. Round money at the final stated stage.</a:t>
            </a:r>
          </a:p>
          <a:p xmlns:a="http://schemas.openxmlformats.org/drawingml/2006/main">
            <a:r>
              <a:t/>
            </a:r>
          </a:p>
          <a:p xmlns:a="http://schemas.openxmlformats.org/drawingml/2006/main">
            <a:r>
              <a:t>Worked example</a:t>
            </a:r>
          </a:p>
          <a:p xmlns:a="http://schemas.openxmlformats.org/drawingml/2006/main">
            <a:r>
              <a:t>Four books at 68.50 rupees each cost 274.00 rupees. Change from 500.00 rupees is 226.00 rupees. At a stated rate of 1 unit = 80 rupees, 25 units are worth 2,000 rupees.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 rate compares different units, such as rupees per kilogram or litres per minute. Divide by the number of units to find a unit rate. Compare unit prices only when quality and relevant conditions are comparable. Constant rates allow direct scaling.</a:t>
            </a:r>
          </a:p>
          <a:p xmlns:a="http://schemas.openxmlformats.org/drawingml/2006/main">
            <a:r>
              <a:t/>
            </a:r>
          </a:p>
          <a:p xmlns:a="http://schemas.openxmlformats.org/drawingml/2006/main">
            <a:r>
              <a:t>Worked example</a:t>
            </a:r>
          </a:p>
          <a:p xmlns:a="http://schemas.openxmlformats.org/drawingml/2006/main">
            <a:r>
              <a:t>A 3 kg pack costs 216 rupees, so its unit price is 72 rupees per kg. A 5 kg pack costs 350 rupees, so it costs 70 rupees per kg and has the lower unit price.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Average speed = distance ÷ elapsed time. Rearranging gives distance = speed × time and time = distance ÷ speed. Use compatible units. To convert m/s to km/h multiply by 3.6; to convert km/h to m/s divide by 3.6. Average speed for a whole trip uses total distance and total time.</a:t>
            </a:r>
          </a:p>
          <a:p xmlns:a="http://schemas.openxmlformats.org/drawingml/2006/main">
            <a:r>
              <a:t/>
            </a:r>
          </a:p>
          <a:p xmlns:a="http://schemas.openxmlformats.org/drawingml/2006/main">
            <a:r>
              <a:t>Worked example</a:t>
            </a:r>
          </a:p>
          <a:p xmlns:a="http://schemas.openxmlformats.org/drawingml/2006/main">
            <a:r>
              <a:t>A car travels 150 km in 2.5 hours. Average speed = 150 ÷ 2.5 = 60 km/h. A speed of 72 km/h equals 72 ÷ 3.6 = 20 m/s.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1cf728005b4841fb"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45e4ef1809d849e7"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4d702a6fcd9d4b9e"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c17920afd8074b8f"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a8296b7522c341f9"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0a4f5fb476044504"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0EB0D62E-01B3-4C9B-9DC4-244679DEF5AF}"/>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AB19E1F4-DD0F-4A5A-927A-5DB9B5B6DDA0}"/>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DB1BD7B1-DCBB-46DD-ADB7-103A5B5C5B68}"/>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C356DDAB-6454-499C-8A33-4ADF636C684F}"/>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F4631966-C184-47A5-A870-3279075CD645}"/>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971DE58C-BCD1-4B74-BB15-DE41DE9CA1CF}"/>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902F1436-0B4A-4A17-9446-490FB8D2A8B1}"/>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3F414B8E-09D6-4A4A-BF39-75A5C9F39DC9}"/>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1AB82034-051D-44C4-8E90-359A4BFDE16D}"/>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53C10A7D-B5AB-4B0C-831A-24AE564E705A}"/>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cd63362d89d44bc7" /><Relationship Type="http://schemas.openxmlformats.org/officeDocument/2006/relationships/slideLayout" Target="/ppt/slideLayouts/slideLayout1.xml" Id="R2d7ad23ebad34b51" /><Relationship Type="http://schemas.openxmlformats.org/officeDocument/2006/relationships/slideLayout" Target="/ppt/slideLayouts/slideLayout2.xml" Id="R0baba7eaa3e04233" /><Relationship Type="http://schemas.openxmlformats.org/officeDocument/2006/relationships/slideLayout" Target="/ppt/slideLayouts/slideLayout3.xml" Id="R71504154fa0743cb" /><Relationship Type="http://schemas.openxmlformats.org/officeDocument/2006/relationships/slideLayout" Target="/ppt/slideLayouts/slideLayout4.xml" Id="Rbc31187fd91b478e" /><Relationship Type="http://schemas.openxmlformats.org/officeDocument/2006/relationships/slideLayout" Target="/ppt/slideLayouts/slideLayout5.xml" Id="R752bd44ecc5341c4" /><Relationship Type="http://schemas.openxmlformats.org/officeDocument/2006/relationships/slideLayout" Target="/ppt/slideLayouts/slideLayout6.xml" Id="Radb30ae6d36248ce"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2d7ad23ebad34b51"/>
    <p:sldLayoutId xmlns:r="http://schemas.openxmlformats.org/officeDocument/2006/relationships" id="2147483650" r:id="R0baba7eaa3e04233"/>
    <p:sldLayoutId xmlns:r="http://schemas.openxmlformats.org/officeDocument/2006/relationships" id="2147483651" r:id="R71504154fa0743cb"/>
    <p:sldLayoutId xmlns:r="http://schemas.openxmlformats.org/officeDocument/2006/relationships" id="2147483652" r:id="Rbc31187fd91b478e"/>
    <p:sldLayoutId xmlns:r="http://schemas.openxmlformats.org/officeDocument/2006/relationships" id="2147483653" r:id="R752bd44ecc5341c4"/>
    <p:sldLayoutId xmlns:r="http://schemas.openxmlformats.org/officeDocument/2006/relationships" id="2147483654" r:id="Radb30ae6d36248ce"/>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b5ccbeb327ec4a50" /><Relationship Type="http://schemas.openxmlformats.org/officeDocument/2006/relationships/notesSlide" Target="/ppt/notesSlides/notesSlide1.xml" Id="R2e7c5dfaff8b46dd"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c3029a0d28e14e7b" /><Relationship Type="http://schemas.openxmlformats.org/officeDocument/2006/relationships/notesSlide" Target="/ppt/notesSlides/notesSlide2.xml" Id="R2855c41cf24e4d2e"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075487a000dd46d1" /><Relationship Type="http://schemas.openxmlformats.org/officeDocument/2006/relationships/notesSlide" Target="/ppt/notesSlides/notesSlide3.xml" Id="R6f9c0a4f0cd54e4f"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95c2538e7efb4e4b" /><Relationship Type="http://schemas.openxmlformats.org/officeDocument/2006/relationships/notesSlide" Target="/ppt/notesSlides/notesSlide4.xml" Id="R37b275175e784e8f"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47b37f8503f049cc" /><Relationship Type="http://schemas.openxmlformats.org/officeDocument/2006/relationships/notesSlide" Target="/ppt/notesSlides/notesSlide5.xml" Id="Rd4391973f8b047aa"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9b954e1f128a4ee2" /><Relationship Type="http://schemas.openxmlformats.org/officeDocument/2006/relationships/notesSlide" Target="/ppt/notesSlides/notesSlide6.xml" Id="R0a87d107eb7b4951"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eb516b5c1d9a445d" /><Relationship Type="http://schemas.openxmlformats.org/officeDocument/2006/relationships/notesSlide" Target="/ppt/notesSlides/notesSlide7.xml" Id="R20824a0de8d04acf" /></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a63b04a3c73d48a7" /><Relationship Type="http://schemas.openxmlformats.org/officeDocument/2006/relationships/notesSlide" Target="/ppt/notesSlides/notesSlide8.xml" Id="Rc39d2e40c143476b" /></Relationships>
</file>

<file path=ppt/slides/_rels/slide9.xml.rels>&#65279;<?xml version="1.0" encoding="utf-8"?><Relationships xmlns="http://schemas.openxmlformats.org/package/2006/relationships"><Relationship Type="http://schemas.openxmlformats.org/officeDocument/2006/relationships/slideLayout" Target="/ppt/slideLayouts/slideLayout6.xml" Id="Re4c4dd8e66d64286" /><Relationship Type="http://schemas.openxmlformats.org/officeDocument/2006/relationships/notesSlide" Target="/ppt/notesSlides/notesSlide9.xml" Id="R5bdcfc733a5c4c8b" /></Relationships>
</file>

<file path=ppt/slides/slide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685">
            <a:extLst xmlns:a="http://schemas.openxmlformats.org/drawingml/2006/main">
              <a:ext uri="{FF2B5EF4-FFF2-40B4-BE49-F238E27FC236}">
                <a16:creationId xmlns:a16="http://schemas.microsoft.com/office/drawing/2014/main" id="{FB83A2E5-75C7-4798-815F-C0797E70E8C8}"/>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17</a:t>
            </a:r>
          </a:p>
        </p:txBody>
      </p:sp>
      <p:sp>
        <p:nvSpPr>
          <p:cNvPr id="2" name="text-686">
            <a:extLst xmlns:a="http://schemas.openxmlformats.org/drawingml/2006/main">
              <a:ext uri="{FF2B5EF4-FFF2-40B4-BE49-F238E27FC236}">
                <a16:creationId xmlns:a16="http://schemas.microsoft.com/office/drawing/2014/main" id="{62BDC374-3CC4-489A-BC3D-2F9C6B233D17}"/>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Time money rates speed and distance</a:t>
            </a:r>
          </a:p>
        </p:txBody>
      </p:sp>
      <p:sp>
        <p:nvSpPr>
          <p:cNvPr id="3" name="text-687">
            <a:extLst xmlns:a="http://schemas.openxmlformats.org/drawingml/2006/main">
              <a:ext uri="{FF2B5EF4-FFF2-40B4-BE49-F238E27FC236}">
                <a16:creationId xmlns:a16="http://schemas.microsoft.com/office/drawing/2014/main" id="{86CA14C7-7550-48F5-B356-B53E8C62DFCC}"/>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688">
            <a:extLst xmlns:a="http://schemas.openxmlformats.org/drawingml/2006/main">
              <a:ext uri="{FF2B5EF4-FFF2-40B4-BE49-F238E27FC236}">
                <a16:creationId xmlns:a16="http://schemas.microsoft.com/office/drawing/2014/main" id="{429F83C9-710D-41CC-AE46-70053A3E2DF6}"/>
              </a:ext>
            </a:extLst>
          </p:cNvPr>
          <p:cNvSpPr>
            <a:spLocks xmlns:a="http://schemas.openxmlformats.org/drawingml/2006/main" noGrp="1"/>
          </p:cNvSpPr>
          <p:nvPr/>
        </p:nvSpPr>
        <p:spPr>
          <a:xfrm xmlns:a="http://schemas.openxmlformats.org/drawingml/2006/main">
            <a:off x="685800" y="1543050"/>
            <a:ext cx="495080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100" b="0">
                <a:solidFill>
                  <a:srgbClr val="1C6A65"/>
                </a:solidFill>
                <a:latin typeface="DejaVu Sans"/>
                <a:ea typeface="DejaVu Sans"/>
                <a:cs typeface="DejaVu Sans"/>
              </a:defRPr>
            </a:defPPr>
            <a:lvl1pPr algn="l">
              <a:defRPr sz="2100" b="0">
                <a:solidFill>
                  <a:srgbClr val="1C6A65"/>
                </a:solidFill>
                <a:latin typeface="DejaVu Sans"/>
                <a:ea typeface="DejaVu Sans"/>
                <a:cs typeface="DejaVu Sans"/>
              </a:defRPr>
            </a:lvl1pPr>
            <a:lvl2pPr algn="l">
              <a:defRPr sz="2100" b="0">
                <a:solidFill>
                  <a:srgbClr val="1C6A65"/>
                </a:solidFill>
                <a:latin typeface="DejaVu Sans"/>
                <a:ea typeface="DejaVu Sans"/>
                <a:cs typeface="DejaVu Sans"/>
              </a:defRPr>
            </a:lvl2pPr>
            <a:lvl3pPr algn="l">
              <a:defRPr sz="2100" b="0">
                <a:solidFill>
                  <a:srgbClr val="1C6A65"/>
                </a:solidFill>
                <a:latin typeface="DejaVu Sans"/>
                <a:ea typeface="DejaVu Sans"/>
                <a:cs typeface="DejaVu Sans"/>
              </a:defRPr>
            </a:lvl3pPr>
            <a:lvl4pPr algn="l">
              <a:defRPr sz="2100" b="0">
                <a:solidFill>
                  <a:srgbClr val="1C6A65"/>
                </a:solidFill>
                <a:latin typeface="DejaVu Sans"/>
                <a:ea typeface="DejaVu Sans"/>
                <a:cs typeface="DejaVu Sans"/>
              </a:defRPr>
            </a:lvl4pPr>
            <a:lvl5pPr algn="l">
              <a:defRPr sz="2100" b="0">
                <a:solidFill>
                  <a:srgbClr val="1C6A65"/>
                </a:solidFill>
                <a:latin typeface="DejaVu Sans"/>
                <a:ea typeface="DejaVu Sans"/>
                <a:cs typeface="DejaVu Sans"/>
              </a:defRPr>
            </a:lvl5pPr>
            <a:lvl6pPr algn="l">
              <a:defRPr sz="2100" b="0">
                <a:solidFill>
                  <a:srgbClr val="1C6A65"/>
                </a:solidFill>
                <a:latin typeface="DejaVu Sans"/>
                <a:ea typeface="DejaVu Sans"/>
                <a:cs typeface="DejaVu Sans"/>
              </a:defRPr>
            </a:lvl6pPr>
            <a:lvl7pPr algn="l">
              <a:defRPr sz="2100" b="0">
                <a:solidFill>
                  <a:srgbClr val="1C6A65"/>
                </a:solidFill>
                <a:latin typeface="DejaVu Sans"/>
                <a:ea typeface="DejaVu Sans"/>
                <a:cs typeface="DejaVu Sans"/>
              </a:defRPr>
            </a:lvl7pPr>
            <a:lvl8pPr algn="l">
              <a:defRPr sz="2100" b="0">
                <a:solidFill>
                  <a:srgbClr val="1C6A65"/>
                </a:solidFill>
                <a:latin typeface="DejaVu Sans"/>
                <a:ea typeface="DejaVu Sans"/>
                <a:cs typeface="DejaVu Sans"/>
              </a:defRPr>
            </a:lvl8pPr>
            <a:lvl9pPr algn="l">
              <a:defRPr sz="2100" b="0">
                <a:solidFill>
                  <a:srgbClr val="1C6A65"/>
                </a:solidFill>
                <a:latin typeface="DejaVu Sans"/>
                <a:ea typeface="DejaVu Sans"/>
                <a:cs typeface="DejaVu Sans"/>
              </a:defRPr>
            </a:lvl9pPr>
          </a:lstStyle>
          <a:p xmlns:a="http://schemas.openxmlformats.org/drawingml/2006/main">
            <a:pPr algn="l">
              <a:defRPr sz="2100" b="0">
                <a:solidFill>
                  <a:srgbClr val="1C6A65"/>
                </a:solidFill>
                <a:latin typeface="DejaVu Sans"/>
                <a:ea typeface="DejaVu Sans"/>
                <a:cs typeface="DejaVu Sans"/>
              </a:defRPr>
            </a:pPr>
            <a:r>
              <a:rPr sz="2100" b="0">
                <a:solidFill>
                  <a:srgbClr val="1C6A65"/>
                </a:solidFill>
                <a:latin typeface="DejaVu Sans"/>
                <a:ea typeface="DejaVu Sans"/>
                <a:cs typeface="DejaVu Sans"/>
              </a:rPr>
              <a:t>Chapter notes and worked examples</a:t>
            </a:r>
          </a:p>
        </p:txBody>
      </p:sp>
      <p:sp>
        <p:nvSpPr>
          <p:cNvPr id="5" name="text-689">
            <a:extLst xmlns:a="http://schemas.openxmlformats.org/drawingml/2006/main">
              <a:ext uri="{FF2B5EF4-FFF2-40B4-BE49-F238E27FC236}">
                <a16:creationId xmlns:a16="http://schemas.microsoft.com/office/drawing/2014/main" id="{8565C4D3-2FE9-446C-9179-6AC23C23BA90}"/>
              </a:ext>
            </a:extLst>
          </p:cNvPr>
          <p:cNvSpPr>
            <a:spLocks xmlns:a="http://schemas.openxmlformats.org/drawingml/2006/main" noGrp="1"/>
          </p:cNvSpPr>
          <p:nvPr/>
        </p:nvSpPr>
        <p:spPr>
          <a:xfrm xmlns:a="http://schemas.openxmlformats.org/drawingml/2006/main">
            <a:off x="685800" y="2133600"/>
            <a:ext cx="342919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Time units and clock notation</a:t>
            </a:r>
          </a:p>
        </p:txBody>
      </p:sp>
      <p:sp>
        <p:nvSpPr>
          <p:cNvPr id="6" name="text-690">
            <a:extLst xmlns:a="http://schemas.openxmlformats.org/drawingml/2006/main">
              <a:ext uri="{FF2B5EF4-FFF2-40B4-BE49-F238E27FC236}">
                <a16:creationId xmlns:a16="http://schemas.microsoft.com/office/drawing/2014/main" id="{72DABF20-4131-4CD3-B827-F3D025F0EC89}"/>
              </a:ext>
            </a:extLst>
          </p:cNvPr>
          <p:cNvSpPr>
            <a:spLocks xmlns:a="http://schemas.openxmlformats.org/drawingml/2006/main" noGrp="1"/>
          </p:cNvSpPr>
          <p:nvPr/>
        </p:nvSpPr>
        <p:spPr>
          <a:xfrm xmlns:a="http://schemas.openxmlformats.org/drawingml/2006/main">
            <a:off x="685800" y="2524125"/>
            <a:ext cx="3324701"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Elapsed time and timetables</a:t>
            </a:r>
          </a:p>
        </p:txBody>
      </p:sp>
      <p:sp>
        <p:nvSpPr>
          <p:cNvPr id="7" name="text-691">
            <a:extLst xmlns:a="http://schemas.openxmlformats.org/drawingml/2006/main">
              <a:ext uri="{FF2B5EF4-FFF2-40B4-BE49-F238E27FC236}">
                <a16:creationId xmlns:a16="http://schemas.microsoft.com/office/drawing/2014/main" id="{67819534-EF43-457D-A9AF-F59F6ADC7BF4}"/>
              </a:ext>
            </a:extLst>
          </p:cNvPr>
          <p:cNvSpPr>
            <a:spLocks xmlns:a="http://schemas.openxmlformats.org/drawingml/2006/main" noGrp="1"/>
          </p:cNvSpPr>
          <p:nvPr/>
        </p:nvSpPr>
        <p:spPr>
          <a:xfrm xmlns:a="http://schemas.openxmlformats.org/drawingml/2006/main">
            <a:off x="685800" y="2914650"/>
            <a:ext cx="3224403"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Money budgets and change</a:t>
            </a:r>
          </a:p>
        </p:txBody>
      </p:sp>
      <p:sp>
        <p:nvSpPr>
          <p:cNvPr id="8" name="text-692">
            <a:extLst xmlns:a="http://schemas.openxmlformats.org/drawingml/2006/main">
              <a:ext uri="{FF2B5EF4-FFF2-40B4-BE49-F238E27FC236}">
                <a16:creationId xmlns:a16="http://schemas.microsoft.com/office/drawing/2014/main" id="{E5D3F983-8EE4-4054-B918-1728C4439AD8}"/>
              </a:ext>
            </a:extLst>
          </p:cNvPr>
          <p:cNvSpPr>
            <a:spLocks xmlns:a="http://schemas.openxmlformats.org/drawingml/2006/main" noGrp="1"/>
          </p:cNvSpPr>
          <p:nvPr/>
        </p:nvSpPr>
        <p:spPr>
          <a:xfrm xmlns:a="http://schemas.openxmlformats.org/drawingml/2006/main">
            <a:off x="685800" y="3305175"/>
            <a:ext cx="2457736"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Rates and best value</a:t>
            </a:r>
          </a:p>
        </p:txBody>
      </p:sp>
      <p:sp>
        <p:nvSpPr>
          <p:cNvPr id="9" name="text-693">
            <a:extLst xmlns:a="http://schemas.openxmlformats.org/drawingml/2006/main">
              <a:ext uri="{FF2B5EF4-FFF2-40B4-BE49-F238E27FC236}">
                <a16:creationId xmlns:a16="http://schemas.microsoft.com/office/drawing/2014/main" id="{E5D82A27-4876-4DAD-A439-C8CC92B0415A}"/>
              </a:ext>
            </a:extLst>
          </p:cNvPr>
          <p:cNvSpPr>
            <a:spLocks xmlns:a="http://schemas.openxmlformats.org/drawingml/2006/main" noGrp="1"/>
          </p:cNvSpPr>
          <p:nvPr/>
        </p:nvSpPr>
        <p:spPr>
          <a:xfrm xmlns:a="http://schemas.openxmlformats.org/drawingml/2006/main">
            <a:off x="685800" y="3695700"/>
            <a:ext cx="289731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Speed distance and time</a:t>
            </a:r>
          </a:p>
        </p:txBody>
      </p:sp>
    </p:spTree>
    <p:extLst>
      <p:ext uri="{BB962C8B-B14F-4D97-AF65-F5344CB8AC3E}">
        <p14:creationId xmlns:p14="http://schemas.microsoft.com/office/powerpoint/2010/main" val="105496656"/>
      </p:ext>
    </p:extLst>
  </p:cSld>
</p:sld>
</file>

<file path=ppt/slides/slide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4" name="text-694">
            <a:extLst xmlns:a="http://schemas.openxmlformats.org/drawingml/2006/main">
              <a:ext uri="{FF2B5EF4-FFF2-40B4-BE49-F238E27FC236}">
                <a16:creationId xmlns:a16="http://schemas.microsoft.com/office/drawing/2014/main" id="{B5D369DE-4D8C-4B14-B661-F1D1B21C5E1B}"/>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17</a:t>
            </a:r>
          </a:p>
        </p:txBody>
      </p:sp>
      <p:sp>
        <p:nvSpPr>
          <p:cNvPr id="2" name="text-695">
            <a:extLst xmlns:a="http://schemas.openxmlformats.org/drawingml/2006/main">
              <a:ext uri="{FF2B5EF4-FFF2-40B4-BE49-F238E27FC236}">
                <a16:creationId xmlns:a16="http://schemas.microsoft.com/office/drawing/2014/main" id="{F1F0B055-08E0-446E-BDCA-7C26BDA5C172}"/>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Time units and clock notation</a:t>
            </a:r>
          </a:p>
        </p:txBody>
      </p:sp>
      <p:sp>
        <p:nvSpPr>
          <p:cNvPr id="3" name="text-696">
            <a:extLst xmlns:a="http://schemas.openxmlformats.org/drawingml/2006/main">
              <a:ext uri="{FF2B5EF4-FFF2-40B4-BE49-F238E27FC236}">
                <a16:creationId xmlns:a16="http://schemas.microsoft.com/office/drawing/2014/main" id="{240DA9CC-8408-4DCF-A6DF-094E9B510DB6}"/>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697">
            <a:extLst xmlns:a="http://schemas.openxmlformats.org/drawingml/2006/main">
              <a:ext uri="{FF2B5EF4-FFF2-40B4-BE49-F238E27FC236}">
                <a16:creationId xmlns:a16="http://schemas.microsoft.com/office/drawing/2014/main" id="{FBC433C4-D0EE-484D-AAAB-FCF76BC36DFC}"/>
              </a:ext>
            </a:extLst>
          </p:cNvPr>
          <p:cNvSpPr>
            <a:spLocks xmlns:a="http://schemas.openxmlformats.org/drawingml/2006/main" noGrp="1"/>
          </p:cNvSpPr>
          <p:nvPr/>
        </p:nvSpPr>
        <p:spPr>
          <a:xfrm xmlns:a="http://schemas.openxmlformats.org/drawingml/2006/main">
            <a:off x="685800" y="1409700"/>
            <a:ext cx="10415397"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One minute has 60 seconds and one hour has 60 minutes. A day has 24 hours. In 24 hour </a:t>
            </a:r>
          </a:p>
        </p:txBody>
      </p:sp>
      <p:sp>
        <p:nvSpPr>
          <p:cNvPr id="5" name="text-698">
            <a:extLst xmlns:a="http://schemas.openxmlformats.org/drawingml/2006/main">
              <a:ext uri="{FF2B5EF4-FFF2-40B4-BE49-F238E27FC236}">
                <a16:creationId xmlns:a16="http://schemas.microsoft.com/office/drawing/2014/main" id="{BC5B879B-C4DE-42B2-8299-78A3A506EDE3}"/>
              </a:ext>
            </a:extLst>
          </p:cNvPr>
          <p:cNvSpPr>
            <a:spLocks xmlns:a="http://schemas.openxmlformats.org/drawingml/2006/main" noGrp="1"/>
          </p:cNvSpPr>
          <p:nvPr/>
        </p:nvSpPr>
        <p:spPr>
          <a:xfrm xmlns:a="http://schemas.openxmlformats.org/drawingml/2006/main">
            <a:off x="685800" y="1752600"/>
            <a:ext cx="10436733"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notation, afternoon hours run from 13 to 23. Midnight is 00:00 and noon is 12:00. Convert </a:t>
            </a:r>
          </a:p>
        </p:txBody>
      </p:sp>
      <p:sp>
        <p:nvSpPr>
          <p:cNvPr id="6" name="text-699">
            <a:extLst xmlns:a="http://schemas.openxmlformats.org/drawingml/2006/main">
              <a:ext uri="{FF2B5EF4-FFF2-40B4-BE49-F238E27FC236}">
                <a16:creationId xmlns:a16="http://schemas.microsoft.com/office/drawing/2014/main" id="{83385845-C6DA-49DE-835A-E7997DA13AF8}"/>
              </a:ext>
            </a:extLst>
          </p:cNvPr>
          <p:cNvSpPr>
            <a:spLocks xmlns:a="http://schemas.openxmlformats.org/drawingml/2006/main" noGrp="1"/>
          </p:cNvSpPr>
          <p:nvPr/>
        </p:nvSpPr>
        <p:spPr>
          <a:xfrm xmlns:a="http://schemas.openxmlformats.org/drawingml/2006/main">
            <a:off x="685800" y="2095500"/>
            <a:ext cx="6707981"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minutes to a fraction of an hour before using hourly rates.</a:t>
            </a:r>
          </a:p>
        </p:txBody>
      </p:sp>
      <p:sp>
        <p:nvSpPr>
          <p:cNvPr id="7" name="text-700">
            <a:extLst xmlns:a="http://schemas.openxmlformats.org/drawingml/2006/main">
              <a:ext uri="{FF2B5EF4-FFF2-40B4-BE49-F238E27FC236}">
                <a16:creationId xmlns:a16="http://schemas.microsoft.com/office/drawing/2014/main" id="{68162156-B9B0-4398-827B-E11C5BE815C4}"/>
              </a:ext>
            </a:extLst>
          </p:cNvPr>
          <p:cNvSpPr>
            <a:spLocks xmlns:a="http://schemas.openxmlformats.org/drawingml/2006/main" noGrp="1"/>
          </p:cNvSpPr>
          <p:nvPr/>
        </p:nvSpPr>
        <p:spPr>
          <a:xfrm xmlns:a="http://schemas.openxmlformats.org/drawingml/2006/main">
            <a:off x="685800" y="2647950"/>
            <a:ext cx="108204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950" b="1">
                <a:solidFill>
                  <a:srgbClr val="1C6A65"/>
                </a:solidFill>
                <a:latin typeface="DejaVu Sans"/>
                <a:ea typeface="DejaVu Sans"/>
                <a:cs typeface="DejaVu Sans"/>
              </a:defRPr>
            </a:defPPr>
            <a:lvl1pPr algn="l">
              <a:defRPr sz="1950" b="1">
                <a:solidFill>
                  <a:srgbClr val="1C6A65"/>
                </a:solidFill>
                <a:latin typeface="DejaVu Sans"/>
                <a:ea typeface="DejaVu Sans"/>
                <a:cs typeface="DejaVu Sans"/>
              </a:defRPr>
            </a:lvl1pPr>
            <a:lvl2pPr algn="l">
              <a:defRPr sz="1950" b="1">
                <a:solidFill>
                  <a:srgbClr val="1C6A65"/>
                </a:solidFill>
                <a:latin typeface="DejaVu Sans"/>
                <a:ea typeface="DejaVu Sans"/>
                <a:cs typeface="DejaVu Sans"/>
              </a:defRPr>
            </a:lvl2pPr>
            <a:lvl3pPr algn="l">
              <a:defRPr sz="1950" b="1">
                <a:solidFill>
                  <a:srgbClr val="1C6A65"/>
                </a:solidFill>
                <a:latin typeface="DejaVu Sans"/>
                <a:ea typeface="DejaVu Sans"/>
                <a:cs typeface="DejaVu Sans"/>
              </a:defRPr>
            </a:lvl3pPr>
            <a:lvl4pPr algn="l">
              <a:defRPr sz="1950" b="1">
                <a:solidFill>
                  <a:srgbClr val="1C6A65"/>
                </a:solidFill>
                <a:latin typeface="DejaVu Sans"/>
                <a:ea typeface="DejaVu Sans"/>
                <a:cs typeface="DejaVu Sans"/>
              </a:defRPr>
            </a:lvl4pPr>
            <a:lvl5pPr algn="l">
              <a:defRPr sz="1950" b="1">
                <a:solidFill>
                  <a:srgbClr val="1C6A65"/>
                </a:solidFill>
                <a:latin typeface="DejaVu Sans"/>
                <a:ea typeface="DejaVu Sans"/>
                <a:cs typeface="DejaVu Sans"/>
              </a:defRPr>
            </a:lvl5pPr>
            <a:lvl6pPr algn="l">
              <a:defRPr sz="1950" b="1">
                <a:solidFill>
                  <a:srgbClr val="1C6A65"/>
                </a:solidFill>
                <a:latin typeface="DejaVu Sans"/>
                <a:ea typeface="DejaVu Sans"/>
                <a:cs typeface="DejaVu Sans"/>
              </a:defRPr>
            </a:lvl6pPr>
            <a:lvl7pPr algn="l">
              <a:defRPr sz="1950" b="1">
                <a:solidFill>
                  <a:srgbClr val="1C6A65"/>
                </a:solidFill>
                <a:latin typeface="DejaVu Sans"/>
                <a:ea typeface="DejaVu Sans"/>
                <a:cs typeface="DejaVu Sans"/>
              </a:defRPr>
            </a:lvl7pPr>
            <a:lvl8pPr algn="l">
              <a:defRPr sz="1950" b="1">
                <a:solidFill>
                  <a:srgbClr val="1C6A65"/>
                </a:solidFill>
                <a:latin typeface="DejaVu Sans"/>
                <a:ea typeface="DejaVu Sans"/>
                <a:cs typeface="DejaVu Sans"/>
              </a:defRPr>
            </a:lvl8pPr>
            <a:lvl9pPr algn="l">
              <a:defRPr sz="1950" b="1">
                <a:solidFill>
                  <a:srgbClr val="1C6A65"/>
                </a:solidFill>
                <a:latin typeface="DejaVu Sans"/>
                <a:ea typeface="DejaVu Sans"/>
                <a:cs typeface="DejaVu Sans"/>
              </a:defRPr>
            </a:lvl9pPr>
          </a:lstStyle>
          <a:p xmlns:a="http://schemas.openxmlformats.org/drawingml/2006/main">
            <a:pPr algn="l">
              <a:defRPr sz="1950" b="1">
                <a:solidFill>
                  <a:srgbClr val="1C6A65"/>
                </a:solidFill>
                <a:latin typeface="DejaVu Sans"/>
                <a:ea typeface="DejaVu Sans"/>
                <a:cs typeface="DejaVu Sans"/>
              </a:defRPr>
            </a:pPr>
            <a:r>
              <a:rPr sz="1950" b="1">
                <a:solidFill>
                  <a:srgbClr val="1C6A65"/>
                </a:solidFill>
                <a:latin typeface="DejaVu Sans"/>
                <a:ea typeface="DejaVu Sans"/>
                <a:cs typeface="DejaVu Sans"/>
              </a:rPr>
              <a:t>Worked example</a:t>
            </a:r>
          </a:p>
        </p:txBody>
      </p:sp>
      <p:sp>
        <p:nvSpPr>
          <p:cNvPr id="8" name="text-701">
            <a:extLst xmlns:a="http://schemas.openxmlformats.org/drawingml/2006/main">
              <a:ext uri="{FF2B5EF4-FFF2-40B4-BE49-F238E27FC236}">
                <a16:creationId xmlns:a16="http://schemas.microsoft.com/office/drawing/2014/main" id="{1A52933F-0D43-4E2F-96F0-8061FB8085F4}"/>
              </a:ext>
            </a:extLst>
          </p:cNvPr>
          <p:cNvSpPr>
            <a:spLocks xmlns:a="http://schemas.openxmlformats.org/drawingml/2006/main" noGrp="1"/>
          </p:cNvSpPr>
          <p:nvPr/>
        </p:nvSpPr>
        <p:spPr>
          <a:xfrm xmlns:a="http://schemas.openxmlformats.org/drawingml/2006/main">
            <a:off x="685800" y="3200400"/>
            <a:ext cx="3089338"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2 hours 45 minutes = 2 + </a:t>
            </a:r>
          </a:p>
        </p:txBody>
      </p:sp>
      <p:sp>
        <p:nvSpPr>
          <p:cNvPr id="9" name="text-702">
            <a:extLst xmlns:a="http://schemas.openxmlformats.org/drawingml/2006/main">
              <a:ext uri="{FF2B5EF4-FFF2-40B4-BE49-F238E27FC236}">
                <a16:creationId xmlns:a16="http://schemas.microsoft.com/office/drawing/2014/main" id="{A76B0FBC-7FC3-4098-B5A9-87918150AF16}"/>
              </a:ext>
            </a:extLst>
          </p:cNvPr>
          <p:cNvSpPr>
            <a:spLocks xmlns:a="http://schemas.openxmlformats.org/drawingml/2006/main" noGrp="1"/>
          </p:cNvSpPr>
          <p:nvPr/>
        </p:nvSpPr>
        <p:spPr>
          <a:xfrm xmlns:a="http://schemas.openxmlformats.org/drawingml/2006/main">
            <a:off x="3727513" y="3057525"/>
            <a:ext cx="365951"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45</a:t>
            </a:r>
          </a:p>
        </p:txBody>
      </p:sp>
      <p:sp>
        <p:nvSpPr>
          <p:cNvPr id="10" name="text-703">
            <a:extLst xmlns:a="http://schemas.openxmlformats.org/drawingml/2006/main">
              <a:ext uri="{FF2B5EF4-FFF2-40B4-BE49-F238E27FC236}">
                <a16:creationId xmlns:a16="http://schemas.microsoft.com/office/drawing/2014/main" id="{690CA78C-EA6D-485F-9FE8-7537EFF82090}"/>
              </a:ext>
            </a:extLst>
          </p:cNvPr>
          <p:cNvSpPr>
            <a:spLocks xmlns:a="http://schemas.openxmlformats.org/drawingml/2006/main" noGrp="1"/>
          </p:cNvSpPr>
          <p:nvPr/>
        </p:nvSpPr>
        <p:spPr>
          <a:xfrm xmlns:a="http://schemas.openxmlformats.org/drawingml/2006/main">
            <a:off x="3727513" y="3343275"/>
            <a:ext cx="365951"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60</a:t>
            </a:r>
          </a:p>
        </p:txBody>
      </p:sp>
      <p:sp>
        <p:nvSpPr>
          <p:cNvPr id="11" name="fraction-bar-704">
            <a:extLst xmlns:a="http://schemas.openxmlformats.org/drawingml/2006/main">
              <a:ext uri="{FF2B5EF4-FFF2-40B4-BE49-F238E27FC236}">
                <a16:creationId xmlns:a16="http://schemas.microsoft.com/office/drawing/2014/main" id="{A33FCB96-D330-4CB8-9976-C4B5DF4AEF9D}"/>
              </a:ext>
            </a:extLst>
          </p:cNvPr>
          <p:cNvSpPr>
            <a:spLocks xmlns:a="http://schemas.openxmlformats.org/drawingml/2006/main" noGrp="1"/>
          </p:cNvSpPr>
          <p:nvPr/>
        </p:nvSpPr>
        <p:spPr>
          <a:xfrm xmlns:a="http://schemas.openxmlformats.org/drawingml/2006/main">
            <a:off x="3746563" y="3324225"/>
            <a:ext cx="327851" cy="12383"/>
          </a:xfrm>
          <a:prstGeom xmlns:a="http://schemas.openxmlformats.org/drawingml/2006/main" prst="rect">
            <a:avLst/>
          </a:prstGeom>
          <a:solidFill xmlns:a="http://schemas.openxmlformats.org/drawingml/2006/main">
            <a:srgbClr val="17223B"/>
          </a:solidFill>
          <a:ln xmlns:a="http://schemas.openxmlformats.org/drawingml/2006/main" w="0">
            <a:noFill/>
            <a:prstDash val="solid"/>
          </a:ln>
        </p:spPr>
      </p:sp>
      <p:sp>
        <p:nvSpPr>
          <p:cNvPr id="12" name="text-705">
            <a:extLst xmlns:a="http://schemas.openxmlformats.org/drawingml/2006/main">
              <a:ext uri="{FF2B5EF4-FFF2-40B4-BE49-F238E27FC236}">
                <a16:creationId xmlns:a16="http://schemas.microsoft.com/office/drawing/2014/main" id="{8ED0A8CF-6809-4C52-BEEF-4D89031605B6}"/>
              </a:ext>
            </a:extLst>
          </p:cNvPr>
          <p:cNvSpPr>
            <a:spLocks xmlns:a="http://schemas.openxmlformats.org/drawingml/2006/main" noGrp="1"/>
          </p:cNvSpPr>
          <p:nvPr/>
        </p:nvSpPr>
        <p:spPr>
          <a:xfrm xmlns:a="http://schemas.openxmlformats.org/drawingml/2006/main">
            <a:off x="4093464" y="3200400"/>
            <a:ext cx="717184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 = 2.75 hours. The time 7:25 pm is 19:25, while 07:25 is 7:25 </a:t>
            </a:r>
          </a:p>
        </p:txBody>
      </p:sp>
      <p:sp>
        <p:nvSpPr>
          <p:cNvPr id="13" name="text-706">
            <a:extLst xmlns:a="http://schemas.openxmlformats.org/drawingml/2006/main">
              <a:ext uri="{FF2B5EF4-FFF2-40B4-BE49-F238E27FC236}">
                <a16:creationId xmlns:a16="http://schemas.microsoft.com/office/drawing/2014/main" id="{600B35D4-2E88-42C6-9628-FD02E6410A67}"/>
              </a:ext>
            </a:extLst>
          </p:cNvPr>
          <p:cNvSpPr>
            <a:spLocks xmlns:a="http://schemas.openxmlformats.org/drawingml/2006/main" noGrp="1"/>
          </p:cNvSpPr>
          <p:nvPr/>
        </p:nvSpPr>
        <p:spPr>
          <a:xfrm xmlns:a="http://schemas.openxmlformats.org/drawingml/2006/main">
            <a:off x="685800" y="3629025"/>
            <a:ext cx="483013"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am.</a:t>
            </a:r>
          </a:p>
        </p:txBody>
      </p:sp>
    </p:spTree>
    <p:extLst>
      <p:ext uri="{BB962C8B-B14F-4D97-AF65-F5344CB8AC3E}">
        <p14:creationId xmlns:p14="http://schemas.microsoft.com/office/powerpoint/2010/main" val="1972435027"/>
      </p:ext>
    </p:extLst>
  </p:cSld>
</p:sld>
</file>

<file path=ppt/slides/slide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707">
            <a:extLst xmlns:a="http://schemas.openxmlformats.org/drawingml/2006/main">
              <a:ext uri="{FF2B5EF4-FFF2-40B4-BE49-F238E27FC236}">
                <a16:creationId xmlns:a16="http://schemas.microsoft.com/office/drawing/2014/main" id="{16E54158-ED77-4CC4-A922-856318FC55AE}"/>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17</a:t>
            </a:r>
          </a:p>
        </p:txBody>
      </p:sp>
      <p:sp>
        <p:nvSpPr>
          <p:cNvPr id="2" name="text-708">
            <a:extLst xmlns:a="http://schemas.openxmlformats.org/drawingml/2006/main">
              <a:ext uri="{FF2B5EF4-FFF2-40B4-BE49-F238E27FC236}">
                <a16:creationId xmlns:a16="http://schemas.microsoft.com/office/drawing/2014/main" id="{A3634460-47CB-4DAF-9BE2-7E70386FD39F}"/>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Elapsed time and timetables</a:t>
            </a:r>
          </a:p>
        </p:txBody>
      </p:sp>
      <p:sp>
        <p:nvSpPr>
          <p:cNvPr id="3" name="text-709">
            <a:extLst xmlns:a="http://schemas.openxmlformats.org/drawingml/2006/main">
              <a:ext uri="{FF2B5EF4-FFF2-40B4-BE49-F238E27FC236}">
                <a16:creationId xmlns:a16="http://schemas.microsoft.com/office/drawing/2014/main" id="{C52C9E4E-1B1B-41A1-90A2-C431CEADA25C}"/>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710">
            <a:extLst xmlns:a="http://schemas.openxmlformats.org/drawingml/2006/main">
              <a:ext uri="{FF2B5EF4-FFF2-40B4-BE49-F238E27FC236}">
                <a16:creationId xmlns:a16="http://schemas.microsoft.com/office/drawing/2014/main" id="{78649B44-3F3D-49AD-AEEB-3A2DC6A76F70}"/>
              </a:ext>
            </a:extLst>
          </p:cNvPr>
          <p:cNvSpPr>
            <a:spLocks xmlns:a="http://schemas.openxmlformats.org/drawingml/2006/main" noGrp="1"/>
          </p:cNvSpPr>
          <p:nvPr/>
        </p:nvSpPr>
        <p:spPr>
          <a:xfrm xmlns:a="http://schemas.openxmlformats.org/drawingml/2006/main">
            <a:off x="685800" y="1409700"/>
            <a:ext cx="1069047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Find elapsed time by counting through convenient points such as the next hour or midnight. </a:t>
            </a:r>
          </a:p>
        </p:txBody>
      </p:sp>
      <p:sp>
        <p:nvSpPr>
          <p:cNvPr id="5" name="text-711">
            <a:extLst xmlns:a="http://schemas.openxmlformats.org/drawingml/2006/main">
              <a:ext uri="{FF2B5EF4-FFF2-40B4-BE49-F238E27FC236}">
                <a16:creationId xmlns:a16="http://schemas.microsoft.com/office/drawing/2014/main" id="{80FD5CFF-9955-4C92-ABEE-FB28153C0533}"/>
              </a:ext>
            </a:extLst>
          </p:cNvPr>
          <p:cNvSpPr>
            <a:spLocks xmlns:a="http://schemas.openxmlformats.org/drawingml/2006/main" noGrp="1"/>
          </p:cNvSpPr>
          <p:nvPr/>
        </p:nvSpPr>
        <p:spPr>
          <a:xfrm xmlns:a="http://schemas.openxmlformats.org/drawingml/2006/main">
            <a:off x="685800" y="1752600"/>
            <a:ext cx="10224516"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Include any stops or waiting time specified. If an arrival is on the next day, add the time </a:t>
            </a:r>
          </a:p>
        </p:txBody>
      </p:sp>
      <p:sp>
        <p:nvSpPr>
          <p:cNvPr id="6" name="text-712">
            <a:extLst xmlns:a="http://schemas.openxmlformats.org/drawingml/2006/main">
              <a:ext uri="{FF2B5EF4-FFF2-40B4-BE49-F238E27FC236}">
                <a16:creationId xmlns:a16="http://schemas.microsoft.com/office/drawing/2014/main" id="{E833DE49-1B08-4771-B054-327E87D3FA58}"/>
              </a:ext>
            </a:extLst>
          </p:cNvPr>
          <p:cNvSpPr>
            <a:spLocks xmlns:a="http://schemas.openxmlformats.org/drawingml/2006/main" noGrp="1"/>
          </p:cNvSpPr>
          <p:nvPr/>
        </p:nvSpPr>
        <p:spPr>
          <a:xfrm xmlns:a="http://schemas.openxmlformats.org/drawingml/2006/main">
            <a:off x="685800" y="2095500"/>
            <a:ext cx="571319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remaining to midnight to the time after midnight.</a:t>
            </a:r>
          </a:p>
        </p:txBody>
      </p:sp>
      <p:sp>
        <p:nvSpPr>
          <p:cNvPr id="7" name="text-713">
            <a:extLst xmlns:a="http://schemas.openxmlformats.org/drawingml/2006/main">
              <a:ext uri="{FF2B5EF4-FFF2-40B4-BE49-F238E27FC236}">
                <a16:creationId xmlns:a16="http://schemas.microsoft.com/office/drawing/2014/main" id="{2715631D-C8B8-4704-A825-7642844C4DA6}"/>
              </a:ext>
            </a:extLst>
          </p:cNvPr>
          <p:cNvSpPr>
            <a:spLocks xmlns:a="http://schemas.openxmlformats.org/drawingml/2006/main" noGrp="1"/>
          </p:cNvSpPr>
          <p:nvPr/>
        </p:nvSpPr>
        <p:spPr>
          <a:xfrm xmlns:a="http://schemas.openxmlformats.org/drawingml/2006/main">
            <a:off x="685800" y="2647950"/>
            <a:ext cx="108204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950" b="1">
                <a:solidFill>
                  <a:srgbClr val="1C6A65"/>
                </a:solidFill>
                <a:latin typeface="DejaVu Sans"/>
                <a:ea typeface="DejaVu Sans"/>
                <a:cs typeface="DejaVu Sans"/>
              </a:defRPr>
            </a:defPPr>
            <a:lvl1pPr algn="l">
              <a:defRPr sz="1950" b="1">
                <a:solidFill>
                  <a:srgbClr val="1C6A65"/>
                </a:solidFill>
                <a:latin typeface="DejaVu Sans"/>
                <a:ea typeface="DejaVu Sans"/>
                <a:cs typeface="DejaVu Sans"/>
              </a:defRPr>
            </a:lvl1pPr>
            <a:lvl2pPr algn="l">
              <a:defRPr sz="1950" b="1">
                <a:solidFill>
                  <a:srgbClr val="1C6A65"/>
                </a:solidFill>
                <a:latin typeface="DejaVu Sans"/>
                <a:ea typeface="DejaVu Sans"/>
                <a:cs typeface="DejaVu Sans"/>
              </a:defRPr>
            </a:lvl2pPr>
            <a:lvl3pPr algn="l">
              <a:defRPr sz="1950" b="1">
                <a:solidFill>
                  <a:srgbClr val="1C6A65"/>
                </a:solidFill>
                <a:latin typeface="DejaVu Sans"/>
                <a:ea typeface="DejaVu Sans"/>
                <a:cs typeface="DejaVu Sans"/>
              </a:defRPr>
            </a:lvl3pPr>
            <a:lvl4pPr algn="l">
              <a:defRPr sz="1950" b="1">
                <a:solidFill>
                  <a:srgbClr val="1C6A65"/>
                </a:solidFill>
                <a:latin typeface="DejaVu Sans"/>
                <a:ea typeface="DejaVu Sans"/>
                <a:cs typeface="DejaVu Sans"/>
              </a:defRPr>
            </a:lvl4pPr>
            <a:lvl5pPr algn="l">
              <a:defRPr sz="1950" b="1">
                <a:solidFill>
                  <a:srgbClr val="1C6A65"/>
                </a:solidFill>
                <a:latin typeface="DejaVu Sans"/>
                <a:ea typeface="DejaVu Sans"/>
                <a:cs typeface="DejaVu Sans"/>
              </a:defRPr>
            </a:lvl5pPr>
            <a:lvl6pPr algn="l">
              <a:defRPr sz="1950" b="1">
                <a:solidFill>
                  <a:srgbClr val="1C6A65"/>
                </a:solidFill>
                <a:latin typeface="DejaVu Sans"/>
                <a:ea typeface="DejaVu Sans"/>
                <a:cs typeface="DejaVu Sans"/>
              </a:defRPr>
            </a:lvl6pPr>
            <a:lvl7pPr algn="l">
              <a:defRPr sz="1950" b="1">
                <a:solidFill>
                  <a:srgbClr val="1C6A65"/>
                </a:solidFill>
                <a:latin typeface="DejaVu Sans"/>
                <a:ea typeface="DejaVu Sans"/>
                <a:cs typeface="DejaVu Sans"/>
              </a:defRPr>
            </a:lvl7pPr>
            <a:lvl8pPr algn="l">
              <a:defRPr sz="1950" b="1">
                <a:solidFill>
                  <a:srgbClr val="1C6A65"/>
                </a:solidFill>
                <a:latin typeface="DejaVu Sans"/>
                <a:ea typeface="DejaVu Sans"/>
                <a:cs typeface="DejaVu Sans"/>
              </a:defRPr>
            </a:lvl8pPr>
            <a:lvl9pPr algn="l">
              <a:defRPr sz="1950" b="1">
                <a:solidFill>
                  <a:srgbClr val="1C6A65"/>
                </a:solidFill>
                <a:latin typeface="DejaVu Sans"/>
                <a:ea typeface="DejaVu Sans"/>
                <a:cs typeface="DejaVu Sans"/>
              </a:defRPr>
            </a:lvl9pPr>
          </a:lstStyle>
          <a:p xmlns:a="http://schemas.openxmlformats.org/drawingml/2006/main">
            <a:pPr algn="l">
              <a:defRPr sz="1950" b="1">
                <a:solidFill>
                  <a:srgbClr val="1C6A65"/>
                </a:solidFill>
                <a:latin typeface="DejaVu Sans"/>
                <a:ea typeface="DejaVu Sans"/>
                <a:cs typeface="DejaVu Sans"/>
              </a:defRPr>
            </a:pPr>
            <a:r>
              <a:rPr sz="1950" b="1">
                <a:solidFill>
                  <a:srgbClr val="1C6A65"/>
                </a:solidFill>
                <a:latin typeface="DejaVu Sans"/>
                <a:ea typeface="DejaVu Sans"/>
                <a:cs typeface="DejaVu Sans"/>
              </a:rPr>
              <a:t>Worked example</a:t>
            </a:r>
          </a:p>
        </p:txBody>
      </p:sp>
      <p:sp>
        <p:nvSpPr>
          <p:cNvPr id="8" name="text-714">
            <a:extLst xmlns:a="http://schemas.openxmlformats.org/drawingml/2006/main">
              <a:ext uri="{FF2B5EF4-FFF2-40B4-BE49-F238E27FC236}">
                <a16:creationId xmlns:a16="http://schemas.microsoft.com/office/drawing/2014/main" id="{0FCEB6AB-8A09-4DCC-AD2E-B41C384A7C17}"/>
              </a:ext>
            </a:extLst>
          </p:cNvPr>
          <p:cNvSpPr>
            <a:spLocks xmlns:a="http://schemas.openxmlformats.org/drawingml/2006/main" noGrp="1"/>
          </p:cNvSpPr>
          <p:nvPr/>
        </p:nvSpPr>
        <p:spPr>
          <a:xfrm xmlns:a="http://schemas.openxmlformats.org/drawingml/2006/main">
            <a:off x="685800" y="3057525"/>
            <a:ext cx="10519791"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A journey starts at 22:40 and ends at 01:15 the next day. From 22:40 to midnight is 1 hour </a:t>
            </a:r>
          </a:p>
        </p:txBody>
      </p:sp>
      <p:sp>
        <p:nvSpPr>
          <p:cNvPr id="9" name="text-715">
            <a:extLst xmlns:a="http://schemas.openxmlformats.org/drawingml/2006/main">
              <a:ext uri="{FF2B5EF4-FFF2-40B4-BE49-F238E27FC236}">
                <a16:creationId xmlns:a16="http://schemas.microsoft.com/office/drawing/2014/main" id="{C87DC0FC-BFC9-430E-A7BE-662F49D28DCC}"/>
              </a:ext>
            </a:extLst>
          </p:cNvPr>
          <p:cNvSpPr>
            <a:spLocks xmlns:a="http://schemas.openxmlformats.org/drawingml/2006/main" noGrp="1"/>
          </p:cNvSpPr>
          <p:nvPr/>
        </p:nvSpPr>
        <p:spPr>
          <a:xfrm xmlns:a="http://schemas.openxmlformats.org/drawingml/2006/main">
            <a:off x="685800" y="3400425"/>
            <a:ext cx="7566088"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20 minutes. Add 1 hour 15 minutes to obtain 2 hours 35 minutes.</a:t>
            </a:r>
          </a:p>
        </p:txBody>
      </p:sp>
    </p:spTree>
    <p:extLst>
      <p:ext uri="{BB962C8B-B14F-4D97-AF65-F5344CB8AC3E}">
        <p14:creationId xmlns:p14="http://schemas.microsoft.com/office/powerpoint/2010/main" val="1451084106"/>
      </p:ext>
    </p:extLst>
  </p:cSld>
</p:sld>
</file>

<file path=ppt/slides/slide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text-716">
            <a:extLst xmlns:a="http://schemas.openxmlformats.org/drawingml/2006/main">
              <a:ext uri="{FF2B5EF4-FFF2-40B4-BE49-F238E27FC236}">
                <a16:creationId xmlns:a16="http://schemas.microsoft.com/office/drawing/2014/main" id="{26D3FF2D-FC6B-4DFA-A1EF-78B98424C7C6}"/>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17</a:t>
            </a:r>
          </a:p>
        </p:txBody>
      </p:sp>
      <p:sp>
        <p:nvSpPr>
          <p:cNvPr id="2" name="text-717">
            <a:extLst xmlns:a="http://schemas.openxmlformats.org/drawingml/2006/main">
              <a:ext uri="{FF2B5EF4-FFF2-40B4-BE49-F238E27FC236}">
                <a16:creationId xmlns:a16="http://schemas.microsoft.com/office/drawing/2014/main" id="{EB272B0B-9BC9-47B2-AB47-61B52DCED4BA}"/>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Money budgets and change</a:t>
            </a:r>
          </a:p>
        </p:txBody>
      </p:sp>
      <p:sp>
        <p:nvSpPr>
          <p:cNvPr id="3" name="text-718">
            <a:extLst xmlns:a="http://schemas.openxmlformats.org/drawingml/2006/main">
              <a:ext uri="{FF2B5EF4-FFF2-40B4-BE49-F238E27FC236}">
                <a16:creationId xmlns:a16="http://schemas.microsoft.com/office/drawing/2014/main" id="{AF29FAE2-9248-4838-8319-70C8E1F8B792}"/>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719">
            <a:extLst xmlns:a="http://schemas.openxmlformats.org/drawingml/2006/main">
              <a:ext uri="{FF2B5EF4-FFF2-40B4-BE49-F238E27FC236}">
                <a16:creationId xmlns:a16="http://schemas.microsoft.com/office/drawing/2014/main" id="{B2D1FF38-7D78-457E-96CA-DC4B0AA6DBB5}"/>
              </a:ext>
            </a:extLst>
          </p:cNvPr>
          <p:cNvSpPr>
            <a:spLocks xmlns:a="http://schemas.openxmlformats.org/drawingml/2006/main" noGrp="1"/>
          </p:cNvSpPr>
          <p:nvPr/>
        </p:nvSpPr>
        <p:spPr>
          <a:xfrm xmlns:a="http://schemas.openxmlformats.org/drawingml/2006/main">
            <a:off x="685800" y="1409700"/>
            <a:ext cx="10377678"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Write money to the appropriate currency precision, usually two decimal places for rupees </a:t>
            </a:r>
          </a:p>
        </p:txBody>
      </p:sp>
      <p:sp>
        <p:nvSpPr>
          <p:cNvPr id="5" name="text-720">
            <a:extLst xmlns:a="http://schemas.openxmlformats.org/drawingml/2006/main">
              <a:ext uri="{FF2B5EF4-FFF2-40B4-BE49-F238E27FC236}">
                <a16:creationId xmlns:a16="http://schemas.microsoft.com/office/drawing/2014/main" id="{296FBA84-7AF4-4D46-A6C1-DD512D18FE54}"/>
              </a:ext>
            </a:extLst>
          </p:cNvPr>
          <p:cNvSpPr>
            <a:spLocks xmlns:a="http://schemas.openxmlformats.org/drawingml/2006/main" noGrp="1"/>
          </p:cNvSpPr>
          <p:nvPr/>
        </p:nvSpPr>
        <p:spPr>
          <a:xfrm xmlns:a="http://schemas.openxmlformats.org/drawingml/2006/main">
            <a:off x="685800" y="1752600"/>
            <a:ext cx="1082221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and paise. Total the costs before finding change or remaining budget. Use rates provided in a </a:t>
            </a:r>
          </a:p>
        </p:txBody>
      </p:sp>
      <p:sp>
        <p:nvSpPr>
          <p:cNvPr id="6" name="text-721">
            <a:extLst xmlns:a="http://schemas.openxmlformats.org/drawingml/2006/main">
              <a:ext uri="{FF2B5EF4-FFF2-40B4-BE49-F238E27FC236}">
                <a16:creationId xmlns:a16="http://schemas.microsoft.com/office/drawing/2014/main" id="{251D89E4-20EA-44B4-9D08-CF9D750B6CF9}"/>
              </a:ext>
            </a:extLst>
          </p:cNvPr>
          <p:cNvSpPr>
            <a:spLocks xmlns:a="http://schemas.openxmlformats.org/drawingml/2006/main" noGrp="1"/>
          </p:cNvSpPr>
          <p:nvPr/>
        </p:nvSpPr>
        <p:spPr>
          <a:xfrm xmlns:a="http://schemas.openxmlformats.org/drawingml/2006/main">
            <a:off x="685800" y="2095500"/>
            <a:ext cx="1068657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question for currency conversion; real exchange rates vary. Round money at the final stated </a:t>
            </a:r>
          </a:p>
        </p:txBody>
      </p:sp>
      <p:sp>
        <p:nvSpPr>
          <p:cNvPr id="7" name="text-722">
            <a:extLst xmlns:a="http://schemas.openxmlformats.org/drawingml/2006/main">
              <a:ext uri="{FF2B5EF4-FFF2-40B4-BE49-F238E27FC236}">
                <a16:creationId xmlns:a16="http://schemas.microsoft.com/office/drawing/2014/main" id="{800995C0-6B46-42AD-97DD-CA6D6782C251}"/>
              </a:ext>
            </a:extLst>
          </p:cNvPr>
          <p:cNvSpPr>
            <a:spLocks xmlns:a="http://schemas.openxmlformats.org/drawingml/2006/main" noGrp="1"/>
          </p:cNvSpPr>
          <p:nvPr/>
        </p:nvSpPr>
        <p:spPr>
          <a:xfrm xmlns:a="http://schemas.openxmlformats.org/drawingml/2006/main">
            <a:off x="685800" y="2438400"/>
            <a:ext cx="754856"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stage.</a:t>
            </a:r>
          </a:p>
        </p:txBody>
      </p:sp>
      <p:sp>
        <p:nvSpPr>
          <p:cNvPr id="8" name="text-723">
            <a:extLst xmlns:a="http://schemas.openxmlformats.org/drawingml/2006/main">
              <a:ext uri="{FF2B5EF4-FFF2-40B4-BE49-F238E27FC236}">
                <a16:creationId xmlns:a16="http://schemas.microsoft.com/office/drawing/2014/main" id="{3C28F91D-7832-4C73-88A0-E1A8C463C118}"/>
              </a:ext>
            </a:extLst>
          </p:cNvPr>
          <p:cNvSpPr>
            <a:spLocks xmlns:a="http://schemas.openxmlformats.org/drawingml/2006/main" noGrp="1"/>
          </p:cNvSpPr>
          <p:nvPr/>
        </p:nvSpPr>
        <p:spPr>
          <a:xfrm xmlns:a="http://schemas.openxmlformats.org/drawingml/2006/main">
            <a:off x="685800" y="2990850"/>
            <a:ext cx="108204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950" b="1">
                <a:solidFill>
                  <a:srgbClr val="1C6A65"/>
                </a:solidFill>
                <a:latin typeface="DejaVu Sans"/>
                <a:ea typeface="DejaVu Sans"/>
                <a:cs typeface="DejaVu Sans"/>
              </a:defRPr>
            </a:defPPr>
            <a:lvl1pPr algn="l">
              <a:defRPr sz="1950" b="1">
                <a:solidFill>
                  <a:srgbClr val="1C6A65"/>
                </a:solidFill>
                <a:latin typeface="DejaVu Sans"/>
                <a:ea typeface="DejaVu Sans"/>
                <a:cs typeface="DejaVu Sans"/>
              </a:defRPr>
            </a:lvl1pPr>
            <a:lvl2pPr algn="l">
              <a:defRPr sz="1950" b="1">
                <a:solidFill>
                  <a:srgbClr val="1C6A65"/>
                </a:solidFill>
                <a:latin typeface="DejaVu Sans"/>
                <a:ea typeface="DejaVu Sans"/>
                <a:cs typeface="DejaVu Sans"/>
              </a:defRPr>
            </a:lvl2pPr>
            <a:lvl3pPr algn="l">
              <a:defRPr sz="1950" b="1">
                <a:solidFill>
                  <a:srgbClr val="1C6A65"/>
                </a:solidFill>
                <a:latin typeface="DejaVu Sans"/>
                <a:ea typeface="DejaVu Sans"/>
                <a:cs typeface="DejaVu Sans"/>
              </a:defRPr>
            </a:lvl3pPr>
            <a:lvl4pPr algn="l">
              <a:defRPr sz="1950" b="1">
                <a:solidFill>
                  <a:srgbClr val="1C6A65"/>
                </a:solidFill>
                <a:latin typeface="DejaVu Sans"/>
                <a:ea typeface="DejaVu Sans"/>
                <a:cs typeface="DejaVu Sans"/>
              </a:defRPr>
            </a:lvl4pPr>
            <a:lvl5pPr algn="l">
              <a:defRPr sz="1950" b="1">
                <a:solidFill>
                  <a:srgbClr val="1C6A65"/>
                </a:solidFill>
                <a:latin typeface="DejaVu Sans"/>
                <a:ea typeface="DejaVu Sans"/>
                <a:cs typeface="DejaVu Sans"/>
              </a:defRPr>
            </a:lvl5pPr>
            <a:lvl6pPr algn="l">
              <a:defRPr sz="1950" b="1">
                <a:solidFill>
                  <a:srgbClr val="1C6A65"/>
                </a:solidFill>
                <a:latin typeface="DejaVu Sans"/>
                <a:ea typeface="DejaVu Sans"/>
                <a:cs typeface="DejaVu Sans"/>
              </a:defRPr>
            </a:lvl6pPr>
            <a:lvl7pPr algn="l">
              <a:defRPr sz="1950" b="1">
                <a:solidFill>
                  <a:srgbClr val="1C6A65"/>
                </a:solidFill>
                <a:latin typeface="DejaVu Sans"/>
                <a:ea typeface="DejaVu Sans"/>
                <a:cs typeface="DejaVu Sans"/>
              </a:defRPr>
            </a:lvl7pPr>
            <a:lvl8pPr algn="l">
              <a:defRPr sz="1950" b="1">
                <a:solidFill>
                  <a:srgbClr val="1C6A65"/>
                </a:solidFill>
                <a:latin typeface="DejaVu Sans"/>
                <a:ea typeface="DejaVu Sans"/>
                <a:cs typeface="DejaVu Sans"/>
              </a:defRPr>
            </a:lvl8pPr>
            <a:lvl9pPr algn="l">
              <a:defRPr sz="1950" b="1">
                <a:solidFill>
                  <a:srgbClr val="1C6A65"/>
                </a:solidFill>
                <a:latin typeface="DejaVu Sans"/>
                <a:ea typeface="DejaVu Sans"/>
                <a:cs typeface="DejaVu Sans"/>
              </a:defRPr>
            </a:lvl9pPr>
          </a:lstStyle>
          <a:p xmlns:a="http://schemas.openxmlformats.org/drawingml/2006/main">
            <a:pPr algn="l">
              <a:defRPr sz="1950" b="1">
                <a:solidFill>
                  <a:srgbClr val="1C6A65"/>
                </a:solidFill>
                <a:latin typeface="DejaVu Sans"/>
                <a:ea typeface="DejaVu Sans"/>
                <a:cs typeface="DejaVu Sans"/>
              </a:defRPr>
            </a:pPr>
            <a:r>
              <a:rPr sz="1950" b="1">
                <a:solidFill>
                  <a:srgbClr val="1C6A65"/>
                </a:solidFill>
                <a:latin typeface="DejaVu Sans"/>
                <a:ea typeface="DejaVu Sans"/>
                <a:cs typeface="DejaVu Sans"/>
              </a:rPr>
              <a:t>Worked example</a:t>
            </a:r>
          </a:p>
        </p:txBody>
      </p:sp>
      <p:sp>
        <p:nvSpPr>
          <p:cNvPr id="9" name="text-724">
            <a:extLst xmlns:a="http://schemas.openxmlformats.org/drawingml/2006/main">
              <a:ext uri="{FF2B5EF4-FFF2-40B4-BE49-F238E27FC236}">
                <a16:creationId xmlns:a16="http://schemas.microsoft.com/office/drawing/2014/main" id="{484C27F2-A215-452C-95C9-BAD820B3FDD5}"/>
              </a:ext>
            </a:extLst>
          </p:cNvPr>
          <p:cNvSpPr>
            <a:spLocks xmlns:a="http://schemas.openxmlformats.org/drawingml/2006/main" noGrp="1"/>
          </p:cNvSpPr>
          <p:nvPr/>
        </p:nvSpPr>
        <p:spPr>
          <a:xfrm xmlns:a="http://schemas.openxmlformats.org/drawingml/2006/main">
            <a:off x="685800" y="3400425"/>
            <a:ext cx="1064123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Four books at 68.50 rupees each cost 274.00 rupees. Change from 500.00 rupees is 226.00 </a:t>
            </a:r>
          </a:p>
        </p:txBody>
      </p:sp>
      <p:sp>
        <p:nvSpPr>
          <p:cNvPr id="10" name="text-725">
            <a:extLst xmlns:a="http://schemas.openxmlformats.org/drawingml/2006/main">
              <a:ext uri="{FF2B5EF4-FFF2-40B4-BE49-F238E27FC236}">
                <a16:creationId xmlns:a16="http://schemas.microsoft.com/office/drawing/2014/main" id="{110A1CAB-2B70-409D-9D09-6D7B2B13CDD9}"/>
              </a:ext>
            </a:extLst>
          </p:cNvPr>
          <p:cNvSpPr>
            <a:spLocks xmlns:a="http://schemas.openxmlformats.org/drawingml/2006/main" noGrp="1"/>
          </p:cNvSpPr>
          <p:nvPr/>
        </p:nvSpPr>
        <p:spPr>
          <a:xfrm xmlns:a="http://schemas.openxmlformats.org/drawingml/2006/main">
            <a:off x="685800" y="3743325"/>
            <a:ext cx="9175718"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rupees. At a stated rate of 1 unit = 80 rupees, 25 units are worth 2,000 rupees.</a:t>
            </a:r>
          </a:p>
        </p:txBody>
      </p:sp>
    </p:spTree>
    <p:extLst>
      <p:ext uri="{BB962C8B-B14F-4D97-AF65-F5344CB8AC3E}">
        <p14:creationId xmlns:p14="http://schemas.microsoft.com/office/powerpoint/2010/main" val="1371769827"/>
      </p:ext>
    </p:extLst>
  </p:cSld>
</p:sld>
</file>

<file path=ppt/slides/slide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text-726">
            <a:extLst xmlns:a="http://schemas.openxmlformats.org/drawingml/2006/main">
              <a:ext uri="{FF2B5EF4-FFF2-40B4-BE49-F238E27FC236}">
                <a16:creationId xmlns:a16="http://schemas.microsoft.com/office/drawing/2014/main" id="{392E2E47-400A-40BB-A525-3827181EE553}"/>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17</a:t>
            </a:r>
          </a:p>
        </p:txBody>
      </p:sp>
      <p:sp>
        <p:nvSpPr>
          <p:cNvPr id="2" name="text-727">
            <a:extLst xmlns:a="http://schemas.openxmlformats.org/drawingml/2006/main">
              <a:ext uri="{FF2B5EF4-FFF2-40B4-BE49-F238E27FC236}">
                <a16:creationId xmlns:a16="http://schemas.microsoft.com/office/drawing/2014/main" id="{44B55F8E-253A-4A06-86CA-C8BB8A0D2A1C}"/>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Rates and best value</a:t>
            </a:r>
          </a:p>
        </p:txBody>
      </p:sp>
      <p:sp>
        <p:nvSpPr>
          <p:cNvPr id="3" name="text-728">
            <a:extLst xmlns:a="http://schemas.openxmlformats.org/drawingml/2006/main">
              <a:ext uri="{FF2B5EF4-FFF2-40B4-BE49-F238E27FC236}">
                <a16:creationId xmlns:a16="http://schemas.microsoft.com/office/drawing/2014/main" id="{2ED7B20E-39BA-4ACF-BB88-46E6CFF7EDFB}"/>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729">
            <a:extLst xmlns:a="http://schemas.openxmlformats.org/drawingml/2006/main">
              <a:ext uri="{FF2B5EF4-FFF2-40B4-BE49-F238E27FC236}">
                <a16:creationId xmlns:a16="http://schemas.microsoft.com/office/drawing/2014/main" id="{6C8D8DDB-0A27-424D-AD30-581BC88362BD}"/>
              </a:ext>
            </a:extLst>
          </p:cNvPr>
          <p:cNvSpPr>
            <a:spLocks xmlns:a="http://schemas.openxmlformats.org/drawingml/2006/main" noGrp="1"/>
          </p:cNvSpPr>
          <p:nvPr/>
        </p:nvSpPr>
        <p:spPr>
          <a:xfrm xmlns:a="http://schemas.openxmlformats.org/drawingml/2006/main">
            <a:off x="685800" y="1409700"/>
            <a:ext cx="1058008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A rate compares different units, such as rupees per kilogram or litres per minute. Divide by </a:t>
            </a:r>
          </a:p>
        </p:txBody>
      </p:sp>
      <p:sp>
        <p:nvSpPr>
          <p:cNvPr id="5" name="text-730">
            <a:extLst xmlns:a="http://schemas.openxmlformats.org/drawingml/2006/main">
              <a:ext uri="{FF2B5EF4-FFF2-40B4-BE49-F238E27FC236}">
                <a16:creationId xmlns:a16="http://schemas.microsoft.com/office/drawing/2014/main" id="{7F73E989-459B-4EF7-AD1B-3560B77E8981}"/>
              </a:ext>
            </a:extLst>
          </p:cNvPr>
          <p:cNvSpPr>
            <a:spLocks xmlns:a="http://schemas.openxmlformats.org/drawingml/2006/main" noGrp="1"/>
          </p:cNvSpPr>
          <p:nvPr/>
        </p:nvSpPr>
        <p:spPr>
          <a:xfrm xmlns:a="http://schemas.openxmlformats.org/drawingml/2006/main">
            <a:off x="685800" y="1752600"/>
            <a:ext cx="10540746"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the number of units to find a unit rate. Compare unit prices only when quality and relevant </a:t>
            </a:r>
          </a:p>
        </p:txBody>
      </p:sp>
      <p:sp>
        <p:nvSpPr>
          <p:cNvPr id="6" name="text-731">
            <a:extLst xmlns:a="http://schemas.openxmlformats.org/drawingml/2006/main">
              <a:ext uri="{FF2B5EF4-FFF2-40B4-BE49-F238E27FC236}">
                <a16:creationId xmlns:a16="http://schemas.microsoft.com/office/drawing/2014/main" id="{3DC90A35-FD92-4239-ACE9-0639FAB5899B}"/>
              </a:ext>
            </a:extLst>
          </p:cNvPr>
          <p:cNvSpPr>
            <a:spLocks xmlns:a="http://schemas.openxmlformats.org/drawingml/2006/main" noGrp="1"/>
          </p:cNvSpPr>
          <p:nvPr/>
        </p:nvSpPr>
        <p:spPr>
          <a:xfrm xmlns:a="http://schemas.openxmlformats.org/drawingml/2006/main">
            <a:off x="685800" y="2095500"/>
            <a:ext cx="7264527"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conditions are comparable. Constant rates allow direct scaling.</a:t>
            </a:r>
          </a:p>
        </p:txBody>
      </p:sp>
      <p:sp>
        <p:nvSpPr>
          <p:cNvPr id="7" name="text-732">
            <a:extLst xmlns:a="http://schemas.openxmlformats.org/drawingml/2006/main">
              <a:ext uri="{FF2B5EF4-FFF2-40B4-BE49-F238E27FC236}">
                <a16:creationId xmlns:a16="http://schemas.microsoft.com/office/drawing/2014/main" id="{DC79D28C-7731-484F-A2DD-0023AA00866A}"/>
              </a:ext>
            </a:extLst>
          </p:cNvPr>
          <p:cNvSpPr>
            <a:spLocks xmlns:a="http://schemas.openxmlformats.org/drawingml/2006/main" noGrp="1"/>
          </p:cNvSpPr>
          <p:nvPr/>
        </p:nvSpPr>
        <p:spPr>
          <a:xfrm xmlns:a="http://schemas.openxmlformats.org/drawingml/2006/main">
            <a:off x="685800" y="2647950"/>
            <a:ext cx="108204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950" b="1">
                <a:solidFill>
                  <a:srgbClr val="1C6A65"/>
                </a:solidFill>
                <a:latin typeface="DejaVu Sans"/>
                <a:ea typeface="DejaVu Sans"/>
                <a:cs typeface="DejaVu Sans"/>
              </a:defRPr>
            </a:defPPr>
            <a:lvl1pPr algn="l">
              <a:defRPr sz="1950" b="1">
                <a:solidFill>
                  <a:srgbClr val="1C6A65"/>
                </a:solidFill>
                <a:latin typeface="DejaVu Sans"/>
                <a:ea typeface="DejaVu Sans"/>
                <a:cs typeface="DejaVu Sans"/>
              </a:defRPr>
            </a:lvl1pPr>
            <a:lvl2pPr algn="l">
              <a:defRPr sz="1950" b="1">
                <a:solidFill>
                  <a:srgbClr val="1C6A65"/>
                </a:solidFill>
                <a:latin typeface="DejaVu Sans"/>
                <a:ea typeface="DejaVu Sans"/>
                <a:cs typeface="DejaVu Sans"/>
              </a:defRPr>
            </a:lvl2pPr>
            <a:lvl3pPr algn="l">
              <a:defRPr sz="1950" b="1">
                <a:solidFill>
                  <a:srgbClr val="1C6A65"/>
                </a:solidFill>
                <a:latin typeface="DejaVu Sans"/>
                <a:ea typeface="DejaVu Sans"/>
                <a:cs typeface="DejaVu Sans"/>
              </a:defRPr>
            </a:lvl3pPr>
            <a:lvl4pPr algn="l">
              <a:defRPr sz="1950" b="1">
                <a:solidFill>
                  <a:srgbClr val="1C6A65"/>
                </a:solidFill>
                <a:latin typeface="DejaVu Sans"/>
                <a:ea typeface="DejaVu Sans"/>
                <a:cs typeface="DejaVu Sans"/>
              </a:defRPr>
            </a:lvl4pPr>
            <a:lvl5pPr algn="l">
              <a:defRPr sz="1950" b="1">
                <a:solidFill>
                  <a:srgbClr val="1C6A65"/>
                </a:solidFill>
                <a:latin typeface="DejaVu Sans"/>
                <a:ea typeface="DejaVu Sans"/>
                <a:cs typeface="DejaVu Sans"/>
              </a:defRPr>
            </a:lvl5pPr>
            <a:lvl6pPr algn="l">
              <a:defRPr sz="1950" b="1">
                <a:solidFill>
                  <a:srgbClr val="1C6A65"/>
                </a:solidFill>
                <a:latin typeface="DejaVu Sans"/>
                <a:ea typeface="DejaVu Sans"/>
                <a:cs typeface="DejaVu Sans"/>
              </a:defRPr>
            </a:lvl6pPr>
            <a:lvl7pPr algn="l">
              <a:defRPr sz="1950" b="1">
                <a:solidFill>
                  <a:srgbClr val="1C6A65"/>
                </a:solidFill>
                <a:latin typeface="DejaVu Sans"/>
                <a:ea typeface="DejaVu Sans"/>
                <a:cs typeface="DejaVu Sans"/>
              </a:defRPr>
            </a:lvl7pPr>
            <a:lvl8pPr algn="l">
              <a:defRPr sz="1950" b="1">
                <a:solidFill>
                  <a:srgbClr val="1C6A65"/>
                </a:solidFill>
                <a:latin typeface="DejaVu Sans"/>
                <a:ea typeface="DejaVu Sans"/>
                <a:cs typeface="DejaVu Sans"/>
              </a:defRPr>
            </a:lvl8pPr>
            <a:lvl9pPr algn="l">
              <a:defRPr sz="1950" b="1">
                <a:solidFill>
                  <a:srgbClr val="1C6A65"/>
                </a:solidFill>
                <a:latin typeface="DejaVu Sans"/>
                <a:ea typeface="DejaVu Sans"/>
                <a:cs typeface="DejaVu Sans"/>
              </a:defRPr>
            </a:lvl9pPr>
          </a:lstStyle>
          <a:p xmlns:a="http://schemas.openxmlformats.org/drawingml/2006/main">
            <a:pPr algn="l">
              <a:defRPr sz="1950" b="1">
                <a:solidFill>
                  <a:srgbClr val="1C6A65"/>
                </a:solidFill>
                <a:latin typeface="DejaVu Sans"/>
                <a:ea typeface="DejaVu Sans"/>
                <a:cs typeface="DejaVu Sans"/>
              </a:defRPr>
            </a:pPr>
            <a:r>
              <a:rPr sz="1950" b="1">
                <a:solidFill>
                  <a:srgbClr val="1C6A65"/>
                </a:solidFill>
                <a:latin typeface="DejaVu Sans"/>
                <a:ea typeface="DejaVu Sans"/>
                <a:cs typeface="DejaVu Sans"/>
              </a:rPr>
              <a:t>Worked example</a:t>
            </a:r>
          </a:p>
        </p:txBody>
      </p:sp>
      <p:sp>
        <p:nvSpPr>
          <p:cNvPr id="8" name="text-733">
            <a:extLst xmlns:a="http://schemas.openxmlformats.org/drawingml/2006/main">
              <a:ext uri="{FF2B5EF4-FFF2-40B4-BE49-F238E27FC236}">
                <a16:creationId xmlns:a16="http://schemas.microsoft.com/office/drawing/2014/main" id="{8E6D24C8-1C1B-4E66-BAD4-7497E0E76532}"/>
              </a:ext>
            </a:extLst>
          </p:cNvPr>
          <p:cNvSpPr>
            <a:spLocks xmlns:a="http://schemas.openxmlformats.org/drawingml/2006/main" noGrp="1"/>
          </p:cNvSpPr>
          <p:nvPr/>
        </p:nvSpPr>
        <p:spPr>
          <a:xfrm xmlns:a="http://schemas.openxmlformats.org/drawingml/2006/main">
            <a:off x="685800" y="3057525"/>
            <a:ext cx="10338911"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A 3 kg pack costs 216 rupees, so its unit price is 72 rupees per kg. A 5 kg pack costs 350 </a:t>
            </a:r>
          </a:p>
        </p:txBody>
      </p:sp>
      <p:sp>
        <p:nvSpPr>
          <p:cNvPr id="9" name="text-734">
            <a:extLst xmlns:a="http://schemas.openxmlformats.org/drawingml/2006/main">
              <a:ext uri="{FF2B5EF4-FFF2-40B4-BE49-F238E27FC236}">
                <a16:creationId xmlns:a16="http://schemas.microsoft.com/office/drawing/2014/main" id="{3F5CEBC5-A816-402A-8124-A6DA6EC003FB}"/>
              </a:ext>
            </a:extLst>
          </p:cNvPr>
          <p:cNvSpPr>
            <a:spLocks xmlns:a="http://schemas.openxmlformats.org/drawingml/2006/main" noGrp="1"/>
          </p:cNvSpPr>
          <p:nvPr/>
        </p:nvSpPr>
        <p:spPr>
          <a:xfrm xmlns:a="http://schemas.openxmlformats.org/drawingml/2006/main">
            <a:off x="685800" y="3400425"/>
            <a:ext cx="7506271"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rupees, so it costs 70 rupees per kg and has the lower unit price.</a:t>
            </a:r>
          </a:p>
        </p:txBody>
      </p:sp>
    </p:spTree>
    <p:extLst>
      <p:ext uri="{BB962C8B-B14F-4D97-AF65-F5344CB8AC3E}">
        <p14:creationId xmlns:p14="http://schemas.microsoft.com/office/powerpoint/2010/main" val="1344432814"/>
      </p:ext>
    </p:extLst>
  </p:cSld>
</p:sld>
</file>

<file path=ppt/slides/slide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text-735">
            <a:extLst xmlns:a="http://schemas.openxmlformats.org/drawingml/2006/main">
              <a:ext uri="{FF2B5EF4-FFF2-40B4-BE49-F238E27FC236}">
                <a16:creationId xmlns:a16="http://schemas.microsoft.com/office/drawing/2014/main" id="{0F30A333-A5CF-42B8-BDBC-24AC2EFACD86}"/>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17</a:t>
            </a:r>
          </a:p>
        </p:txBody>
      </p:sp>
      <p:sp>
        <p:nvSpPr>
          <p:cNvPr id="2" name="text-736">
            <a:extLst xmlns:a="http://schemas.openxmlformats.org/drawingml/2006/main">
              <a:ext uri="{FF2B5EF4-FFF2-40B4-BE49-F238E27FC236}">
                <a16:creationId xmlns:a16="http://schemas.microsoft.com/office/drawing/2014/main" id="{82168C1F-00CC-4329-BB0D-4D302AE78F33}"/>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Speed distance and time</a:t>
            </a:r>
          </a:p>
        </p:txBody>
      </p:sp>
      <p:sp>
        <p:nvSpPr>
          <p:cNvPr id="3" name="text-737">
            <a:extLst xmlns:a="http://schemas.openxmlformats.org/drawingml/2006/main">
              <a:ext uri="{FF2B5EF4-FFF2-40B4-BE49-F238E27FC236}">
                <a16:creationId xmlns:a16="http://schemas.microsoft.com/office/drawing/2014/main" id="{91A03E8F-B64A-4F8D-BAED-68F02C404DB6}"/>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738">
            <a:extLst xmlns:a="http://schemas.openxmlformats.org/drawingml/2006/main">
              <a:ext uri="{FF2B5EF4-FFF2-40B4-BE49-F238E27FC236}">
                <a16:creationId xmlns:a16="http://schemas.microsoft.com/office/drawing/2014/main" id="{39C17EAA-5CC2-4468-A88E-586DD4E3BE8B}"/>
              </a:ext>
            </a:extLst>
          </p:cNvPr>
          <p:cNvSpPr>
            <a:spLocks xmlns:a="http://schemas.openxmlformats.org/drawingml/2006/main" noGrp="1"/>
          </p:cNvSpPr>
          <p:nvPr/>
        </p:nvSpPr>
        <p:spPr>
          <a:xfrm xmlns:a="http://schemas.openxmlformats.org/drawingml/2006/main">
            <a:off x="685800" y="1409700"/>
            <a:ext cx="10591228"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Average speed = distance ÷ elapsed time. Rearranging gives distance = speed × time and </a:t>
            </a:r>
          </a:p>
        </p:txBody>
      </p:sp>
      <p:sp>
        <p:nvSpPr>
          <p:cNvPr id="5" name="text-739">
            <a:extLst xmlns:a="http://schemas.openxmlformats.org/drawingml/2006/main">
              <a:ext uri="{FF2B5EF4-FFF2-40B4-BE49-F238E27FC236}">
                <a16:creationId xmlns:a16="http://schemas.microsoft.com/office/drawing/2014/main" id="{5F620ECE-1939-4ADB-B3F8-F24C8F626D21}"/>
              </a:ext>
            </a:extLst>
          </p:cNvPr>
          <p:cNvSpPr>
            <a:spLocks xmlns:a="http://schemas.openxmlformats.org/drawingml/2006/main" noGrp="1"/>
          </p:cNvSpPr>
          <p:nvPr/>
        </p:nvSpPr>
        <p:spPr>
          <a:xfrm xmlns:a="http://schemas.openxmlformats.org/drawingml/2006/main">
            <a:off x="685800" y="1752600"/>
            <a:ext cx="1046616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time = distance ÷ speed. Use compatible units. To convert m/s to km/h multiply by 3.6; to </a:t>
            </a:r>
          </a:p>
        </p:txBody>
      </p:sp>
      <p:sp>
        <p:nvSpPr>
          <p:cNvPr id="6" name="text-740">
            <a:extLst xmlns:a="http://schemas.openxmlformats.org/drawingml/2006/main">
              <a:ext uri="{FF2B5EF4-FFF2-40B4-BE49-F238E27FC236}">
                <a16:creationId xmlns:a16="http://schemas.microsoft.com/office/drawing/2014/main" id="{AEDBF235-73D3-4E25-8BB8-3B502F999E61}"/>
              </a:ext>
            </a:extLst>
          </p:cNvPr>
          <p:cNvSpPr>
            <a:spLocks xmlns:a="http://schemas.openxmlformats.org/drawingml/2006/main" noGrp="1"/>
          </p:cNvSpPr>
          <p:nvPr/>
        </p:nvSpPr>
        <p:spPr>
          <a:xfrm xmlns:a="http://schemas.openxmlformats.org/drawingml/2006/main">
            <a:off x="685800" y="2095500"/>
            <a:ext cx="10384917"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convert km/h to m/s divide by 3.6. Average speed for a whole trip uses total distance and </a:t>
            </a:r>
          </a:p>
        </p:txBody>
      </p:sp>
      <p:sp>
        <p:nvSpPr>
          <p:cNvPr id="7" name="text-741">
            <a:extLst xmlns:a="http://schemas.openxmlformats.org/drawingml/2006/main">
              <a:ext uri="{FF2B5EF4-FFF2-40B4-BE49-F238E27FC236}">
                <a16:creationId xmlns:a16="http://schemas.microsoft.com/office/drawing/2014/main" id="{842E772B-AA86-419D-B4AD-8A5F61B768B2}"/>
              </a:ext>
            </a:extLst>
          </p:cNvPr>
          <p:cNvSpPr>
            <a:spLocks xmlns:a="http://schemas.openxmlformats.org/drawingml/2006/main" noGrp="1"/>
          </p:cNvSpPr>
          <p:nvPr/>
        </p:nvSpPr>
        <p:spPr>
          <a:xfrm xmlns:a="http://schemas.openxmlformats.org/drawingml/2006/main">
            <a:off x="685800" y="2438400"/>
            <a:ext cx="123215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total time.</a:t>
            </a:r>
          </a:p>
        </p:txBody>
      </p:sp>
      <p:sp>
        <p:nvSpPr>
          <p:cNvPr id="8" name="text-742">
            <a:extLst xmlns:a="http://schemas.openxmlformats.org/drawingml/2006/main">
              <a:ext uri="{FF2B5EF4-FFF2-40B4-BE49-F238E27FC236}">
                <a16:creationId xmlns:a16="http://schemas.microsoft.com/office/drawing/2014/main" id="{A08E455F-00C3-4A90-B140-7DC671FA7B82}"/>
              </a:ext>
            </a:extLst>
          </p:cNvPr>
          <p:cNvSpPr>
            <a:spLocks xmlns:a="http://schemas.openxmlformats.org/drawingml/2006/main" noGrp="1"/>
          </p:cNvSpPr>
          <p:nvPr/>
        </p:nvSpPr>
        <p:spPr>
          <a:xfrm xmlns:a="http://schemas.openxmlformats.org/drawingml/2006/main">
            <a:off x="685800" y="2990850"/>
            <a:ext cx="108204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950" b="1">
                <a:solidFill>
                  <a:srgbClr val="1C6A65"/>
                </a:solidFill>
                <a:latin typeface="DejaVu Sans"/>
                <a:ea typeface="DejaVu Sans"/>
                <a:cs typeface="DejaVu Sans"/>
              </a:defRPr>
            </a:defPPr>
            <a:lvl1pPr algn="l">
              <a:defRPr sz="1950" b="1">
                <a:solidFill>
                  <a:srgbClr val="1C6A65"/>
                </a:solidFill>
                <a:latin typeface="DejaVu Sans"/>
                <a:ea typeface="DejaVu Sans"/>
                <a:cs typeface="DejaVu Sans"/>
              </a:defRPr>
            </a:lvl1pPr>
            <a:lvl2pPr algn="l">
              <a:defRPr sz="1950" b="1">
                <a:solidFill>
                  <a:srgbClr val="1C6A65"/>
                </a:solidFill>
                <a:latin typeface="DejaVu Sans"/>
                <a:ea typeface="DejaVu Sans"/>
                <a:cs typeface="DejaVu Sans"/>
              </a:defRPr>
            </a:lvl2pPr>
            <a:lvl3pPr algn="l">
              <a:defRPr sz="1950" b="1">
                <a:solidFill>
                  <a:srgbClr val="1C6A65"/>
                </a:solidFill>
                <a:latin typeface="DejaVu Sans"/>
                <a:ea typeface="DejaVu Sans"/>
                <a:cs typeface="DejaVu Sans"/>
              </a:defRPr>
            </a:lvl3pPr>
            <a:lvl4pPr algn="l">
              <a:defRPr sz="1950" b="1">
                <a:solidFill>
                  <a:srgbClr val="1C6A65"/>
                </a:solidFill>
                <a:latin typeface="DejaVu Sans"/>
                <a:ea typeface="DejaVu Sans"/>
                <a:cs typeface="DejaVu Sans"/>
              </a:defRPr>
            </a:lvl4pPr>
            <a:lvl5pPr algn="l">
              <a:defRPr sz="1950" b="1">
                <a:solidFill>
                  <a:srgbClr val="1C6A65"/>
                </a:solidFill>
                <a:latin typeface="DejaVu Sans"/>
                <a:ea typeface="DejaVu Sans"/>
                <a:cs typeface="DejaVu Sans"/>
              </a:defRPr>
            </a:lvl5pPr>
            <a:lvl6pPr algn="l">
              <a:defRPr sz="1950" b="1">
                <a:solidFill>
                  <a:srgbClr val="1C6A65"/>
                </a:solidFill>
                <a:latin typeface="DejaVu Sans"/>
                <a:ea typeface="DejaVu Sans"/>
                <a:cs typeface="DejaVu Sans"/>
              </a:defRPr>
            </a:lvl6pPr>
            <a:lvl7pPr algn="l">
              <a:defRPr sz="1950" b="1">
                <a:solidFill>
                  <a:srgbClr val="1C6A65"/>
                </a:solidFill>
                <a:latin typeface="DejaVu Sans"/>
                <a:ea typeface="DejaVu Sans"/>
                <a:cs typeface="DejaVu Sans"/>
              </a:defRPr>
            </a:lvl7pPr>
            <a:lvl8pPr algn="l">
              <a:defRPr sz="1950" b="1">
                <a:solidFill>
                  <a:srgbClr val="1C6A65"/>
                </a:solidFill>
                <a:latin typeface="DejaVu Sans"/>
                <a:ea typeface="DejaVu Sans"/>
                <a:cs typeface="DejaVu Sans"/>
              </a:defRPr>
            </a:lvl8pPr>
            <a:lvl9pPr algn="l">
              <a:defRPr sz="1950" b="1">
                <a:solidFill>
                  <a:srgbClr val="1C6A65"/>
                </a:solidFill>
                <a:latin typeface="DejaVu Sans"/>
                <a:ea typeface="DejaVu Sans"/>
                <a:cs typeface="DejaVu Sans"/>
              </a:defRPr>
            </a:lvl9pPr>
          </a:lstStyle>
          <a:p xmlns:a="http://schemas.openxmlformats.org/drawingml/2006/main">
            <a:pPr algn="l">
              <a:defRPr sz="1950" b="1">
                <a:solidFill>
                  <a:srgbClr val="1C6A65"/>
                </a:solidFill>
                <a:latin typeface="DejaVu Sans"/>
                <a:ea typeface="DejaVu Sans"/>
                <a:cs typeface="DejaVu Sans"/>
              </a:defRPr>
            </a:pPr>
            <a:r>
              <a:rPr sz="1950" b="1">
                <a:solidFill>
                  <a:srgbClr val="1C6A65"/>
                </a:solidFill>
                <a:latin typeface="DejaVu Sans"/>
                <a:ea typeface="DejaVu Sans"/>
                <a:cs typeface="DejaVu Sans"/>
              </a:rPr>
              <a:t>Worked example</a:t>
            </a:r>
          </a:p>
        </p:txBody>
      </p:sp>
      <p:sp>
        <p:nvSpPr>
          <p:cNvPr id="9" name="text-743">
            <a:extLst xmlns:a="http://schemas.openxmlformats.org/drawingml/2006/main">
              <a:ext uri="{FF2B5EF4-FFF2-40B4-BE49-F238E27FC236}">
                <a16:creationId xmlns:a16="http://schemas.microsoft.com/office/drawing/2014/main" id="{2F7A0D7A-23DF-44B8-BC21-8A25E185ACF9}"/>
              </a:ext>
            </a:extLst>
          </p:cNvPr>
          <p:cNvSpPr>
            <a:spLocks xmlns:a="http://schemas.openxmlformats.org/drawingml/2006/main" noGrp="1"/>
          </p:cNvSpPr>
          <p:nvPr/>
        </p:nvSpPr>
        <p:spPr>
          <a:xfrm xmlns:a="http://schemas.openxmlformats.org/drawingml/2006/main">
            <a:off x="685800" y="3400425"/>
            <a:ext cx="10253377"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A car travels 150 km in 2.5 hours. Average speed = 150 ÷ 2.5 = 60 km/h. A speed of 72 </a:t>
            </a:r>
          </a:p>
        </p:txBody>
      </p:sp>
      <p:sp>
        <p:nvSpPr>
          <p:cNvPr id="10" name="text-744">
            <a:extLst xmlns:a="http://schemas.openxmlformats.org/drawingml/2006/main">
              <a:ext uri="{FF2B5EF4-FFF2-40B4-BE49-F238E27FC236}">
                <a16:creationId xmlns:a16="http://schemas.microsoft.com/office/drawing/2014/main" id="{50DC591F-6769-40AD-A3AF-4F74233F3538}"/>
              </a:ext>
            </a:extLst>
          </p:cNvPr>
          <p:cNvSpPr>
            <a:spLocks xmlns:a="http://schemas.openxmlformats.org/drawingml/2006/main" noGrp="1"/>
          </p:cNvSpPr>
          <p:nvPr/>
        </p:nvSpPr>
        <p:spPr>
          <a:xfrm xmlns:a="http://schemas.openxmlformats.org/drawingml/2006/main">
            <a:off x="685800" y="3743325"/>
            <a:ext cx="3706558"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km/h equals 72 ÷ 3.6 = 20 m/s.</a:t>
            </a:r>
          </a:p>
        </p:txBody>
      </p:sp>
    </p:spTree>
    <p:extLst>
      <p:ext uri="{BB962C8B-B14F-4D97-AF65-F5344CB8AC3E}">
        <p14:creationId xmlns:p14="http://schemas.microsoft.com/office/powerpoint/2010/main" val="1724245965"/>
      </p:ext>
    </p:extLst>
  </p:cSld>
</p:sld>
</file>

<file path=ppt/slides/slide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text-745">
            <a:extLst xmlns:a="http://schemas.openxmlformats.org/drawingml/2006/main">
              <a:ext uri="{FF2B5EF4-FFF2-40B4-BE49-F238E27FC236}">
                <a16:creationId xmlns:a16="http://schemas.microsoft.com/office/drawing/2014/main" id="{ADA91ADC-DEFA-4FB7-AFEB-CB94E5B79842}"/>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17</a:t>
            </a:r>
          </a:p>
        </p:txBody>
      </p:sp>
      <p:sp>
        <p:nvSpPr>
          <p:cNvPr id="2" name="text-746">
            <a:extLst xmlns:a="http://schemas.openxmlformats.org/drawingml/2006/main">
              <a:ext uri="{FF2B5EF4-FFF2-40B4-BE49-F238E27FC236}">
                <a16:creationId xmlns:a16="http://schemas.microsoft.com/office/drawing/2014/main" id="{9755603E-15BB-4E01-9EBC-DA33BE288AFB}"/>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Practice</a:t>
            </a:r>
          </a:p>
        </p:txBody>
      </p:sp>
      <p:sp>
        <p:nvSpPr>
          <p:cNvPr id="3" name="text-747">
            <a:extLst xmlns:a="http://schemas.openxmlformats.org/drawingml/2006/main">
              <a:ext uri="{FF2B5EF4-FFF2-40B4-BE49-F238E27FC236}">
                <a16:creationId xmlns:a16="http://schemas.microsoft.com/office/drawing/2014/main" id="{BAB49AAB-C176-4760-B0BB-8AA885419DA9}"/>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748">
            <a:extLst xmlns:a="http://schemas.openxmlformats.org/drawingml/2006/main">
              <a:ext uri="{FF2B5EF4-FFF2-40B4-BE49-F238E27FC236}">
                <a16:creationId xmlns:a16="http://schemas.microsoft.com/office/drawing/2014/main" id="{494279B2-BD65-4BCB-B198-41C2B6222E43}"/>
              </a:ext>
            </a:extLst>
          </p:cNvPr>
          <p:cNvSpPr>
            <a:spLocks xmlns:a="http://schemas.openxmlformats.org/drawingml/2006/main" noGrp="1"/>
          </p:cNvSpPr>
          <p:nvPr/>
        </p:nvSpPr>
        <p:spPr>
          <a:xfrm xmlns:a="http://schemas.openxmlformats.org/drawingml/2006/main">
            <a:off x="685800" y="1409700"/>
            <a:ext cx="4700397"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1.  Convert 3 hours 18 minutes to hours.</a:t>
            </a:r>
          </a:p>
        </p:txBody>
      </p:sp>
      <p:sp>
        <p:nvSpPr>
          <p:cNvPr id="5" name="text-749">
            <a:extLst xmlns:a="http://schemas.openxmlformats.org/drawingml/2006/main">
              <a:ext uri="{FF2B5EF4-FFF2-40B4-BE49-F238E27FC236}">
                <a16:creationId xmlns:a16="http://schemas.microsoft.com/office/drawing/2014/main" id="{F9AE1B88-EE98-4A16-BDF1-F186C686BF26}"/>
              </a:ext>
            </a:extLst>
          </p:cNvPr>
          <p:cNvSpPr>
            <a:spLocks xmlns:a="http://schemas.openxmlformats.org/drawingml/2006/main" noGrp="1"/>
          </p:cNvSpPr>
          <p:nvPr/>
        </p:nvSpPr>
        <p:spPr>
          <a:xfrm xmlns:a="http://schemas.openxmlformats.org/drawingml/2006/main">
            <a:off x="685800" y="1924050"/>
            <a:ext cx="5325618"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2.  Find the elapsed time from 09:48 to 12:15.</a:t>
            </a:r>
          </a:p>
        </p:txBody>
      </p:sp>
      <p:sp>
        <p:nvSpPr>
          <p:cNvPr id="6" name="text-750">
            <a:extLst xmlns:a="http://schemas.openxmlformats.org/drawingml/2006/main">
              <a:ext uri="{FF2B5EF4-FFF2-40B4-BE49-F238E27FC236}">
                <a16:creationId xmlns:a16="http://schemas.microsoft.com/office/drawing/2014/main" id="{142800EF-F93A-476B-8AB9-3C8BA9523AD1}"/>
              </a:ext>
            </a:extLst>
          </p:cNvPr>
          <p:cNvSpPr>
            <a:spLocks xmlns:a="http://schemas.openxmlformats.org/drawingml/2006/main" noGrp="1"/>
          </p:cNvSpPr>
          <p:nvPr/>
        </p:nvSpPr>
        <p:spPr>
          <a:xfrm xmlns:a="http://schemas.openxmlformats.org/drawingml/2006/main">
            <a:off x="685800" y="2438400"/>
            <a:ext cx="7703439"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3.  Six pens cost 17.50 rupees each. Find change from 200 rupees.</a:t>
            </a:r>
          </a:p>
        </p:txBody>
      </p:sp>
      <p:sp>
        <p:nvSpPr>
          <p:cNvPr id="7" name="text-751">
            <a:extLst xmlns:a="http://schemas.openxmlformats.org/drawingml/2006/main">
              <a:ext uri="{FF2B5EF4-FFF2-40B4-BE49-F238E27FC236}">
                <a16:creationId xmlns:a16="http://schemas.microsoft.com/office/drawing/2014/main" id="{3C5D513F-2093-4D20-B626-97B63E24EFA1}"/>
              </a:ext>
            </a:extLst>
          </p:cNvPr>
          <p:cNvSpPr>
            <a:spLocks xmlns:a="http://schemas.openxmlformats.org/drawingml/2006/main" noGrp="1"/>
          </p:cNvSpPr>
          <p:nvPr/>
        </p:nvSpPr>
        <p:spPr>
          <a:xfrm xmlns:a="http://schemas.openxmlformats.org/drawingml/2006/main">
            <a:off x="685800" y="2952750"/>
            <a:ext cx="7457122"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4.  A cyclist travels at 18 km/h for 40 minutes. Find the distance.</a:t>
            </a:r>
          </a:p>
        </p:txBody>
      </p:sp>
      <p:sp>
        <p:nvSpPr>
          <p:cNvPr id="8" name="text-752">
            <a:extLst xmlns:a="http://schemas.openxmlformats.org/drawingml/2006/main">
              <a:ext uri="{FF2B5EF4-FFF2-40B4-BE49-F238E27FC236}">
                <a16:creationId xmlns:a16="http://schemas.microsoft.com/office/drawing/2014/main" id="{54C7DB7A-95CF-4612-92D1-2FF88D065AC6}"/>
              </a:ext>
            </a:extLst>
          </p:cNvPr>
          <p:cNvSpPr>
            <a:spLocks xmlns:a="http://schemas.openxmlformats.org/drawingml/2006/main" noGrp="1"/>
          </p:cNvSpPr>
          <p:nvPr/>
        </p:nvSpPr>
        <p:spPr>
          <a:xfrm xmlns:a="http://schemas.openxmlformats.org/drawingml/2006/main">
            <a:off x="685800" y="3467100"/>
            <a:ext cx="8573167"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5.  A trip covers 60 km in 1 hour and 40 km in 1 hour. Find average speed.</a:t>
            </a:r>
          </a:p>
        </p:txBody>
      </p:sp>
    </p:spTree>
    <p:extLst>
      <p:ext uri="{BB962C8B-B14F-4D97-AF65-F5344CB8AC3E}">
        <p14:creationId xmlns:p14="http://schemas.microsoft.com/office/powerpoint/2010/main" val="2073437593"/>
      </p:ext>
    </p:extLst>
  </p:cSld>
</p:sld>
</file>

<file path=ppt/slides/slide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text-753">
            <a:extLst xmlns:a="http://schemas.openxmlformats.org/drawingml/2006/main">
              <a:ext uri="{FF2B5EF4-FFF2-40B4-BE49-F238E27FC236}">
                <a16:creationId xmlns:a16="http://schemas.microsoft.com/office/drawing/2014/main" id="{2F097500-83DF-4ACD-A8E7-DFA5ECC92E49}"/>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17</a:t>
            </a:r>
          </a:p>
        </p:txBody>
      </p:sp>
      <p:sp>
        <p:nvSpPr>
          <p:cNvPr id="2" name="text-754">
            <a:extLst xmlns:a="http://schemas.openxmlformats.org/drawingml/2006/main">
              <a:ext uri="{FF2B5EF4-FFF2-40B4-BE49-F238E27FC236}">
                <a16:creationId xmlns:a16="http://schemas.microsoft.com/office/drawing/2014/main" id="{F7B1C583-A5CF-4A2E-8BAD-D43D575E8650}"/>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Common mistake to avoid</a:t>
            </a:r>
          </a:p>
        </p:txBody>
      </p:sp>
      <p:sp>
        <p:nvSpPr>
          <p:cNvPr id="3" name="text-755">
            <a:extLst xmlns:a="http://schemas.openxmlformats.org/drawingml/2006/main">
              <a:ext uri="{FF2B5EF4-FFF2-40B4-BE49-F238E27FC236}">
                <a16:creationId xmlns:a16="http://schemas.microsoft.com/office/drawing/2014/main" id="{1A5D062C-3FE9-45D1-82B0-2723D715B58E}"/>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756">
            <a:extLst xmlns:a="http://schemas.openxmlformats.org/drawingml/2006/main">
              <a:ext uri="{FF2B5EF4-FFF2-40B4-BE49-F238E27FC236}">
                <a16:creationId xmlns:a16="http://schemas.microsoft.com/office/drawing/2014/main" id="{8BA17888-8C99-427F-8731-7C62C08B7134}"/>
              </a:ext>
            </a:extLst>
          </p:cNvPr>
          <p:cNvSpPr>
            <a:spLocks xmlns:a="http://schemas.openxmlformats.org/drawingml/2006/main" noGrp="1"/>
          </p:cNvSpPr>
          <p:nvPr/>
        </p:nvSpPr>
        <p:spPr>
          <a:xfrm xmlns:a="http://schemas.openxmlformats.org/drawingml/2006/main">
            <a:off x="685800" y="1409700"/>
            <a:ext cx="1079382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250" b="0">
                <a:solidFill>
                  <a:srgbClr val="17223B"/>
                </a:solidFill>
                <a:latin typeface="DejaVu Sans"/>
                <a:ea typeface="DejaVu Sans"/>
                <a:cs typeface="DejaVu Sans"/>
              </a:defRPr>
            </a:defPPr>
            <a:lvl1pPr algn="l">
              <a:defRPr sz="2250" b="0">
                <a:solidFill>
                  <a:srgbClr val="17223B"/>
                </a:solidFill>
                <a:latin typeface="DejaVu Sans"/>
                <a:ea typeface="DejaVu Sans"/>
                <a:cs typeface="DejaVu Sans"/>
              </a:defRPr>
            </a:lvl1pPr>
            <a:lvl2pPr algn="l">
              <a:defRPr sz="2250" b="0">
                <a:solidFill>
                  <a:srgbClr val="17223B"/>
                </a:solidFill>
                <a:latin typeface="DejaVu Sans"/>
                <a:ea typeface="DejaVu Sans"/>
                <a:cs typeface="DejaVu Sans"/>
              </a:defRPr>
            </a:lvl2pPr>
            <a:lvl3pPr algn="l">
              <a:defRPr sz="2250" b="0">
                <a:solidFill>
                  <a:srgbClr val="17223B"/>
                </a:solidFill>
                <a:latin typeface="DejaVu Sans"/>
                <a:ea typeface="DejaVu Sans"/>
                <a:cs typeface="DejaVu Sans"/>
              </a:defRPr>
            </a:lvl3pPr>
            <a:lvl4pPr algn="l">
              <a:defRPr sz="2250" b="0">
                <a:solidFill>
                  <a:srgbClr val="17223B"/>
                </a:solidFill>
                <a:latin typeface="DejaVu Sans"/>
                <a:ea typeface="DejaVu Sans"/>
                <a:cs typeface="DejaVu Sans"/>
              </a:defRPr>
            </a:lvl4pPr>
            <a:lvl5pPr algn="l">
              <a:defRPr sz="2250" b="0">
                <a:solidFill>
                  <a:srgbClr val="17223B"/>
                </a:solidFill>
                <a:latin typeface="DejaVu Sans"/>
                <a:ea typeface="DejaVu Sans"/>
                <a:cs typeface="DejaVu Sans"/>
              </a:defRPr>
            </a:lvl5pPr>
            <a:lvl6pPr algn="l">
              <a:defRPr sz="2250" b="0">
                <a:solidFill>
                  <a:srgbClr val="17223B"/>
                </a:solidFill>
                <a:latin typeface="DejaVu Sans"/>
                <a:ea typeface="DejaVu Sans"/>
                <a:cs typeface="DejaVu Sans"/>
              </a:defRPr>
            </a:lvl6pPr>
            <a:lvl7pPr algn="l">
              <a:defRPr sz="2250" b="0">
                <a:solidFill>
                  <a:srgbClr val="17223B"/>
                </a:solidFill>
                <a:latin typeface="DejaVu Sans"/>
                <a:ea typeface="DejaVu Sans"/>
                <a:cs typeface="DejaVu Sans"/>
              </a:defRPr>
            </a:lvl7pPr>
            <a:lvl8pPr algn="l">
              <a:defRPr sz="2250" b="0">
                <a:solidFill>
                  <a:srgbClr val="17223B"/>
                </a:solidFill>
                <a:latin typeface="DejaVu Sans"/>
                <a:ea typeface="DejaVu Sans"/>
                <a:cs typeface="DejaVu Sans"/>
              </a:defRPr>
            </a:lvl8pPr>
            <a:lvl9pPr algn="l">
              <a:defRPr sz="2250" b="0">
                <a:solidFill>
                  <a:srgbClr val="17223B"/>
                </a:solidFill>
                <a:latin typeface="DejaVu Sans"/>
                <a:ea typeface="DejaVu Sans"/>
                <a:cs typeface="DejaVu Sans"/>
              </a:defRPr>
            </a:lvl9pPr>
          </a:lstStyle>
          <a:p xmlns:a="http://schemas.openxmlformats.org/drawingml/2006/main">
            <a:pPr algn="l">
              <a:defRPr sz="2250" b="0">
                <a:solidFill>
                  <a:srgbClr val="17223B"/>
                </a:solidFill>
                <a:latin typeface="DejaVu Sans"/>
                <a:ea typeface="DejaVu Sans"/>
                <a:cs typeface="DejaVu Sans"/>
              </a:defRPr>
            </a:pPr>
            <a:r>
              <a:rPr sz="2250" b="0">
                <a:solidFill>
                  <a:srgbClr val="17223B"/>
                </a:solidFill>
                <a:latin typeface="DejaVu Sans"/>
                <a:ea typeface="DejaVu Sans"/>
                <a:cs typeface="DejaVu Sans"/>
              </a:rPr>
              <a:t>1 hour 30 minutes is 1.5 hours, not 1.30 hours. The hour uses 60 minutes, </a:t>
            </a:r>
          </a:p>
        </p:txBody>
      </p:sp>
      <p:sp>
        <p:nvSpPr>
          <p:cNvPr id="5" name="text-757">
            <a:extLst xmlns:a="http://schemas.openxmlformats.org/drawingml/2006/main">
              <a:ext uri="{FF2B5EF4-FFF2-40B4-BE49-F238E27FC236}">
                <a16:creationId xmlns:a16="http://schemas.microsoft.com/office/drawing/2014/main" id="{6D49E4CC-93BD-4980-9899-39259407F3A3}"/>
              </a:ext>
            </a:extLst>
          </p:cNvPr>
          <p:cNvSpPr>
            <a:spLocks xmlns:a="http://schemas.openxmlformats.org/drawingml/2006/main" noGrp="1"/>
          </p:cNvSpPr>
          <p:nvPr/>
        </p:nvSpPr>
        <p:spPr>
          <a:xfrm xmlns:a="http://schemas.openxmlformats.org/drawingml/2006/main">
            <a:off x="685800" y="1752600"/>
            <a:ext cx="1242727"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250" b="0">
                <a:solidFill>
                  <a:srgbClr val="17223B"/>
                </a:solidFill>
                <a:latin typeface="DejaVu Sans"/>
                <a:ea typeface="DejaVu Sans"/>
                <a:cs typeface="DejaVu Sans"/>
              </a:defRPr>
            </a:defPPr>
            <a:lvl1pPr algn="l">
              <a:defRPr sz="2250" b="0">
                <a:solidFill>
                  <a:srgbClr val="17223B"/>
                </a:solidFill>
                <a:latin typeface="DejaVu Sans"/>
                <a:ea typeface="DejaVu Sans"/>
                <a:cs typeface="DejaVu Sans"/>
              </a:defRPr>
            </a:lvl1pPr>
            <a:lvl2pPr algn="l">
              <a:defRPr sz="2250" b="0">
                <a:solidFill>
                  <a:srgbClr val="17223B"/>
                </a:solidFill>
                <a:latin typeface="DejaVu Sans"/>
                <a:ea typeface="DejaVu Sans"/>
                <a:cs typeface="DejaVu Sans"/>
              </a:defRPr>
            </a:lvl2pPr>
            <a:lvl3pPr algn="l">
              <a:defRPr sz="2250" b="0">
                <a:solidFill>
                  <a:srgbClr val="17223B"/>
                </a:solidFill>
                <a:latin typeface="DejaVu Sans"/>
                <a:ea typeface="DejaVu Sans"/>
                <a:cs typeface="DejaVu Sans"/>
              </a:defRPr>
            </a:lvl3pPr>
            <a:lvl4pPr algn="l">
              <a:defRPr sz="2250" b="0">
                <a:solidFill>
                  <a:srgbClr val="17223B"/>
                </a:solidFill>
                <a:latin typeface="DejaVu Sans"/>
                <a:ea typeface="DejaVu Sans"/>
                <a:cs typeface="DejaVu Sans"/>
              </a:defRPr>
            </a:lvl4pPr>
            <a:lvl5pPr algn="l">
              <a:defRPr sz="2250" b="0">
                <a:solidFill>
                  <a:srgbClr val="17223B"/>
                </a:solidFill>
                <a:latin typeface="DejaVu Sans"/>
                <a:ea typeface="DejaVu Sans"/>
                <a:cs typeface="DejaVu Sans"/>
              </a:defRPr>
            </a:lvl5pPr>
            <a:lvl6pPr algn="l">
              <a:defRPr sz="2250" b="0">
                <a:solidFill>
                  <a:srgbClr val="17223B"/>
                </a:solidFill>
                <a:latin typeface="DejaVu Sans"/>
                <a:ea typeface="DejaVu Sans"/>
                <a:cs typeface="DejaVu Sans"/>
              </a:defRPr>
            </a:lvl6pPr>
            <a:lvl7pPr algn="l">
              <a:defRPr sz="2250" b="0">
                <a:solidFill>
                  <a:srgbClr val="17223B"/>
                </a:solidFill>
                <a:latin typeface="DejaVu Sans"/>
                <a:ea typeface="DejaVu Sans"/>
                <a:cs typeface="DejaVu Sans"/>
              </a:defRPr>
            </a:lvl7pPr>
            <a:lvl8pPr algn="l">
              <a:defRPr sz="2250" b="0">
                <a:solidFill>
                  <a:srgbClr val="17223B"/>
                </a:solidFill>
                <a:latin typeface="DejaVu Sans"/>
                <a:ea typeface="DejaVu Sans"/>
                <a:cs typeface="DejaVu Sans"/>
              </a:defRPr>
            </a:lvl8pPr>
            <a:lvl9pPr algn="l">
              <a:defRPr sz="2250" b="0">
                <a:solidFill>
                  <a:srgbClr val="17223B"/>
                </a:solidFill>
                <a:latin typeface="DejaVu Sans"/>
                <a:ea typeface="DejaVu Sans"/>
                <a:cs typeface="DejaVu Sans"/>
              </a:defRPr>
            </a:lvl9pPr>
          </a:lstStyle>
          <a:p xmlns:a="http://schemas.openxmlformats.org/drawingml/2006/main">
            <a:pPr algn="l">
              <a:defRPr sz="2250" b="0">
                <a:solidFill>
                  <a:srgbClr val="17223B"/>
                </a:solidFill>
                <a:latin typeface="DejaVu Sans"/>
                <a:ea typeface="DejaVu Sans"/>
                <a:cs typeface="DejaVu Sans"/>
              </a:defRPr>
            </a:pPr>
            <a:r>
              <a:rPr sz="2250" b="0">
                <a:solidFill>
                  <a:srgbClr val="17223B"/>
                </a:solidFill>
                <a:latin typeface="DejaVu Sans"/>
                <a:ea typeface="DejaVu Sans"/>
                <a:cs typeface="DejaVu Sans"/>
              </a:rPr>
              <a:t>not 100.</a:t>
            </a:r>
          </a:p>
        </p:txBody>
      </p:sp>
    </p:spTree>
    <p:extLst>
      <p:ext uri="{BB962C8B-B14F-4D97-AF65-F5344CB8AC3E}">
        <p14:creationId xmlns:p14="http://schemas.microsoft.com/office/powerpoint/2010/main" val="941999434"/>
      </p:ext>
    </p:extLst>
  </p:cSld>
</p:sld>
</file>

<file path=ppt/slides/slide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1" name="text-758">
            <a:extLst xmlns:a="http://schemas.openxmlformats.org/drawingml/2006/main">
              <a:ext uri="{FF2B5EF4-FFF2-40B4-BE49-F238E27FC236}">
                <a16:creationId xmlns:a16="http://schemas.microsoft.com/office/drawing/2014/main" id="{31857AA9-79CD-4346-BA12-AB1B07B2CF5F}"/>
              </a:ext>
            </a:extLst>
          </p:cNvPr>
          <p:cNvSpPr>
            <a:spLocks xmlns:a="http://schemas.openxmlformats.org/drawingml/2006/main" noGrp="1"/>
          </p:cNvSpPr>
          <p:nvPr/>
        </p:nvSpPr>
        <p:spPr>
          <a:xfrm xmlns:a="http://schemas.openxmlformats.org/drawingml/2006/main">
            <a:off x="685800" y="285750"/>
            <a:ext cx="108204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500" b="0">
                <a:solidFill>
                  <a:srgbClr val="586477"/>
                </a:solidFill>
                <a:latin typeface="DejaVu Sans"/>
                <a:ea typeface="DejaVu Sans"/>
                <a:cs typeface="DejaVu Sans"/>
              </a:defRPr>
            </a:defPPr>
            <a:lvl1pPr algn="l">
              <a:defRPr sz="1500" b="0">
                <a:solidFill>
                  <a:srgbClr val="586477"/>
                </a:solidFill>
                <a:latin typeface="DejaVu Sans"/>
                <a:ea typeface="DejaVu Sans"/>
                <a:cs typeface="DejaVu Sans"/>
              </a:defRPr>
            </a:lvl1pPr>
            <a:lvl2pPr algn="l">
              <a:defRPr sz="1500" b="0">
                <a:solidFill>
                  <a:srgbClr val="586477"/>
                </a:solidFill>
                <a:latin typeface="DejaVu Sans"/>
                <a:ea typeface="DejaVu Sans"/>
                <a:cs typeface="DejaVu Sans"/>
              </a:defRPr>
            </a:lvl2pPr>
            <a:lvl3pPr algn="l">
              <a:defRPr sz="1500" b="0">
                <a:solidFill>
                  <a:srgbClr val="586477"/>
                </a:solidFill>
                <a:latin typeface="DejaVu Sans"/>
                <a:ea typeface="DejaVu Sans"/>
                <a:cs typeface="DejaVu Sans"/>
              </a:defRPr>
            </a:lvl3pPr>
            <a:lvl4pPr algn="l">
              <a:defRPr sz="1500" b="0">
                <a:solidFill>
                  <a:srgbClr val="586477"/>
                </a:solidFill>
                <a:latin typeface="DejaVu Sans"/>
                <a:ea typeface="DejaVu Sans"/>
                <a:cs typeface="DejaVu Sans"/>
              </a:defRPr>
            </a:lvl4pPr>
            <a:lvl5pPr algn="l">
              <a:defRPr sz="1500" b="0">
                <a:solidFill>
                  <a:srgbClr val="586477"/>
                </a:solidFill>
                <a:latin typeface="DejaVu Sans"/>
                <a:ea typeface="DejaVu Sans"/>
                <a:cs typeface="DejaVu Sans"/>
              </a:defRPr>
            </a:lvl5pPr>
            <a:lvl6pPr algn="l">
              <a:defRPr sz="1500" b="0">
                <a:solidFill>
                  <a:srgbClr val="586477"/>
                </a:solidFill>
                <a:latin typeface="DejaVu Sans"/>
                <a:ea typeface="DejaVu Sans"/>
                <a:cs typeface="DejaVu Sans"/>
              </a:defRPr>
            </a:lvl6pPr>
            <a:lvl7pPr algn="l">
              <a:defRPr sz="1500" b="0">
                <a:solidFill>
                  <a:srgbClr val="586477"/>
                </a:solidFill>
                <a:latin typeface="DejaVu Sans"/>
                <a:ea typeface="DejaVu Sans"/>
                <a:cs typeface="DejaVu Sans"/>
              </a:defRPr>
            </a:lvl7pPr>
            <a:lvl8pPr algn="l">
              <a:defRPr sz="1500" b="0">
                <a:solidFill>
                  <a:srgbClr val="586477"/>
                </a:solidFill>
                <a:latin typeface="DejaVu Sans"/>
                <a:ea typeface="DejaVu Sans"/>
                <a:cs typeface="DejaVu Sans"/>
              </a:defRPr>
            </a:lvl8pPr>
            <a:lvl9pPr algn="l">
              <a:defRPr sz="1500" b="0">
                <a:solidFill>
                  <a:srgbClr val="586477"/>
                </a:solidFill>
                <a:latin typeface="DejaVu Sans"/>
                <a:ea typeface="DejaVu Sans"/>
                <a:cs typeface="DejaVu Sans"/>
              </a:defRPr>
            </a:lvl9pPr>
          </a:lstStyle>
          <a:p xmlns:a="http://schemas.openxmlformats.org/drawingml/2006/main">
            <a:pPr algn="l">
              <a:defRPr sz="1500" b="0">
                <a:solidFill>
                  <a:srgbClr val="586477"/>
                </a:solidFill>
                <a:latin typeface="DejaVu Sans"/>
                <a:ea typeface="DejaVu Sans"/>
                <a:cs typeface="DejaVu Sans"/>
              </a:defRPr>
            </a:pPr>
            <a:r>
              <a:rPr sz="1500" b="0">
                <a:solidFill>
                  <a:srgbClr val="586477"/>
                </a:solidFill>
                <a:latin typeface="DejaVu Sans"/>
                <a:ea typeface="DejaVu Sans"/>
                <a:cs typeface="DejaVu Sans"/>
              </a:rPr>
              <a:t>SRIMAN MATHS ACADEMY   Chapter 17</a:t>
            </a:r>
          </a:p>
        </p:txBody>
      </p:sp>
      <p:sp>
        <p:nvSpPr>
          <p:cNvPr id="2" name="text-759">
            <a:extLst xmlns:a="http://schemas.openxmlformats.org/drawingml/2006/main">
              <a:ext uri="{FF2B5EF4-FFF2-40B4-BE49-F238E27FC236}">
                <a16:creationId xmlns:a16="http://schemas.microsoft.com/office/drawing/2014/main" id="{13098C56-BB34-4BA5-AF78-DE999EBD18AD}"/>
              </a:ext>
            </a:extLst>
          </p:cNvPr>
          <p:cNvSpPr>
            <a:spLocks xmlns:a="http://schemas.openxmlformats.org/drawingml/2006/main" noGrp="1"/>
          </p:cNvSpPr>
          <p:nvPr/>
        </p:nvSpPr>
        <p:spPr>
          <a:xfrm xmlns:a="http://schemas.openxmlformats.org/drawingml/2006/main">
            <a:off x="685800" y="723900"/>
            <a:ext cx="108204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2850" b="1">
                <a:solidFill>
                  <a:srgbClr val="15264E"/>
                </a:solidFill>
                <a:latin typeface="DejaVu Sans"/>
                <a:ea typeface="DejaVu Sans"/>
                <a:cs typeface="DejaVu Sans"/>
              </a:defRPr>
            </a:defPPr>
            <a:lvl1pPr algn="l">
              <a:defRPr sz="2850" b="1">
                <a:solidFill>
                  <a:srgbClr val="15264E"/>
                </a:solidFill>
                <a:latin typeface="DejaVu Sans"/>
                <a:ea typeface="DejaVu Sans"/>
                <a:cs typeface="DejaVu Sans"/>
              </a:defRPr>
            </a:lvl1pPr>
            <a:lvl2pPr algn="l">
              <a:defRPr sz="2850" b="1">
                <a:solidFill>
                  <a:srgbClr val="15264E"/>
                </a:solidFill>
                <a:latin typeface="DejaVu Sans"/>
                <a:ea typeface="DejaVu Sans"/>
                <a:cs typeface="DejaVu Sans"/>
              </a:defRPr>
            </a:lvl2pPr>
            <a:lvl3pPr algn="l">
              <a:defRPr sz="2850" b="1">
                <a:solidFill>
                  <a:srgbClr val="15264E"/>
                </a:solidFill>
                <a:latin typeface="DejaVu Sans"/>
                <a:ea typeface="DejaVu Sans"/>
                <a:cs typeface="DejaVu Sans"/>
              </a:defRPr>
            </a:lvl3pPr>
            <a:lvl4pPr algn="l">
              <a:defRPr sz="2850" b="1">
                <a:solidFill>
                  <a:srgbClr val="15264E"/>
                </a:solidFill>
                <a:latin typeface="DejaVu Sans"/>
                <a:ea typeface="DejaVu Sans"/>
                <a:cs typeface="DejaVu Sans"/>
              </a:defRPr>
            </a:lvl4pPr>
            <a:lvl5pPr algn="l">
              <a:defRPr sz="2850" b="1">
                <a:solidFill>
                  <a:srgbClr val="15264E"/>
                </a:solidFill>
                <a:latin typeface="DejaVu Sans"/>
                <a:ea typeface="DejaVu Sans"/>
                <a:cs typeface="DejaVu Sans"/>
              </a:defRPr>
            </a:lvl5pPr>
            <a:lvl6pPr algn="l">
              <a:defRPr sz="2850" b="1">
                <a:solidFill>
                  <a:srgbClr val="15264E"/>
                </a:solidFill>
                <a:latin typeface="DejaVu Sans"/>
                <a:ea typeface="DejaVu Sans"/>
                <a:cs typeface="DejaVu Sans"/>
              </a:defRPr>
            </a:lvl6pPr>
            <a:lvl7pPr algn="l">
              <a:defRPr sz="2850" b="1">
                <a:solidFill>
                  <a:srgbClr val="15264E"/>
                </a:solidFill>
                <a:latin typeface="DejaVu Sans"/>
                <a:ea typeface="DejaVu Sans"/>
                <a:cs typeface="DejaVu Sans"/>
              </a:defRPr>
            </a:lvl7pPr>
            <a:lvl8pPr algn="l">
              <a:defRPr sz="2850" b="1">
                <a:solidFill>
                  <a:srgbClr val="15264E"/>
                </a:solidFill>
                <a:latin typeface="DejaVu Sans"/>
                <a:ea typeface="DejaVu Sans"/>
                <a:cs typeface="DejaVu Sans"/>
              </a:defRPr>
            </a:lvl8pPr>
            <a:lvl9pPr algn="l">
              <a:defRPr sz="2850" b="1">
                <a:solidFill>
                  <a:srgbClr val="15264E"/>
                </a:solidFill>
                <a:latin typeface="DejaVu Sans"/>
                <a:ea typeface="DejaVu Sans"/>
                <a:cs typeface="DejaVu Sans"/>
              </a:defRPr>
            </a:lvl9pPr>
          </a:lstStyle>
          <a:p xmlns:a="http://schemas.openxmlformats.org/drawingml/2006/main">
            <a:pPr algn="l">
              <a:defRPr sz="2850" b="1">
                <a:solidFill>
                  <a:srgbClr val="15264E"/>
                </a:solidFill>
                <a:latin typeface="DejaVu Sans"/>
                <a:ea typeface="DejaVu Sans"/>
                <a:cs typeface="DejaVu Sans"/>
              </a:defRPr>
            </a:pPr>
            <a:r>
              <a:rPr sz="2850" b="1">
                <a:solidFill>
                  <a:srgbClr val="15264E"/>
                </a:solidFill>
                <a:latin typeface="DejaVu Sans"/>
                <a:ea typeface="DejaVu Sans"/>
                <a:cs typeface="DejaVu Sans"/>
              </a:rPr>
              <a:t>Answers with methods</a:t>
            </a:r>
          </a:p>
        </p:txBody>
      </p:sp>
      <p:sp>
        <p:nvSpPr>
          <p:cNvPr id="3" name="text-760">
            <a:extLst xmlns:a="http://schemas.openxmlformats.org/drawingml/2006/main">
              <a:ext uri="{FF2B5EF4-FFF2-40B4-BE49-F238E27FC236}">
                <a16:creationId xmlns:a16="http://schemas.microsoft.com/office/drawing/2014/main" id="{EDD4D013-63BF-40CB-853F-72C3D94AFA7B}"/>
              </a:ext>
            </a:extLst>
          </p:cNvPr>
          <p:cNvSpPr>
            <a:spLocks xmlns:a="http://schemas.openxmlformats.org/drawingml/2006/main" noGrp="1"/>
          </p:cNvSpPr>
          <p:nvPr/>
        </p:nvSpPr>
        <p:spPr>
          <a:xfrm xmlns:a="http://schemas.openxmlformats.org/drawingml/2006/main">
            <a:off x="685800" y="6477000"/>
            <a:ext cx="95250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350" b="0">
                <a:solidFill>
                  <a:srgbClr val="586477"/>
                </a:solidFill>
                <a:latin typeface="DejaVu Sans"/>
                <a:ea typeface="DejaVu Sans"/>
                <a:cs typeface="DejaVu Sans"/>
              </a:defRPr>
            </a:defPPr>
            <a:lvl1pPr algn="l">
              <a:defRPr sz="1350" b="0">
                <a:solidFill>
                  <a:srgbClr val="586477"/>
                </a:solidFill>
                <a:latin typeface="DejaVu Sans"/>
                <a:ea typeface="DejaVu Sans"/>
                <a:cs typeface="DejaVu Sans"/>
              </a:defRPr>
            </a:lvl1pPr>
            <a:lvl2pPr algn="l">
              <a:defRPr sz="1350" b="0">
                <a:solidFill>
                  <a:srgbClr val="586477"/>
                </a:solidFill>
                <a:latin typeface="DejaVu Sans"/>
                <a:ea typeface="DejaVu Sans"/>
                <a:cs typeface="DejaVu Sans"/>
              </a:defRPr>
            </a:lvl2pPr>
            <a:lvl3pPr algn="l">
              <a:defRPr sz="1350" b="0">
                <a:solidFill>
                  <a:srgbClr val="586477"/>
                </a:solidFill>
                <a:latin typeface="DejaVu Sans"/>
                <a:ea typeface="DejaVu Sans"/>
                <a:cs typeface="DejaVu Sans"/>
              </a:defRPr>
            </a:lvl3pPr>
            <a:lvl4pPr algn="l">
              <a:defRPr sz="1350" b="0">
                <a:solidFill>
                  <a:srgbClr val="586477"/>
                </a:solidFill>
                <a:latin typeface="DejaVu Sans"/>
                <a:ea typeface="DejaVu Sans"/>
                <a:cs typeface="DejaVu Sans"/>
              </a:defRPr>
            </a:lvl4pPr>
            <a:lvl5pPr algn="l">
              <a:defRPr sz="1350" b="0">
                <a:solidFill>
                  <a:srgbClr val="586477"/>
                </a:solidFill>
                <a:latin typeface="DejaVu Sans"/>
                <a:ea typeface="DejaVu Sans"/>
                <a:cs typeface="DejaVu Sans"/>
              </a:defRPr>
            </a:lvl5pPr>
            <a:lvl6pPr algn="l">
              <a:defRPr sz="1350" b="0">
                <a:solidFill>
                  <a:srgbClr val="586477"/>
                </a:solidFill>
                <a:latin typeface="DejaVu Sans"/>
                <a:ea typeface="DejaVu Sans"/>
                <a:cs typeface="DejaVu Sans"/>
              </a:defRPr>
            </a:lvl6pPr>
            <a:lvl7pPr algn="l">
              <a:defRPr sz="1350" b="0">
                <a:solidFill>
                  <a:srgbClr val="586477"/>
                </a:solidFill>
                <a:latin typeface="DejaVu Sans"/>
                <a:ea typeface="DejaVu Sans"/>
                <a:cs typeface="DejaVu Sans"/>
              </a:defRPr>
            </a:lvl7pPr>
            <a:lvl8pPr algn="l">
              <a:defRPr sz="1350" b="0">
                <a:solidFill>
                  <a:srgbClr val="586477"/>
                </a:solidFill>
                <a:latin typeface="DejaVu Sans"/>
                <a:ea typeface="DejaVu Sans"/>
                <a:cs typeface="DejaVu Sans"/>
              </a:defRPr>
            </a:lvl8pPr>
            <a:lvl9pPr algn="l">
              <a:defRPr sz="1350" b="0">
                <a:solidFill>
                  <a:srgbClr val="586477"/>
                </a:solidFill>
                <a:latin typeface="DejaVu Sans"/>
                <a:ea typeface="DejaVu Sans"/>
                <a:cs typeface="DejaVu Sans"/>
              </a:defRPr>
            </a:lvl9pPr>
          </a:lstStyle>
          <a:p xmlns:a="http://schemas.openxmlformats.org/drawingml/2006/main">
            <a:pPr algn="l">
              <a:defRPr sz="1350" b="0">
                <a:solidFill>
                  <a:srgbClr val="586477"/>
                </a:solidFill>
                <a:latin typeface="DejaVu Sans"/>
                <a:ea typeface="DejaVu Sans"/>
                <a:cs typeface="DejaVu Sans"/>
              </a:defRPr>
            </a:pPr>
            <a:r>
              <a:rPr sz="1350" b="0">
                <a:solidFill>
                  <a:srgbClr val="586477"/>
                </a:solidFill>
                <a:latin typeface="DejaVu Sans"/>
                <a:ea typeface="DejaVu Sans"/>
                <a:cs typeface="DejaVu Sans"/>
              </a:rPr>
              <a:t>Basic Foundation Mathematics</a:t>
            </a:r>
          </a:p>
        </p:txBody>
      </p:sp>
      <p:sp>
        <p:nvSpPr>
          <p:cNvPr id="4" name="text-761">
            <a:extLst xmlns:a="http://schemas.openxmlformats.org/drawingml/2006/main">
              <a:ext uri="{FF2B5EF4-FFF2-40B4-BE49-F238E27FC236}">
                <a16:creationId xmlns:a16="http://schemas.microsoft.com/office/drawing/2014/main" id="{4498CCF0-1305-4B90-A41D-7017927F614E}"/>
              </a:ext>
            </a:extLst>
          </p:cNvPr>
          <p:cNvSpPr>
            <a:spLocks xmlns:a="http://schemas.openxmlformats.org/drawingml/2006/main" noGrp="1"/>
          </p:cNvSpPr>
          <p:nvPr/>
        </p:nvSpPr>
        <p:spPr>
          <a:xfrm xmlns:a="http://schemas.openxmlformats.org/drawingml/2006/main">
            <a:off x="685800" y="1552575"/>
            <a:ext cx="89344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1.  3 + </a:t>
            </a:r>
          </a:p>
        </p:txBody>
      </p:sp>
      <p:sp>
        <p:nvSpPr>
          <p:cNvPr id="5" name="text-762">
            <a:extLst xmlns:a="http://schemas.openxmlformats.org/drawingml/2006/main">
              <a:ext uri="{FF2B5EF4-FFF2-40B4-BE49-F238E27FC236}">
                <a16:creationId xmlns:a16="http://schemas.microsoft.com/office/drawing/2014/main" id="{3A8959D8-ED4D-4FF9-80CF-563B4B37255E}"/>
              </a:ext>
            </a:extLst>
          </p:cNvPr>
          <p:cNvSpPr>
            <a:spLocks xmlns:a="http://schemas.openxmlformats.org/drawingml/2006/main" noGrp="1"/>
          </p:cNvSpPr>
          <p:nvPr/>
        </p:nvSpPr>
        <p:spPr>
          <a:xfrm xmlns:a="http://schemas.openxmlformats.org/drawingml/2006/main">
            <a:off x="1531620" y="1409700"/>
            <a:ext cx="365951"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18</a:t>
            </a:r>
          </a:p>
        </p:txBody>
      </p:sp>
      <p:sp>
        <p:nvSpPr>
          <p:cNvPr id="6" name="text-763">
            <a:extLst xmlns:a="http://schemas.openxmlformats.org/drawingml/2006/main">
              <a:ext uri="{FF2B5EF4-FFF2-40B4-BE49-F238E27FC236}">
                <a16:creationId xmlns:a16="http://schemas.microsoft.com/office/drawing/2014/main" id="{7F90295E-9E48-4FC6-B391-218E3507BB78}"/>
              </a:ext>
            </a:extLst>
          </p:cNvPr>
          <p:cNvSpPr>
            <a:spLocks xmlns:a="http://schemas.openxmlformats.org/drawingml/2006/main" noGrp="1"/>
          </p:cNvSpPr>
          <p:nvPr/>
        </p:nvSpPr>
        <p:spPr>
          <a:xfrm xmlns:a="http://schemas.openxmlformats.org/drawingml/2006/main">
            <a:off x="1531620" y="1695450"/>
            <a:ext cx="365951"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60</a:t>
            </a:r>
          </a:p>
        </p:txBody>
      </p:sp>
      <p:sp>
        <p:nvSpPr>
          <p:cNvPr id="7" name="fraction-bar-764">
            <a:extLst xmlns:a="http://schemas.openxmlformats.org/drawingml/2006/main">
              <a:ext uri="{FF2B5EF4-FFF2-40B4-BE49-F238E27FC236}">
                <a16:creationId xmlns:a16="http://schemas.microsoft.com/office/drawing/2014/main" id="{5B737F7A-0D8A-491E-B80C-66C03A2C7F47}"/>
              </a:ext>
            </a:extLst>
          </p:cNvPr>
          <p:cNvSpPr>
            <a:spLocks xmlns:a="http://schemas.openxmlformats.org/drawingml/2006/main" noGrp="1"/>
          </p:cNvSpPr>
          <p:nvPr/>
        </p:nvSpPr>
        <p:spPr>
          <a:xfrm xmlns:a="http://schemas.openxmlformats.org/drawingml/2006/main">
            <a:off x="1550670" y="1676400"/>
            <a:ext cx="327851" cy="12383"/>
          </a:xfrm>
          <a:prstGeom xmlns:a="http://schemas.openxmlformats.org/drawingml/2006/main" prst="rect">
            <a:avLst/>
          </a:prstGeom>
          <a:solidFill xmlns:a="http://schemas.openxmlformats.org/drawingml/2006/main">
            <a:srgbClr val="17223B"/>
          </a:solidFill>
          <a:ln xmlns:a="http://schemas.openxmlformats.org/drawingml/2006/main" w="0">
            <a:noFill/>
            <a:prstDash val="solid"/>
          </a:ln>
        </p:spPr>
      </p:sp>
      <p:sp>
        <p:nvSpPr>
          <p:cNvPr id="8" name="text-765">
            <a:extLst xmlns:a="http://schemas.openxmlformats.org/drawingml/2006/main">
              <a:ext uri="{FF2B5EF4-FFF2-40B4-BE49-F238E27FC236}">
                <a16:creationId xmlns:a16="http://schemas.microsoft.com/office/drawing/2014/main" id="{E7E81D7C-CCB5-44D9-A8BE-4265E6160552}"/>
              </a:ext>
            </a:extLst>
          </p:cNvPr>
          <p:cNvSpPr>
            <a:spLocks xmlns:a="http://schemas.openxmlformats.org/drawingml/2006/main" noGrp="1"/>
          </p:cNvSpPr>
          <p:nvPr/>
        </p:nvSpPr>
        <p:spPr>
          <a:xfrm xmlns:a="http://schemas.openxmlformats.org/drawingml/2006/main">
            <a:off x="1897570" y="1552575"/>
            <a:ext cx="1536192"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 = 3.3 hours.</a:t>
            </a:r>
          </a:p>
        </p:txBody>
      </p:sp>
      <p:sp>
        <p:nvSpPr>
          <p:cNvPr id="9" name="text-766">
            <a:extLst xmlns:a="http://schemas.openxmlformats.org/drawingml/2006/main">
              <a:ext uri="{FF2B5EF4-FFF2-40B4-BE49-F238E27FC236}">
                <a16:creationId xmlns:a16="http://schemas.microsoft.com/office/drawing/2014/main" id="{0BF41FA6-F37C-4AD7-B6D6-23BD9B8B8281}"/>
              </a:ext>
            </a:extLst>
          </p:cNvPr>
          <p:cNvSpPr>
            <a:spLocks xmlns:a="http://schemas.openxmlformats.org/drawingml/2006/main" noGrp="1"/>
          </p:cNvSpPr>
          <p:nvPr/>
        </p:nvSpPr>
        <p:spPr>
          <a:xfrm xmlns:a="http://schemas.openxmlformats.org/drawingml/2006/main">
            <a:off x="685800" y="2152650"/>
            <a:ext cx="924515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2.  12 minutes to 10:00, 2 hours to 12:00, then 15 minutes: 2 hours 27 minutes.</a:t>
            </a:r>
          </a:p>
        </p:txBody>
      </p:sp>
      <p:sp>
        <p:nvSpPr>
          <p:cNvPr id="10" name="text-767">
            <a:extLst xmlns:a="http://schemas.openxmlformats.org/drawingml/2006/main">
              <a:ext uri="{FF2B5EF4-FFF2-40B4-BE49-F238E27FC236}">
                <a16:creationId xmlns:a16="http://schemas.microsoft.com/office/drawing/2014/main" id="{8B9A442A-A6FB-4732-8ED7-65F77C2E7084}"/>
              </a:ext>
            </a:extLst>
          </p:cNvPr>
          <p:cNvSpPr>
            <a:spLocks xmlns:a="http://schemas.openxmlformats.org/drawingml/2006/main" noGrp="1"/>
          </p:cNvSpPr>
          <p:nvPr/>
        </p:nvSpPr>
        <p:spPr>
          <a:xfrm xmlns:a="http://schemas.openxmlformats.org/drawingml/2006/main">
            <a:off x="685800" y="2667000"/>
            <a:ext cx="5127688"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3.  Cost = 105 rupees. Change = 95 rupees.</a:t>
            </a:r>
          </a:p>
        </p:txBody>
      </p:sp>
      <p:sp>
        <p:nvSpPr>
          <p:cNvPr id="11" name="text-768">
            <a:extLst xmlns:a="http://schemas.openxmlformats.org/drawingml/2006/main">
              <a:ext uri="{FF2B5EF4-FFF2-40B4-BE49-F238E27FC236}">
                <a16:creationId xmlns:a16="http://schemas.microsoft.com/office/drawing/2014/main" id="{7E037DE1-A060-4803-817F-399176DB4B63}"/>
              </a:ext>
            </a:extLst>
          </p:cNvPr>
          <p:cNvSpPr>
            <a:spLocks xmlns:a="http://schemas.openxmlformats.org/drawingml/2006/main" noGrp="1"/>
          </p:cNvSpPr>
          <p:nvPr/>
        </p:nvSpPr>
        <p:spPr>
          <a:xfrm xmlns:a="http://schemas.openxmlformats.org/drawingml/2006/main">
            <a:off x="685800" y="3324225"/>
            <a:ext cx="2036921"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4.  40 minutes = </a:t>
            </a:r>
          </a:p>
        </p:txBody>
      </p:sp>
      <p:sp>
        <p:nvSpPr>
          <p:cNvPr id="12" name="text-769">
            <a:extLst xmlns:a="http://schemas.openxmlformats.org/drawingml/2006/main">
              <a:ext uri="{FF2B5EF4-FFF2-40B4-BE49-F238E27FC236}">
                <a16:creationId xmlns:a16="http://schemas.microsoft.com/office/drawing/2014/main" id="{CCE2617C-A571-4983-B551-C9C525C22C49}"/>
              </a:ext>
            </a:extLst>
          </p:cNvPr>
          <p:cNvSpPr>
            <a:spLocks xmlns:a="http://schemas.openxmlformats.org/drawingml/2006/main" noGrp="1"/>
          </p:cNvSpPr>
          <p:nvPr/>
        </p:nvSpPr>
        <p:spPr>
          <a:xfrm xmlns:a="http://schemas.openxmlformats.org/drawingml/2006/main">
            <a:off x="2675096" y="3181350"/>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2</a:t>
            </a:r>
          </a:p>
        </p:txBody>
      </p:sp>
      <p:sp>
        <p:nvSpPr>
          <p:cNvPr id="13" name="text-770">
            <a:extLst xmlns:a="http://schemas.openxmlformats.org/drawingml/2006/main">
              <a:ext uri="{FF2B5EF4-FFF2-40B4-BE49-F238E27FC236}">
                <a16:creationId xmlns:a16="http://schemas.microsoft.com/office/drawing/2014/main" id="{F449CA30-4B98-406A-90EC-B4B0217083C2}"/>
              </a:ext>
            </a:extLst>
          </p:cNvPr>
          <p:cNvSpPr>
            <a:spLocks xmlns:a="http://schemas.openxmlformats.org/drawingml/2006/main" noGrp="1"/>
          </p:cNvSpPr>
          <p:nvPr/>
        </p:nvSpPr>
        <p:spPr>
          <a:xfrm xmlns:a="http://schemas.openxmlformats.org/drawingml/2006/main">
            <a:off x="2675096" y="3467100"/>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3</a:t>
            </a:r>
          </a:p>
        </p:txBody>
      </p:sp>
      <p:sp>
        <p:nvSpPr>
          <p:cNvPr id="14" name="fraction-bar-771">
            <a:extLst xmlns:a="http://schemas.openxmlformats.org/drawingml/2006/main">
              <a:ext uri="{FF2B5EF4-FFF2-40B4-BE49-F238E27FC236}">
                <a16:creationId xmlns:a16="http://schemas.microsoft.com/office/drawing/2014/main" id="{0543D969-3A80-48A7-8503-4264F7AF0EED}"/>
              </a:ext>
            </a:extLst>
          </p:cNvPr>
          <p:cNvSpPr>
            <a:spLocks xmlns:a="http://schemas.openxmlformats.org/drawingml/2006/main" noGrp="1"/>
          </p:cNvSpPr>
          <p:nvPr/>
        </p:nvSpPr>
        <p:spPr>
          <a:xfrm xmlns:a="http://schemas.openxmlformats.org/drawingml/2006/main">
            <a:off x="2694146" y="3448050"/>
            <a:ext cx="211550" cy="12383"/>
          </a:xfrm>
          <a:prstGeom xmlns:a="http://schemas.openxmlformats.org/drawingml/2006/main" prst="rect">
            <a:avLst/>
          </a:prstGeom>
          <a:solidFill xmlns:a="http://schemas.openxmlformats.org/drawingml/2006/main">
            <a:srgbClr val="17223B"/>
          </a:solidFill>
          <a:ln xmlns:a="http://schemas.openxmlformats.org/drawingml/2006/main" w="0">
            <a:noFill/>
            <a:prstDash val="solid"/>
          </a:ln>
        </p:spPr>
      </p:sp>
      <p:sp>
        <p:nvSpPr>
          <p:cNvPr id="15" name="text-772">
            <a:extLst xmlns:a="http://schemas.openxmlformats.org/drawingml/2006/main">
              <a:ext uri="{FF2B5EF4-FFF2-40B4-BE49-F238E27FC236}">
                <a16:creationId xmlns:a16="http://schemas.microsoft.com/office/drawing/2014/main" id="{8FD90EE9-5E32-4146-83B9-1138C923D3CA}"/>
              </a:ext>
            </a:extLst>
          </p:cNvPr>
          <p:cNvSpPr>
            <a:spLocks xmlns:a="http://schemas.openxmlformats.org/drawingml/2006/main" noGrp="1"/>
          </p:cNvSpPr>
          <p:nvPr/>
        </p:nvSpPr>
        <p:spPr>
          <a:xfrm xmlns:a="http://schemas.openxmlformats.org/drawingml/2006/main">
            <a:off x="2924746" y="3324225"/>
            <a:ext cx="2732532"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 hour. Distance = 18 × </a:t>
            </a:r>
          </a:p>
        </p:txBody>
      </p:sp>
      <p:sp>
        <p:nvSpPr>
          <p:cNvPr id="16" name="text-773">
            <a:extLst xmlns:a="http://schemas.openxmlformats.org/drawingml/2006/main">
              <a:ext uri="{FF2B5EF4-FFF2-40B4-BE49-F238E27FC236}">
                <a16:creationId xmlns:a16="http://schemas.microsoft.com/office/drawing/2014/main" id="{35C3EB50-FF5B-47B9-B56A-DE2E0CD111AF}"/>
              </a:ext>
            </a:extLst>
          </p:cNvPr>
          <p:cNvSpPr>
            <a:spLocks xmlns:a="http://schemas.openxmlformats.org/drawingml/2006/main" noGrp="1"/>
          </p:cNvSpPr>
          <p:nvPr/>
        </p:nvSpPr>
        <p:spPr>
          <a:xfrm xmlns:a="http://schemas.openxmlformats.org/drawingml/2006/main">
            <a:off x="5609653" y="3181350"/>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2</a:t>
            </a:r>
          </a:p>
        </p:txBody>
      </p:sp>
      <p:sp>
        <p:nvSpPr>
          <p:cNvPr id="17" name="text-774">
            <a:extLst xmlns:a="http://schemas.openxmlformats.org/drawingml/2006/main">
              <a:ext uri="{FF2B5EF4-FFF2-40B4-BE49-F238E27FC236}">
                <a16:creationId xmlns:a16="http://schemas.microsoft.com/office/drawing/2014/main" id="{3AF403F4-F49A-4E2D-9E29-CD81A8841361}"/>
              </a:ext>
            </a:extLst>
          </p:cNvPr>
          <p:cNvSpPr>
            <a:spLocks xmlns:a="http://schemas.openxmlformats.org/drawingml/2006/main" noGrp="1"/>
          </p:cNvSpPr>
          <p:nvPr/>
        </p:nvSpPr>
        <p:spPr>
          <a:xfrm xmlns:a="http://schemas.openxmlformats.org/drawingml/2006/main">
            <a:off x="5609653" y="3467100"/>
            <a:ext cx="249650" cy="257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ctr">
              <a:defRPr sz="1440" b="0">
                <a:solidFill>
                  <a:srgbClr val="17223B"/>
                </a:solidFill>
                <a:latin typeface="DejaVu Sans"/>
                <a:ea typeface="DejaVu Sans"/>
                <a:cs typeface="DejaVu Sans"/>
              </a:defRPr>
            </a:defPPr>
            <a:lvl1pPr algn="ctr">
              <a:defRPr sz="1440" b="0">
                <a:solidFill>
                  <a:srgbClr val="17223B"/>
                </a:solidFill>
                <a:latin typeface="DejaVu Sans"/>
                <a:ea typeface="DejaVu Sans"/>
                <a:cs typeface="DejaVu Sans"/>
              </a:defRPr>
            </a:lvl1pPr>
            <a:lvl2pPr algn="ctr">
              <a:defRPr sz="1440" b="0">
                <a:solidFill>
                  <a:srgbClr val="17223B"/>
                </a:solidFill>
                <a:latin typeface="DejaVu Sans"/>
                <a:ea typeface="DejaVu Sans"/>
                <a:cs typeface="DejaVu Sans"/>
              </a:defRPr>
            </a:lvl2pPr>
            <a:lvl3pPr algn="ctr">
              <a:defRPr sz="1440" b="0">
                <a:solidFill>
                  <a:srgbClr val="17223B"/>
                </a:solidFill>
                <a:latin typeface="DejaVu Sans"/>
                <a:ea typeface="DejaVu Sans"/>
                <a:cs typeface="DejaVu Sans"/>
              </a:defRPr>
            </a:lvl3pPr>
            <a:lvl4pPr algn="ctr">
              <a:defRPr sz="1440" b="0">
                <a:solidFill>
                  <a:srgbClr val="17223B"/>
                </a:solidFill>
                <a:latin typeface="DejaVu Sans"/>
                <a:ea typeface="DejaVu Sans"/>
                <a:cs typeface="DejaVu Sans"/>
              </a:defRPr>
            </a:lvl4pPr>
            <a:lvl5pPr algn="ctr">
              <a:defRPr sz="1440" b="0">
                <a:solidFill>
                  <a:srgbClr val="17223B"/>
                </a:solidFill>
                <a:latin typeface="DejaVu Sans"/>
                <a:ea typeface="DejaVu Sans"/>
                <a:cs typeface="DejaVu Sans"/>
              </a:defRPr>
            </a:lvl5pPr>
            <a:lvl6pPr algn="ctr">
              <a:defRPr sz="1440" b="0">
                <a:solidFill>
                  <a:srgbClr val="17223B"/>
                </a:solidFill>
                <a:latin typeface="DejaVu Sans"/>
                <a:ea typeface="DejaVu Sans"/>
                <a:cs typeface="DejaVu Sans"/>
              </a:defRPr>
            </a:lvl6pPr>
            <a:lvl7pPr algn="ctr">
              <a:defRPr sz="1440" b="0">
                <a:solidFill>
                  <a:srgbClr val="17223B"/>
                </a:solidFill>
                <a:latin typeface="DejaVu Sans"/>
                <a:ea typeface="DejaVu Sans"/>
                <a:cs typeface="DejaVu Sans"/>
              </a:defRPr>
            </a:lvl7pPr>
            <a:lvl8pPr algn="ctr">
              <a:defRPr sz="1440" b="0">
                <a:solidFill>
                  <a:srgbClr val="17223B"/>
                </a:solidFill>
                <a:latin typeface="DejaVu Sans"/>
                <a:ea typeface="DejaVu Sans"/>
                <a:cs typeface="DejaVu Sans"/>
              </a:defRPr>
            </a:lvl8pPr>
            <a:lvl9pPr algn="ctr">
              <a:defRPr sz="1440" b="0">
                <a:solidFill>
                  <a:srgbClr val="17223B"/>
                </a:solidFill>
                <a:latin typeface="DejaVu Sans"/>
                <a:ea typeface="DejaVu Sans"/>
                <a:cs typeface="DejaVu Sans"/>
              </a:defRPr>
            </a:lvl9pPr>
          </a:lstStyle>
          <a:p xmlns:a="http://schemas.openxmlformats.org/drawingml/2006/main">
            <a:pPr algn="ctr">
              <a:defRPr sz="1440" b="0">
                <a:solidFill>
                  <a:srgbClr val="17223B"/>
                </a:solidFill>
                <a:latin typeface="DejaVu Sans"/>
                <a:ea typeface="DejaVu Sans"/>
                <a:cs typeface="DejaVu Sans"/>
              </a:defRPr>
            </a:pPr>
            <a:r>
              <a:rPr sz="1440" b="0">
                <a:solidFill>
                  <a:srgbClr val="17223B"/>
                </a:solidFill>
                <a:latin typeface="DejaVu Sans"/>
                <a:ea typeface="DejaVu Sans"/>
                <a:cs typeface="DejaVu Sans"/>
              </a:rPr>
              <a:t>3</a:t>
            </a:r>
          </a:p>
        </p:txBody>
      </p:sp>
      <p:sp>
        <p:nvSpPr>
          <p:cNvPr id="18" name="fraction-bar-775">
            <a:extLst xmlns:a="http://schemas.openxmlformats.org/drawingml/2006/main">
              <a:ext uri="{FF2B5EF4-FFF2-40B4-BE49-F238E27FC236}">
                <a16:creationId xmlns:a16="http://schemas.microsoft.com/office/drawing/2014/main" id="{FFC630E2-BF12-47C8-93B0-F045F2BF21B7}"/>
              </a:ext>
            </a:extLst>
          </p:cNvPr>
          <p:cNvSpPr>
            <a:spLocks xmlns:a="http://schemas.openxmlformats.org/drawingml/2006/main" noGrp="1"/>
          </p:cNvSpPr>
          <p:nvPr/>
        </p:nvSpPr>
        <p:spPr>
          <a:xfrm xmlns:a="http://schemas.openxmlformats.org/drawingml/2006/main">
            <a:off x="5628703" y="3448050"/>
            <a:ext cx="211550" cy="12383"/>
          </a:xfrm>
          <a:prstGeom xmlns:a="http://schemas.openxmlformats.org/drawingml/2006/main" prst="rect">
            <a:avLst/>
          </a:prstGeom>
          <a:solidFill xmlns:a="http://schemas.openxmlformats.org/drawingml/2006/main">
            <a:srgbClr val="17223B"/>
          </a:solidFill>
          <a:ln xmlns:a="http://schemas.openxmlformats.org/drawingml/2006/main" w="0">
            <a:noFill/>
            <a:prstDash val="solid"/>
          </a:ln>
        </p:spPr>
      </p:sp>
      <p:sp>
        <p:nvSpPr>
          <p:cNvPr id="19" name="text-776">
            <a:extLst xmlns:a="http://schemas.openxmlformats.org/drawingml/2006/main">
              <a:ext uri="{FF2B5EF4-FFF2-40B4-BE49-F238E27FC236}">
                <a16:creationId xmlns:a16="http://schemas.microsoft.com/office/drawing/2014/main" id="{2B9A1FD3-73EC-49BF-8659-0E14FBAB3A84}"/>
              </a:ext>
            </a:extLst>
          </p:cNvPr>
          <p:cNvSpPr>
            <a:spLocks xmlns:a="http://schemas.openxmlformats.org/drawingml/2006/main" noGrp="1"/>
          </p:cNvSpPr>
          <p:nvPr/>
        </p:nvSpPr>
        <p:spPr>
          <a:xfrm xmlns:a="http://schemas.openxmlformats.org/drawingml/2006/main">
            <a:off x="5859304" y="3324225"/>
            <a:ext cx="1175861"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 = 12 km.</a:t>
            </a:r>
          </a:p>
        </p:txBody>
      </p:sp>
      <p:sp>
        <p:nvSpPr>
          <p:cNvPr id="20" name="text-777">
            <a:extLst xmlns:a="http://schemas.openxmlformats.org/drawingml/2006/main">
              <a:ext uri="{FF2B5EF4-FFF2-40B4-BE49-F238E27FC236}">
                <a16:creationId xmlns:a16="http://schemas.microsoft.com/office/drawing/2014/main" id="{98B92CD0-AE04-4EE5-8783-15E3D108F102}"/>
              </a:ext>
            </a:extLst>
          </p:cNvPr>
          <p:cNvSpPr>
            <a:spLocks xmlns:a="http://schemas.openxmlformats.org/drawingml/2006/main" noGrp="1"/>
          </p:cNvSpPr>
          <p:nvPr/>
        </p:nvSpPr>
        <p:spPr>
          <a:xfrm xmlns:a="http://schemas.openxmlformats.org/drawingml/2006/main">
            <a:off x="685800" y="3924300"/>
            <a:ext cx="8067294"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17223B"/>
                </a:solidFill>
                <a:latin typeface="DejaVu Sans"/>
                <a:ea typeface="DejaVu Sans"/>
                <a:cs typeface="DejaVu Sans"/>
              </a:defRPr>
            </a:defPPr>
            <a:lvl1pPr algn="l">
              <a:defRPr sz="1800" b="0">
                <a:solidFill>
                  <a:srgbClr val="17223B"/>
                </a:solidFill>
                <a:latin typeface="DejaVu Sans"/>
                <a:ea typeface="DejaVu Sans"/>
                <a:cs typeface="DejaVu Sans"/>
              </a:defRPr>
            </a:lvl1pPr>
            <a:lvl2pPr algn="l">
              <a:defRPr sz="1800" b="0">
                <a:solidFill>
                  <a:srgbClr val="17223B"/>
                </a:solidFill>
                <a:latin typeface="DejaVu Sans"/>
                <a:ea typeface="DejaVu Sans"/>
                <a:cs typeface="DejaVu Sans"/>
              </a:defRPr>
            </a:lvl2pPr>
            <a:lvl3pPr algn="l">
              <a:defRPr sz="1800" b="0">
                <a:solidFill>
                  <a:srgbClr val="17223B"/>
                </a:solidFill>
                <a:latin typeface="DejaVu Sans"/>
                <a:ea typeface="DejaVu Sans"/>
                <a:cs typeface="DejaVu Sans"/>
              </a:defRPr>
            </a:lvl3pPr>
            <a:lvl4pPr algn="l">
              <a:defRPr sz="1800" b="0">
                <a:solidFill>
                  <a:srgbClr val="17223B"/>
                </a:solidFill>
                <a:latin typeface="DejaVu Sans"/>
                <a:ea typeface="DejaVu Sans"/>
                <a:cs typeface="DejaVu Sans"/>
              </a:defRPr>
            </a:lvl4pPr>
            <a:lvl5pPr algn="l">
              <a:defRPr sz="1800" b="0">
                <a:solidFill>
                  <a:srgbClr val="17223B"/>
                </a:solidFill>
                <a:latin typeface="DejaVu Sans"/>
                <a:ea typeface="DejaVu Sans"/>
                <a:cs typeface="DejaVu Sans"/>
              </a:defRPr>
            </a:lvl5pPr>
            <a:lvl6pPr algn="l">
              <a:defRPr sz="1800" b="0">
                <a:solidFill>
                  <a:srgbClr val="17223B"/>
                </a:solidFill>
                <a:latin typeface="DejaVu Sans"/>
                <a:ea typeface="DejaVu Sans"/>
                <a:cs typeface="DejaVu Sans"/>
              </a:defRPr>
            </a:lvl6pPr>
            <a:lvl7pPr algn="l">
              <a:defRPr sz="1800" b="0">
                <a:solidFill>
                  <a:srgbClr val="17223B"/>
                </a:solidFill>
                <a:latin typeface="DejaVu Sans"/>
                <a:ea typeface="DejaVu Sans"/>
                <a:cs typeface="DejaVu Sans"/>
              </a:defRPr>
            </a:lvl7pPr>
            <a:lvl8pPr algn="l">
              <a:defRPr sz="1800" b="0">
                <a:solidFill>
                  <a:srgbClr val="17223B"/>
                </a:solidFill>
                <a:latin typeface="DejaVu Sans"/>
                <a:ea typeface="DejaVu Sans"/>
                <a:cs typeface="DejaVu Sans"/>
              </a:defRPr>
            </a:lvl8pPr>
            <a:lvl9pPr algn="l">
              <a:defRPr sz="1800" b="0">
                <a:solidFill>
                  <a:srgbClr val="17223B"/>
                </a:solidFill>
                <a:latin typeface="DejaVu Sans"/>
                <a:ea typeface="DejaVu Sans"/>
                <a:cs typeface="DejaVu Sans"/>
              </a:defRPr>
            </a:lvl9pPr>
          </a:lstStyle>
          <a:p xmlns:a="http://schemas.openxmlformats.org/drawingml/2006/main">
            <a:pPr algn="l">
              <a:defRPr sz="1800" b="0">
                <a:solidFill>
                  <a:srgbClr val="17223B"/>
                </a:solidFill>
                <a:latin typeface="DejaVu Sans"/>
                <a:ea typeface="DejaVu Sans"/>
                <a:cs typeface="DejaVu Sans"/>
              </a:defRPr>
            </a:pPr>
            <a:r>
              <a:rPr sz="1800" b="0">
                <a:solidFill>
                  <a:srgbClr val="17223B"/>
                </a:solidFill>
                <a:latin typeface="DejaVu Sans"/>
                <a:ea typeface="DejaVu Sans"/>
                <a:cs typeface="DejaVu Sans"/>
              </a:rPr>
              <a:t>5.  Total distance 100 km divided by total time 2 hours gives 50 km/h.</a:t>
            </a:r>
          </a:p>
        </p:txBody>
      </p:sp>
    </p:spTree>
    <p:extLst>
      <p:ext uri="{BB962C8B-B14F-4D97-AF65-F5344CB8AC3E}">
        <p14:creationId xmlns:p14="http://schemas.microsoft.com/office/powerpoint/2010/main" val="1952997998"/>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2026-11-02T23:57:23.6420000Z</dcterms:created>
  <dcterms:modified xsi:type="dcterms:W3CDTF">2026-11-02T23:57:23.6420000Z</dcterms:modified>
</coreProperties>
</file>