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058a40348914e98" /><Relationship Type="http://schemas.openxmlformats.org/officeDocument/2006/relationships/extended-properties" Target="/docProps/app.xml" Id="R26e802e916124392" /><Relationship Type="http://schemas.openxmlformats.org/officeDocument/2006/relationships/officeDocument" Target="/ppt/presentation.xml" Id="Rb27b05ca16434cef" /></Relationships>
</file>

<file path=ppt/presentation.xml><?xml version="1.0" encoding="utf-8"?>
<p:presentation xmlns:p="http://schemas.openxmlformats.org/presentationml/2006/main">
  <p:sldMasterIdLst>
    <p:sldMasterId xmlns:r="http://schemas.openxmlformats.org/officeDocument/2006/relationships" id="2147483648" r:id="R3b717b2900224cfd"/>
  </p:sldMasterIdLst>
  <p:notesMasterIdLst>
    <p:notesMasterId xmlns:r="http://schemas.openxmlformats.org/officeDocument/2006/relationships" r:id="R4a92e17ddf1e4bf8"/>
  </p:notesMasterIdLst>
  <p:sldIdLst>
    <p:sldId xmlns:r="http://schemas.openxmlformats.org/officeDocument/2006/relationships" id="256" r:id="R504978dca5684fa6"/>
    <p:sldId xmlns:r="http://schemas.openxmlformats.org/officeDocument/2006/relationships" id="257" r:id="R5de0d9c8b1c74a70"/>
    <p:sldId xmlns:r="http://schemas.openxmlformats.org/officeDocument/2006/relationships" id="258" r:id="Rbd9f9f11b72e4ea7"/>
    <p:sldId xmlns:r="http://schemas.openxmlformats.org/officeDocument/2006/relationships" id="259" r:id="Ra0732a250c5f45ce"/>
    <p:sldId xmlns:r="http://schemas.openxmlformats.org/officeDocument/2006/relationships" id="260" r:id="Re30624eea9264c80"/>
    <p:sldId xmlns:r="http://schemas.openxmlformats.org/officeDocument/2006/relationships" id="261" r:id="R6245a807288a4671"/>
    <p:sldId xmlns:r="http://schemas.openxmlformats.org/officeDocument/2006/relationships" id="262" r:id="Rdacb138341b24a7e"/>
    <p:sldId xmlns:r="http://schemas.openxmlformats.org/officeDocument/2006/relationships" id="263" r:id="R733854f78df54e1b"/>
    <p:sldId xmlns:r="http://schemas.openxmlformats.org/officeDocument/2006/relationships" id="264" r:id="Rcb1957609f76483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7f859f3542146b6" /><Relationship Type="http://schemas.openxmlformats.org/officeDocument/2006/relationships/slideMaster" Target="/ppt/slideMasters/slideMaster1.xml" Id="R3b717b2900224cfd" /><Relationship Type="http://schemas.openxmlformats.org/officeDocument/2006/relationships/notesMaster" Target="/ppt/notesMasters/notesMaster1.xml" Id="R4a92e17ddf1e4bf8" /><Relationship Type="http://schemas.openxmlformats.org/officeDocument/2006/relationships/presProps" Target="/ppt/presProps.xml" Id="Rfaf86be5b4a54dd7" /><Relationship Type="http://schemas.openxmlformats.org/officeDocument/2006/relationships/tableStyles" Target="/ppt/tableStyles.xml" Id="R5fdeac505b764604" /><Relationship Type="http://schemas.openxmlformats.org/officeDocument/2006/relationships/slide" Target="/ppt/slides/slide1.xml" Id="R504978dca5684fa6" /><Relationship Type="http://schemas.openxmlformats.org/officeDocument/2006/relationships/slide" Target="/ppt/slides/slide2.xml" Id="R5de0d9c8b1c74a70" /><Relationship Type="http://schemas.openxmlformats.org/officeDocument/2006/relationships/slide" Target="/ppt/slides/slide3.xml" Id="Rbd9f9f11b72e4ea7" /><Relationship Type="http://schemas.openxmlformats.org/officeDocument/2006/relationships/slide" Target="/ppt/slides/slide4.xml" Id="Ra0732a250c5f45ce" /><Relationship Type="http://schemas.openxmlformats.org/officeDocument/2006/relationships/slide" Target="/ppt/slides/slide5.xml" Id="Re30624eea9264c80" /><Relationship Type="http://schemas.openxmlformats.org/officeDocument/2006/relationships/slide" Target="/ppt/slides/slide6.xml" Id="R6245a807288a4671" /><Relationship Type="http://schemas.openxmlformats.org/officeDocument/2006/relationships/slide" Target="/ppt/slides/slide7.xml" Id="Rdacb138341b24a7e" /><Relationship Type="http://schemas.openxmlformats.org/officeDocument/2006/relationships/slide" Target="/ppt/slides/slide8.xml" Id="R733854f78df54e1b" /><Relationship Type="http://schemas.openxmlformats.org/officeDocument/2006/relationships/slide" Target="/ppt/slides/slide9.xml" Id="Rcb1957609f76483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8e22f35d62c488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db1e3bd833340c1" /><Relationship Type="http://schemas.openxmlformats.org/officeDocument/2006/relationships/notesMaster" Target="/ppt/notesMasters/notesMaster1.xml" Id="R5f6b47ee79d04719" /></Relationships>
</file>

<file path=ppt/notesSlides/_rels/notesSlide2.xml.rels>&#65279;<?xml version="1.0" encoding="utf-8"?><Relationships xmlns="http://schemas.openxmlformats.org/package/2006/relationships"><Relationship Type="http://schemas.openxmlformats.org/officeDocument/2006/relationships/slide" Target="/ppt/slides/slide2.xml" Id="R4c78ba415f2d4eef" /><Relationship Type="http://schemas.openxmlformats.org/officeDocument/2006/relationships/notesMaster" Target="/ppt/notesMasters/notesMaster1.xml" Id="Rb953e8568785471f" /></Relationships>
</file>

<file path=ppt/notesSlides/_rels/notesSlide3.xml.rels>&#65279;<?xml version="1.0" encoding="utf-8"?><Relationships xmlns="http://schemas.openxmlformats.org/package/2006/relationships"><Relationship Type="http://schemas.openxmlformats.org/officeDocument/2006/relationships/slide" Target="/ppt/slides/slide3.xml" Id="R9a70f324c397499a" /><Relationship Type="http://schemas.openxmlformats.org/officeDocument/2006/relationships/notesMaster" Target="/ppt/notesMasters/notesMaster1.xml" Id="R52ec293a517b4254" /></Relationships>
</file>

<file path=ppt/notesSlides/_rels/notesSlide4.xml.rels>&#65279;<?xml version="1.0" encoding="utf-8"?><Relationships xmlns="http://schemas.openxmlformats.org/package/2006/relationships"><Relationship Type="http://schemas.openxmlformats.org/officeDocument/2006/relationships/slide" Target="/ppt/slides/slide4.xml" Id="R8394d5fe46514cd8" /><Relationship Type="http://schemas.openxmlformats.org/officeDocument/2006/relationships/notesMaster" Target="/ppt/notesMasters/notesMaster1.xml" Id="R1639646bebfa4e89" /></Relationships>
</file>

<file path=ppt/notesSlides/_rels/notesSlide5.xml.rels>&#65279;<?xml version="1.0" encoding="utf-8"?><Relationships xmlns="http://schemas.openxmlformats.org/package/2006/relationships"><Relationship Type="http://schemas.openxmlformats.org/officeDocument/2006/relationships/slide" Target="/ppt/slides/slide5.xml" Id="R0f027c7f82d047d7" /><Relationship Type="http://schemas.openxmlformats.org/officeDocument/2006/relationships/notesMaster" Target="/ppt/notesMasters/notesMaster1.xml" Id="R39aba25a1b76449f" /></Relationships>
</file>

<file path=ppt/notesSlides/_rels/notesSlide6.xml.rels>&#65279;<?xml version="1.0" encoding="utf-8"?><Relationships xmlns="http://schemas.openxmlformats.org/package/2006/relationships"><Relationship Type="http://schemas.openxmlformats.org/officeDocument/2006/relationships/slide" Target="/ppt/slides/slide6.xml" Id="R8ebb29d9de544230" /><Relationship Type="http://schemas.openxmlformats.org/officeDocument/2006/relationships/notesMaster" Target="/ppt/notesMasters/notesMaster1.xml" Id="Rd08f643a0c2f4449" /></Relationships>
</file>

<file path=ppt/notesSlides/_rels/notesSlide7.xml.rels>&#65279;<?xml version="1.0" encoding="utf-8"?><Relationships xmlns="http://schemas.openxmlformats.org/package/2006/relationships"><Relationship Type="http://schemas.openxmlformats.org/officeDocument/2006/relationships/slide" Target="/ppt/slides/slide7.xml" Id="R44ef40a890cb4255" /><Relationship Type="http://schemas.openxmlformats.org/officeDocument/2006/relationships/notesMaster" Target="/ppt/notesMasters/notesMaster1.xml" Id="Re70e70a7d81f4b8b" /></Relationships>
</file>

<file path=ppt/notesSlides/_rels/notesSlide8.xml.rels>&#65279;<?xml version="1.0" encoding="utf-8"?><Relationships xmlns="http://schemas.openxmlformats.org/package/2006/relationships"><Relationship Type="http://schemas.openxmlformats.org/officeDocument/2006/relationships/slide" Target="/ppt/slides/slide8.xml" Id="Red7dce7da7f749ca" /><Relationship Type="http://schemas.openxmlformats.org/officeDocument/2006/relationships/notesMaster" Target="/ppt/notesMasters/notesMaster1.xml" Id="R1a50b6df636e4635" /></Relationships>
</file>

<file path=ppt/notesSlides/_rels/notesSlide9.xml.rels>&#65279;<?xml version="1.0" encoding="utf-8"?><Relationships xmlns="http://schemas.openxmlformats.org/package/2006/relationships"><Relationship Type="http://schemas.openxmlformats.org/officeDocument/2006/relationships/slide" Target="/ppt/slides/slide9.xml" Id="R610d514853bf4de1" /><Relationship Type="http://schemas.openxmlformats.org/officeDocument/2006/relationships/notesMaster" Target="/ppt/notesMasters/notesMaster1.xml" Id="Rd82509345b1b43a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measurement combines a number with a unit. Choose a unit appropriate to the size and quantity. Length, mass, capacity, area and volume measure different attributes. Read a scale by finding the value between labelled marks, counting intervals rather than tick marks, and viewing straight on.</a:t>
            </a:r>
          </a:p>
          <a:p xmlns:a="http://schemas.openxmlformats.org/drawingml/2006/main">
            <a:r>
              <a:t/>
            </a:r>
          </a:p>
          <a:p xmlns:a="http://schemas.openxmlformats.org/drawingml/2006/main">
            <a:r>
              <a:t>Worked example</a:t>
            </a:r>
          </a:p>
          <a:p xmlns:a="http://schemas.openxmlformats.org/drawingml/2006/main">
            <a:r>
              <a:t>A ruler interval from 2 cm to 3 cm split into ten equal intervals has 1 mm per interval. An object ending at the sixth small mark after 2 cm measures 2.6 cm or 26 mm if it starts at zero.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metric length, 10 mm = 1 cm, 100 cm = 1 m and 1,000 m = 1 km. For mass, 1,000 mg = 1 g, 1,000 g = 1 kg and 1,000 kg = 1 tonne. Multiply to express a measurement in smaller units and divide to use larger units.</a:t>
            </a:r>
          </a:p>
          <a:p xmlns:a="http://schemas.openxmlformats.org/drawingml/2006/main">
            <a:r>
              <a:t/>
            </a:r>
          </a:p>
          <a:p xmlns:a="http://schemas.openxmlformats.org/drawingml/2006/main">
            <a:r>
              <a:t>Worked example</a:t>
            </a:r>
          </a:p>
          <a:p xmlns:a="http://schemas.openxmlformats.org/drawingml/2006/main">
            <a:r>
              <a:t>3.75 km = 3,750 m. Also, 4,250 g = 4.25 kg. A combined mass of 2 kg 350 g and 850 g is 2,350 g + 850 g = 3,200 g = 3.2 kg.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Capacity describes how much a container can hold. Volume describes the space occupied. One litre equals 1,000 millilitres, and 1 mL equals 1 cm³. One litre also equals 1,000 cm³. Keep the quantity type clear when choosing units.</a:t>
            </a:r>
          </a:p>
          <a:p xmlns:a="http://schemas.openxmlformats.org/drawingml/2006/main">
            <a:r>
              <a:t/>
            </a:r>
          </a:p>
          <a:p xmlns:a="http://schemas.openxmlformats.org/drawingml/2006/main">
            <a:r>
              <a:t>Worked example</a:t>
            </a:r>
          </a:p>
          <a:p xmlns:a="http://schemas.openxmlformats.org/drawingml/2006/main">
            <a:r>
              <a:t>2.4 L = 2,400 mL = 2,400 cm³. A bottle containing 750 mL has 0.75 L. Three such bottles hold 2.25 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Square the length conversion factor for area and cube it for volume. A square metre contains 100 × 100 square centimetres. A cubic metre contains 100 × 100 × 100 cubic centimetres. One hectare is 10,000 m².</a:t>
            </a:r>
          </a:p>
          <a:p xmlns:a="http://schemas.openxmlformats.org/drawingml/2006/main">
            <a:r>
              <a:t/>
            </a:r>
          </a:p>
          <a:p xmlns:a="http://schemas.openxmlformats.org/drawingml/2006/main">
            <a:r>
              <a:t>Worked example</a:t>
            </a:r>
          </a:p>
          <a:p xmlns:a="http://schemas.openxmlformats.org/drawingml/2006/main">
            <a:r>
              <a:t>1 m² = 10,000 cm², so 2.3 m² = 23,000 cm². Also, 1 m³ = 1,000,000 cm³ = 1,000 L. Therefore, 0.04 m³ = 40 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Convert measurements to compatible units before adding or comparing. State the final unit and sensible accuracy. Measuring instruments have limited resolution, so avoid giving more precision than the data supports. Distinguish an exact unit conversion from an approximate measured value.</a:t>
            </a:r>
          </a:p>
          <a:p xmlns:a="http://schemas.openxmlformats.org/drawingml/2006/main">
            <a:r>
              <a:t/>
            </a:r>
          </a:p>
          <a:p xmlns:a="http://schemas.openxmlformats.org/drawingml/2006/main">
            <a:r>
              <a:t>Worked example</a:t>
            </a:r>
          </a:p>
          <a:p xmlns:a="http://schemas.openxmlformats.org/drawingml/2006/main">
            <a:r>
              <a:t>A ribbon is 1.8 m long and another is 65 cm. Convert 1.8 m to 180 cm, then add: 180 + 65 = 245 cm = 2.45 m. The conversion is exact.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53a82623d274cf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00363a04c4c495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18e34c3ec0d406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356f2db6ff7476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8a03c2f645a408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3f54cb524e74a4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7C0DB89-FC89-40BE-8DAD-E4D77F19752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C5B3CEB-486A-48D7-818E-0186D4F7A1E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4E3F233-3E09-4E94-A01B-BB090328237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399873E-2F21-4B3F-8B88-09EE4A4474A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FCFE89D-A7D6-4A5A-A814-3EF625F11B2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43D2D47-8165-4569-8184-833EFCA9D53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23DD393-8847-4245-B65A-3F444791572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42C945E-AF53-4777-92EB-13310EEECFE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BEC1E19-C310-45EC-8552-B0E90D0E4E6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8F231A7-AE22-4FFD-9491-DD963AD9061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194ade43c894543" /><Relationship Type="http://schemas.openxmlformats.org/officeDocument/2006/relationships/slideLayout" Target="/ppt/slideLayouts/slideLayout1.xml" Id="Ra8e5664f5d1a441e" /><Relationship Type="http://schemas.openxmlformats.org/officeDocument/2006/relationships/slideLayout" Target="/ppt/slideLayouts/slideLayout2.xml" Id="R02a1dc82f065472f" /><Relationship Type="http://schemas.openxmlformats.org/officeDocument/2006/relationships/slideLayout" Target="/ppt/slideLayouts/slideLayout3.xml" Id="Rbaa4864e03ea404c" /><Relationship Type="http://schemas.openxmlformats.org/officeDocument/2006/relationships/slideLayout" Target="/ppt/slideLayouts/slideLayout4.xml" Id="R700681bec38941a6" /><Relationship Type="http://schemas.openxmlformats.org/officeDocument/2006/relationships/slideLayout" Target="/ppt/slideLayouts/slideLayout5.xml" Id="R787cec046ccd4be9" /><Relationship Type="http://schemas.openxmlformats.org/officeDocument/2006/relationships/slideLayout" Target="/ppt/slideLayouts/slideLayout6.xml" Id="R1ce53aa5858346e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8e5664f5d1a441e"/>
    <p:sldLayoutId xmlns:r="http://schemas.openxmlformats.org/officeDocument/2006/relationships" id="2147483650" r:id="R02a1dc82f065472f"/>
    <p:sldLayoutId xmlns:r="http://schemas.openxmlformats.org/officeDocument/2006/relationships" id="2147483651" r:id="Rbaa4864e03ea404c"/>
    <p:sldLayoutId xmlns:r="http://schemas.openxmlformats.org/officeDocument/2006/relationships" id="2147483652" r:id="R700681bec38941a6"/>
    <p:sldLayoutId xmlns:r="http://schemas.openxmlformats.org/officeDocument/2006/relationships" id="2147483653" r:id="R787cec046ccd4be9"/>
    <p:sldLayoutId xmlns:r="http://schemas.openxmlformats.org/officeDocument/2006/relationships" id="2147483654" r:id="R1ce53aa5858346e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4af604fa76d4498" /><Relationship Type="http://schemas.openxmlformats.org/officeDocument/2006/relationships/notesSlide" Target="/ppt/notesSlides/notesSlide1.xml" Id="R03b71a714d0d4ad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5e6567bfec84ca1" /><Relationship Type="http://schemas.openxmlformats.org/officeDocument/2006/relationships/notesSlide" Target="/ppt/notesSlides/notesSlide2.xml" Id="Rd0f089cfd9f8426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d1bc85d71044f97" /><Relationship Type="http://schemas.openxmlformats.org/officeDocument/2006/relationships/notesSlide" Target="/ppt/notesSlides/notesSlide3.xml" Id="Re51c0114465447c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8e8a764ba614c00" /><Relationship Type="http://schemas.openxmlformats.org/officeDocument/2006/relationships/notesSlide" Target="/ppt/notesSlides/notesSlide4.xml" Id="Rdcad05c61d504f1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f4ba16b6bb34d66" /><Relationship Type="http://schemas.openxmlformats.org/officeDocument/2006/relationships/notesSlide" Target="/ppt/notesSlides/notesSlide5.xml" Id="Ra7f27ba4656f4e6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70c3ec2f90c4788" /><Relationship Type="http://schemas.openxmlformats.org/officeDocument/2006/relationships/notesSlide" Target="/ppt/notesSlides/notesSlide6.xml" Id="R3d164cd118b34f7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eb1534b8a204729" /><Relationship Type="http://schemas.openxmlformats.org/officeDocument/2006/relationships/notesSlide" Target="/ppt/notesSlides/notesSlide7.xml" Id="R5319dd2d72de46b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20381a0970e44bd" /><Relationship Type="http://schemas.openxmlformats.org/officeDocument/2006/relationships/notesSlide" Target="/ppt/notesSlides/notesSlide8.xml" Id="Rb9ab3773050648f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0fa69d0bd76462a" /><Relationship Type="http://schemas.openxmlformats.org/officeDocument/2006/relationships/notesSlide" Target="/ppt/notesSlides/notesSlide9.xml" Id="R51e4dd64e9a444ec"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07">
            <a:extLst xmlns:a="http://schemas.openxmlformats.org/drawingml/2006/main">
              <a:ext uri="{FF2B5EF4-FFF2-40B4-BE49-F238E27FC236}">
                <a16:creationId xmlns:a16="http://schemas.microsoft.com/office/drawing/2014/main" id="{9C7C9B7B-1EDB-4209-9D27-84D4FEE22D3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608">
            <a:extLst xmlns:a="http://schemas.openxmlformats.org/drawingml/2006/main">
              <a:ext uri="{FF2B5EF4-FFF2-40B4-BE49-F238E27FC236}">
                <a16:creationId xmlns:a16="http://schemas.microsoft.com/office/drawing/2014/main" id="{7BB15A76-A6CE-4AB8-912C-0F9C5C8BF61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Measurement units and conversions</a:t>
            </a:r>
          </a:p>
        </p:txBody>
      </p:sp>
      <p:sp>
        <p:nvSpPr>
          <p:cNvPr id="3" name="text-609">
            <a:extLst xmlns:a="http://schemas.openxmlformats.org/drawingml/2006/main">
              <a:ext uri="{FF2B5EF4-FFF2-40B4-BE49-F238E27FC236}">
                <a16:creationId xmlns:a16="http://schemas.microsoft.com/office/drawing/2014/main" id="{8B2C9474-77B2-485F-8416-FDDEEC02B54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10">
            <a:extLst xmlns:a="http://schemas.openxmlformats.org/drawingml/2006/main">
              <a:ext uri="{FF2B5EF4-FFF2-40B4-BE49-F238E27FC236}">
                <a16:creationId xmlns:a16="http://schemas.microsoft.com/office/drawing/2014/main" id="{F88BE8D8-56F9-45A8-90B8-EC37D211D63E}"/>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611">
            <a:extLst xmlns:a="http://schemas.openxmlformats.org/drawingml/2006/main">
              <a:ext uri="{FF2B5EF4-FFF2-40B4-BE49-F238E27FC236}">
                <a16:creationId xmlns:a16="http://schemas.microsoft.com/office/drawing/2014/main" id="{D247BBE7-B111-4A42-AA9C-DB1A821A0DCB}"/>
              </a:ext>
            </a:extLst>
          </p:cNvPr>
          <p:cNvSpPr>
            <a:spLocks xmlns:a="http://schemas.openxmlformats.org/drawingml/2006/main" noGrp="1"/>
          </p:cNvSpPr>
          <p:nvPr/>
        </p:nvSpPr>
        <p:spPr>
          <a:xfrm xmlns:a="http://schemas.openxmlformats.org/drawingml/2006/main">
            <a:off x="685800" y="2133600"/>
            <a:ext cx="35293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Choosing units and measuring</a:t>
            </a:r>
          </a:p>
        </p:txBody>
      </p:sp>
      <p:sp>
        <p:nvSpPr>
          <p:cNvPr id="6" name="text-612">
            <a:extLst xmlns:a="http://schemas.openxmlformats.org/drawingml/2006/main">
              <a:ext uri="{FF2B5EF4-FFF2-40B4-BE49-F238E27FC236}">
                <a16:creationId xmlns:a16="http://schemas.microsoft.com/office/drawing/2014/main" id="{F5AD3A3D-4A50-4BBD-B449-9EF0134D5067}"/>
              </a:ext>
            </a:extLst>
          </p:cNvPr>
          <p:cNvSpPr>
            <a:spLocks xmlns:a="http://schemas.openxmlformats.org/drawingml/2006/main" noGrp="1"/>
          </p:cNvSpPr>
          <p:nvPr/>
        </p:nvSpPr>
        <p:spPr>
          <a:xfrm xmlns:a="http://schemas.openxmlformats.org/drawingml/2006/main">
            <a:off x="685800" y="2524125"/>
            <a:ext cx="34519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Length and mass conversions</a:t>
            </a:r>
          </a:p>
        </p:txBody>
      </p:sp>
      <p:sp>
        <p:nvSpPr>
          <p:cNvPr id="7" name="text-613">
            <a:extLst xmlns:a="http://schemas.openxmlformats.org/drawingml/2006/main">
              <a:ext uri="{FF2B5EF4-FFF2-40B4-BE49-F238E27FC236}">
                <a16:creationId xmlns:a16="http://schemas.microsoft.com/office/drawing/2014/main" id="{C1DDB096-7459-44A5-9023-056953AA63F4}"/>
              </a:ext>
            </a:extLst>
          </p:cNvPr>
          <p:cNvSpPr>
            <a:spLocks xmlns:a="http://schemas.openxmlformats.org/drawingml/2006/main" noGrp="1"/>
          </p:cNvSpPr>
          <p:nvPr/>
        </p:nvSpPr>
        <p:spPr>
          <a:xfrm xmlns:a="http://schemas.openxmlformats.org/drawingml/2006/main">
            <a:off x="685800" y="2914650"/>
            <a:ext cx="39083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Capacity and volume conversions</a:t>
            </a:r>
          </a:p>
        </p:txBody>
      </p:sp>
      <p:sp>
        <p:nvSpPr>
          <p:cNvPr id="8" name="text-614">
            <a:extLst xmlns:a="http://schemas.openxmlformats.org/drawingml/2006/main">
              <a:ext uri="{FF2B5EF4-FFF2-40B4-BE49-F238E27FC236}">
                <a16:creationId xmlns:a16="http://schemas.microsoft.com/office/drawing/2014/main" id="{E49670B3-3928-4C04-9AEB-CA50CC5DDECE}"/>
              </a:ext>
            </a:extLst>
          </p:cNvPr>
          <p:cNvSpPr>
            <a:spLocks xmlns:a="http://schemas.openxmlformats.org/drawingml/2006/main" noGrp="1"/>
          </p:cNvSpPr>
          <p:nvPr/>
        </p:nvSpPr>
        <p:spPr>
          <a:xfrm xmlns:a="http://schemas.openxmlformats.org/drawingml/2006/main">
            <a:off x="685800" y="3305175"/>
            <a:ext cx="370903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Area and cubic unit conversions</a:t>
            </a:r>
          </a:p>
        </p:txBody>
      </p:sp>
      <p:sp>
        <p:nvSpPr>
          <p:cNvPr id="9" name="text-615">
            <a:extLst xmlns:a="http://schemas.openxmlformats.org/drawingml/2006/main">
              <a:ext uri="{FF2B5EF4-FFF2-40B4-BE49-F238E27FC236}">
                <a16:creationId xmlns:a16="http://schemas.microsoft.com/office/drawing/2014/main" id="{020BF88B-0B1B-47E7-A134-3B7122AF6105}"/>
              </a:ext>
            </a:extLst>
          </p:cNvPr>
          <p:cNvSpPr>
            <a:spLocks xmlns:a="http://schemas.openxmlformats.org/drawingml/2006/main" noGrp="1"/>
          </p:cNvSpPr>
          <p:nvPr/>
        </p:nvSpPr>
        <p:spPr>
          <a:xfrm xmlns:a="http://schemas.openxmlformats.org/drawingml/2006/main">
            <a:off x="685800" y="3695700"/>
            <a:ext cx="467020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Combining measurements and accuracy</a:t>
            </a:r>
          </a:p>
        </p:txBody>
      </p:sp>
    </p:spTree>
    <p:extLst>
      <p:ext uri="{BB962C8B-B14F-4D97-AF65-F5344CB8AC3E}">
        <p14:creationId xmlns:p14="http://schemas.microsoft.com/office/powerpoint/2010/main" val="212833450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text-616">
            <a:extLst xmlns:a="http://schemas.openxmlformats.org/drawingml/2006/main">
              <a:ext uri="{FF2B5EF4-FFF2-40B4-BE49-F238E27FC236}">
                <a16:creationId xmlns:a16="http://schemas.microsoft.com/office/drawing/2014/main" id="{D10C855D-A950-4EEE-8AE5-2458658E667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617">
            <a:extLst xmlns:a="http://schemas.openxmlformats.org/drawingml/2006/main">
              <a:ext uri="{FF2B5EF4-FFF2-40B4-BE49-F238E27FC236}">
                <a16:creationId xmlns:a16="http://schemas.microsoft.com/office/drawing/2014/main" id="{4CE5AA38-C821-4347-8216-402015F5560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Choosing units and measuring</a:t>
            </a:r>
          </a:p>
        </p:txBody>
      </p:sp>
      <p:sp>
        <p:nvSpPr>
          <p:cNvPr id="3" name="text-618">
            <a:extLst xmlns:a="http://schemas.openxmlformats.org/drawingml/2006/main">
              <a:ext uri="{FF2B5EF4-FFF2-40B4-BE49-F238E27FC236}">
                <a16:creationId xmlns:a16="http://schemas.microsoft.com/office/drawing/2014/main" id="{D4213EE6-815C-4C92-BD65-7596ADAE064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19">
            <a:extLst xmlns:a="http://schemas.openxmlformats.org/drawingml/2006/main">
              <a:ext uri="{FF2B5EF4-FFF2-40B4-BE49-F238E27FC236}">
                <a16:creationId xmlns:a16="http://schemas.microsoft.com/office/drawing/2014/main" id="{4B0E04D2-339B-435E-AEBF-2FE87DCA6D51}"/>
              </a:ext>
            </a:extLst>
          </p:cNvPr>
          <p:cNvSpPr>
            <a:spLocks xmlns:a="http://schemas.openxmlformats.org/drawingml/2006/main" noGrp="1"/>
          </p:cNvSpPr>
          <p:nvPr/>
        </p:nvSpPr>
        <p:spPr>
          <a:xfrm xmlns:a="http://schemas.openxmlformats.org/drawingml/2006/main">
            <a:off x="685800" y="1409700"/>
            <a:ext cx="104731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measurement combines a number with a unit. Choose a unit appropriate to the size and </a:t>
            </a:r>
          </a:p>
        </p:txBody>
      </p:sp>
      <p:sp>
        <p:nvSpPr>
          <p:cNvPr id="5" name="text-620">
            <a:extLst xmlns:a="http://schemas.openxmlformats.org/drawingml/2006/main">
              <a:ext uri="{FF2B5EF4-FFF2-40B4-BE49-F238E27FC236}">
                <a16:creationId xmlns:a16="http://schemas.microsoft.com/office/drawing/2014/main" id="{C092EFD4-117B-4EC5-BA08-77E2F9290E51}"/>
              </a:ext>
            </a:extLst>
          </p:cNvPr>
          <p:cNvSpPr>
            <a:spLocks xmlns:a="http://schemas.openxmlformats.org/drawingml/2006/main" noGrp="1"/>
          </p:cNvSpPr>
          <p:nvPr/>
        </p:nvSpPr>
        <p:spPr>
          <a:xfrm xmlns:a="http://schemas.openxmlformats.org/drawingml/2006/main">
            <a:off x="685800" y="1752600"/>
            <a:ext cx="108049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quantity. Length, mass, capacity, area and volume measure different attributes. Read a scale </a:t>
            </a:r>
          </a:p>
        </p:txBody>
      </p:sp>
      <p:sp>
        <p:nvSpPr>
          <p:cNvPr id="6" name="text-621">
            <a:extLst xmlns:a="http://schemas.openxmlformats.org/drawingml/2006/main">
              <a:ext uri="{FF2B5EF4-FFF2-40B4-BE49-F238E27FC236}">
                <a16:creationId xmlns:a16="http://schemas.microsoft.com/office/drawing/2014/main" id="{B3C09584-4A64-44B3-86B2-E9B5B5EFF0A1}"/>
              </a:ext>
            </a:extLst>
          </p:cNvPr>
          <p:cNvSpPr>
            <a:spLocks xmlns:a="http://schemas.openxmlformats.org/drawingml/2006/main" noGrp="1"/>
          </p:cNvSpPr>
          <p:nvPr/>
        </p:nvSpPr>
        <p:spPr>
          <a:xfrm xmlns:a="http://schemas.openxmlformats.org/drawingml/2006/main">
            <a:off x="685800" y="2095500"/>
            <a:ext cx="106378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by finding the value between labelled marks, counting intervals rather than tick marks, and </a:t>
            </a:r>
          </a:p>
        </p:txBody>
      </p:sp>
      <p:sp>
        <p:nvSpPr>
          <p:cNvPr id="7" name="text-622">
            <a:extLst xmlns:a="http://schemas.openxmlformats.org/drawingml/2006/main">
              <a:ext uri="{FF2B5EF4-FFF2-40B4-BE49-F238E27FC236}">
                <a16:creationId xmlns:a16="http://schemas.microsoft.com/office/drawing/2014/main" id="{56862808-616C-4E81-8BA1-021EBFBB274B}"/>
              </a:ext>
            </a:extLst>
          </p:cNvPr>
          <p:cNvSpPr>
            <a:spLocks xmlns:a="http://schemas.openxmlformats.org/drawingml/2006/main" noGrp="1"/>
          </p:cNvSpPr>
          <p:nvPr/>
        </p:nvSpPr>
        <p:spPr>
          <a:xfrm xmlns:a="http://schemas.openxmlformats.org/drawingml/2006/main">
            <a:off x="685800" y="2438400"/>
            <a:ext cx="23161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viewing straight on.</a:t>
            </a:r>
          </a:p>
        </p:txBody>
      </p:sp>
      <p:sp>
        <p:nvSpPr>
          <p:cNvPr id="8" name="text-623">
            <a:extLst xmlns:a="http://schemas.openxmlformats.org/drawingml/2006/main">
              <a:ext uri="{FF2B5EF4-FFF2-40B4-BE49-F238E27FC236}">
                <a16:creationId xmlns:a16="http://schemas.microsoft.com/office/drawing/2014/main" id="{FC143391-1B2C-4F33-835C-944C9F87E4B6}"/>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624">
            <a:extLst xmlns:a="http://schemas.openxmlformats.org/drawingml/2006/main">
              <a:ext uri="{FF2B5EF4-FFF2-40B4-BE49-F238E27FC236}">
                <a16:creationId xmlns:a16="http://schemas.microsoft.com/office/drawing/2014/main" id="{7043ABD1-C366-4178-84F1-0DC52E1C472F}"/>
              </a:ext>
            </a:extLst>
          </p:cNvPr>
          <p:cNvSpPr>
            <a:spLocks xmlns:a="http://schemas.openxmlformats.org/drawingml/2006/main" noGrp="1"/>
          </p:cNvSpPr>
          <p:nvPr/>
        </p:nvSpPr>
        <p:spPr>
          <a:xfrm xmlns:a="http://schemas.openxmlformats.org/drawingml/2006/main">
            <a:off x="685800" y="3400425"/>
            <a:ext cx="103538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ruler interval from 2 cm to 3 cm split into ten equal intervals has 1 mm per interval. An </a:t>
            </a:r>
          </a:p>
        </p:txBody>
      </p:sp>
      <p:sp>
        <p:nvSpPr>
          <p:cNvPr id="10" name="text-625">
            <a:extLst xmlns:a="http://schemas.openxmlformats.org/drawingml/2006/main">
              <a:ext uri="{FF2B5EF4-FFF2-40B4-BE49-F238E27FC236}">
                <a16:creationId xmlns:a16="http://schemas.microsoft.com/office/drawing/2014/main" id="{4D12CAFA-1A90-4417-A0C2-F8CCBCCDEEA8}"/>
              </a:ext>
            </a:extLst>
          </p:cNvPr>
          <p:cNvSpPr>
            <a:spLocks xmlns:a="http://schemas.openxmlformats.org/drawingml/2006/main" noGrp="1"/>
          </p:cNvSpPr>
          <p:nvPr/>
        </p:nvSpPr>
        <p:spPr>
          <a:xfrm xmlns:a="http://schemas.openxmlformats.org/drawingml/2006/main">
            <a:off x="685800" y="3743325"/>
            <a:ext cx="103561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object ending at the sixth small mark after 2 cm measures 2.6 cm or 26 mm if it starts at </a:t>
            </a:r>
          </a:p>
        </p:txBody>
      </p:sp>
      <p:sp>
        <p:nvSpPr>
          <p:cNvPr id="11" name="text-626">
            <a:extLst xmlns:a="http://schemas.openxmlformats.org/drawingml/2006/main">
              <a:ext uri="{FF2B5EF4-FFF2-40B4-BE49-F238E27FC236}">
                <a16:creationId xmlns:a16="http://schemas.microsoft.com/office/drawing/2014/main" id="{A9422901-F7DA-42D3-8753-E835B44BCE0A}"/>
              </a:ext>
            </a:extLst>
          </p:cNvPr>
          <p:cNvSpPr>
            <a:spLocks xmlns:a="http://schemas.openxmlformats.org/drawingml/2006/main" noGrp="1"/>
          </p:cNvSpPr>
          <p:nvPr/>
        </p:nvSpPr>
        <p:spPr>
          <a:xfrm xmlns:a="http://schemas.openxmlformats.org/drawingml/2006/main">
            <a:off x="685800" y="4086225"/>
            <a:ext cx="6056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zero.</a:t>
            </a:r>
          </a:p>
        </p:txBody>
      </p:sp>
    </p:spTree>
    <p:extLst>
      <p:ext uri="{BB962C8B-B14F-4D97-AF65-F5344CB8AC3E}">
        <p14:creationId xmlns:p14="http://schemas.microsoft.com/office/powerpoint/2010/main" val="65629159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27">
            <a:extLst xmlns:a="http://schemas.openxmlformats.org/drawingml/2006/main">
              <a:ext uri="{FF2B5EF4-FFF2-40B4-BE49-F238E27FC236}">
                <a16:creationId xmlns:a16="http://schemas.microsoft.com/office/drawing/2014/main" id="{D42311FE-03DB-4F55-9342-A771ACDDB71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628">
            <a:extLst xmlns:a="http://schemas.openxmlformats.org/drawingml/2006/main">
              <a:ext uri="{FF2B5EF4-FFF2-40B4-BE49-F238E27FC236}">
                <a16:creationId xmlns:a16="http://schemas.microsoft.com/office/drawing/2014/main" id="{621C2BFE-A16F-49E6-B2D7-EC6552C6EAC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Length and mass conversions</a:t>
            </a:r>
          </a:p>
        </p:txBody>
      </p:sp>
      <p:sp>
        <p:nvSpPr>
          <p:cNvPr id="3" name="text-629">
            <a:extLst xmlns:a="http://schemas.openxmlformats.org/drawingml/2006/main">
              <a:ext uri="{FF2B5EF4-FFF2-40B4-BE49-F238E27FC236}">
                <a16:creationId xmlns:a16="http://schemas.microsoft.com/office/drawing/2014/main" id="{807C19B6-C6DC-46CD-92F6-A2F8B4D4535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30">
            <a:extLst xmlns:a="http://schemas.openxmlformats.org/drawingml/2006/main">
              <a:ext uri="{FF2B5EF4-FFF2-40B4-BE49-F238E27FC236}">
                <a16:creationId xmlns:a16="http://schemas.microsoft.com/office/drawing/2014/main" id="{FF9F782E-7791-464C-8059-8ECEA9848DE5}"/>
              </a:ext>
            </a:extLst>
          </p:cNvPr>
          <p:cNvSpPr>
            <a:spLocks xmlns:a="http://schemas.openxmlformats.org/drawingml/2006/main" noGrp="1"/>
          </p:cNvSpPr>
          <p:nvPr/>
        </p:nvSpPr>
        <p:spPr>
          <a:xfrm xmlns:a="http://schemas.openxmlformats.org/drawingml/2006/main">
            <a:off x="685800" y="1409700"/>
            <a:ext cx="1084164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metric length, 10 mm = 1 cm, 100 cm = 1 m and 1,000 m = 1 km. For mass, 1,000 mg = </a:t>
            </a:r>
          </a:p>
        </p:txBody>
      </p:sp>
      <p:sp>
        <p:nvSpPr>
          <p:cNvPr id="5" name="text-631">
            <a:extLst xmlns:a="http://schemas.openxmlformats.org/drawingml/2006/main">
              <a:ext uri="{FF2B5EF4-FFF2-40B4-BE49-F238E27FC236}">
                <a16:creationId xmlns:a16="http://schemas.microsoft.com/office/drawing/2014/main" id="{D9F36A67-44A2-41D5-B9F0-B715C46F9EAE}"/>
              </a:ext>
            </a:extLst>
          </p:cNvPr>
          <p:cNvSpPr>
            <a:spLocks xmlns:a="http://schemas.openxmlformats.org/drawingml/2006/main" noGrp="1"/>
          </p:cNvSpPr>
          <p:nvPr/>
        </p:nvSpPr>
        <p:spPr>
          <a:xfrm xmlns:a="http://schemas.openxmlformats.org/drawingml/2006/main">
            <a:off x="685800" y="1752600"/>
            <a:ext cx="105136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g, 1,000 g = 1 kg and 1,000 kg = 1 tonne. Multiply to express a measurement in smaller </a:t>
            </a:r>
          </a:p>
        </p:txBody>
      </p:sp>
      <p:sp>
        <p:nvSpPr>
          <p:cNvPr id="6" name="text-632">
            <a:extLst xmlns:a="http://schemas.openxmlformats.org/drawingml/2006/main">
              <a:ext uri="{FF2B5EF4-FFF2-40B4-BE49-F238E27FC236}">
                <a16:creationId xmlns:a16="http://schemas.microsoft.com/office/drawing/2014/main" id="{56021452-B514-4741-8906-D0E92503A2A8}"/>
              </a:ext>
            </a:extLst>
          </p:cNvPr>
          <p:cNvSpPr>
            <a:spLocks xmlns:a="http://schemas.openxmlformats.org/drawingml/2006/main" noGrp="1"/>
          </p:cNvSpPr>
          <p:nvPr/>
        </p:nvSpPr>
        <p:spPr>
          <a:xfrm xmlns:a="http://schemas.openxmlformats.org/drawingml/2006/main">
            <a:off x="685800" y="2095500"/>
            <a:ext cx="41108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units and divide to use larger units.</a:t>
            </a:r>
          </a:p>
        </p:txBody>
      </p:sp>
      <p:sp>
        <p:nvSpPr>
          <p:cNvPr id="7" name="text-633">
            <a:extLst xmlns:a="http://schemas.openxmlformats.org/drawingml/2006/main">
              <a:ext uri="{FF2B5EF4-FFF2-40B4-BE49-F238E27FC236}">
                <a16:creationId xmlns:a16="http://schemas.microsoft.com/office/drawing/2014/main" id="{85DFFF2B-B0B7-40F3-A8D5-CE5A95DC717E}"/>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34">
            <a:extLst xmlns:a="http://schemas.openxmlformats.org/drawingml/2006/main">
              <a:ext uri="{FF2B5EF4-FFF2-40B4-BE49-F238E27FC236}">
                <a16:creationId xmlns:a16="http://schemas.microsoft.com/office/drawing/2014/main" id="{289875F1-D27C-49A6-908B-C142E3237524}"/>
              </a:ext>
            </a:extLst>
          </p:cNvPr>
          <p:cNvSpPr>
            <a:spLocks xmlns:a="http://schemas.openxmlformats.org/drawingml/2006/main" noGrp="1"/>
          </p:cNvSpPr>
          <p:nvPr/>
        </p:nvSpPr>
        <p:spPr>
          <a:xfrm xmlns:a="http://schemas.openxmlformats.org/drawingml/2006/main">
            <a:off x="685800" y="3057525"/>
            <a:ext cx="10429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3.75 km = 3,750 m. Also, 4,250 g = 4.25 kg. A combined mass of 2 kg 350 g and 850 g is </a:t>
            </a:r>
          </a:p>
        </p:txBody>
      </p:sp>
      <p:sp>
        <p:nvSpPr>
          <p:cNvPr id="9" name="text-635">
            <a:extLst xmlns:a="http://schemas.openxmlformats.org/drawingml/2006/main">
              <a:ext uri="{FF2B5EF4-FFF2-40B4-BE49-F238E27FC236}">
                <a16:creationId xmlns:a16="http://schemas.microsoft.com/office/drawing/2014/main" id="{C6F54974-7A72-45CC-B8CF-376B0E17529B}"/>
              </a:ext>
            </a:extLst>
          </p:cNvPr>
          <p:cNvSpPr>
            <a:spLocks xmlns:a="http://schemas.openxmlformats.org/drawingml/2006/main" noGrp="1"/>
          </p:cNvSpPr>
          <p:nvPr/>
        </p:nvSpPr>
        <p:spPr>
          <a:xfrm xmlns:a="http://schemas.openxmlformats.org/drawingml/2006/main">
            <a:off x="685800" y="3400425"/>
            <a:ext cx="42431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2,350 g + 850 g = 3,200 g = 3.2 kg.</a:t>
            </a:r>
          </a:p>
        </p:txBody>
      </p:sp>
    </p:spTree>
    <p:extLst>
      <p:ext uri="{BB962C8B-B14F-4D97-AF65-F5344CB8AC3E}">
        <p14:creationId xmlns:p14="http://schemas.microsoft.com/office/powerpoint/2010/main" val="162387723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36">
            <a:extLst xmlns:a="http://schemas.openxmlformats.org/drawingml/2006/main">
              <a:ext uri="{FF2B5EF4-FFF2-40B4-BE49-F238E27FC236}">
                <a16:creationId xmlns:a16="http://schemas.microsoft.com/office/drawing/2014/main" id="{B4A79939-8415-4A44-9278-5271492B0FC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637">
            <a:extLst xmlns:a="http://schemas.openxmlformats.org/drawingml/2006/main">
              <a:ext uri="{FF2B5EF4-FFF2-40B4-BE49-F238E27FC236}">
                <a16:creationId xmlns:a16="http://schemas.microsoft.com/office/drawing/2014/main" id="{D061BC7E-8F54-4692-AE50-BF13255ACC6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Capacity and volume conversions</a:t>
            </a:r>
          </a:p>
        </p:txBody>
      </p:sp>
      <p:sp>
        <p:nvSpPr>
          <p:cNvPr id="3" name="text-638">
            <a:extLst xmlns:a="http://schemas.openxmlformats.org/drawingml/2006/main">
              <a:ext uri="{FF2B5EF4-FFF2-40B4-BE49-F238E27FC236}">
                <a16:creationId xmlns:a16="http://schemas.microsoft.com/office/drawing/2014/main" id="{DF73AC9A-8E3E-42B6-A811-2375A36F222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39">
            <a:extLst xmlns:a="http://schemas.openxmlformats.org/drawingml/2006/main">
              <a:ext uri="{FF2B5EF4-FFF2-40B4-BE49-F238E27FC236}">
                <a16:creationId xmlns:a16="http://schemas.microsoft.com/office/drawing/2014/main" id="{78785D0C-7240-4198-8144-4A2461768E09}"/>
              </a:ext>
            </a:extLst>
          </p:cNvPr>
          <p:cNvSpPr>
            <a:spLocks xmlns:a="http://schemas.openxmlformats.org/drawingml/2006/main" noGrp="1"/>
          </p:cNvSpPr>
          <p:nvPr/>
        </p:nvSpPr>
        <p:spPr>
          <a:xfrm xmlns:a="http://schemas.openxmlformats.org/drawingml/2006/main">
            <a:off x="685800" y="1409700"/>
            <a:ext cx="1048616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Capacity describes how much a container can hold. Volume describes the space occupied. </a:t>
            </a:r>
          </a:p>
        </p:txBody>
      </p:sp>
      <p:sp>
        <p:nvSpPr>
          <p:cNvPr id="5" name="text-640">
            <a:extLst xmlns:a="http://schemas.openxmlformats.org/drawingml/2006/main">
              <a:ext uri="{FF2B5EF4-FFF2-40B4-BE49-F238E27FC236}">
                <a16:creationId xmlns:a16="http://schemas.microsoft.com/office/drawing/2014/main" id="{FB4CBC8F-9632-4232-BDEB-72F0E06B810D}"/>
              </a:ext>
            </a:extLst>
          </p:cNvPr>
          <p:cNvSpPr>
            <a:spLocks xmlns:a="http://schemas.openxmlformats.org/drawingml/2006/main" noGrp="1"/>
          </p:cNvSpPr>
          <p:nvPr/>
        </p:nvSpPr>
        <p:spPr>
          <a:xfrm xmlns:a="http://schemas.openxmlformats.org/drawingml/2006/main">
            <a:off x="685800" y="1752600"/>
            <a:ext cx="1034900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One litre equals 1,000 millilitres, and 1 mL equals 1 cm³. One litre also equals 1,000 cm³. </a:t>
            </a:r>
          </a:p>
        </p:txBody>
      </p:sp>
      <p:sp>
        <p:nvSpPr>
          <p:cNvPr id="6" name="text-641">
            <a:extLst xmlns:a="http://schemas.openxmlformats.org/drawingml/2006/main">
              <a:ext uri="{FF2B5EF4-FFF2-40B4-BE49-F238E27FC236}">
                <a16:creationId xmlns:a16="http://schemas.microsoft.com/office/drawing/2014/main" id="{8E773186-23BE-416B-8C8B-5BD21E9596DE}"/>
              </a:ext>
            </a:extLst>
          </p:cNvPr>
          <p:cNvSpPr>
            <a:spLocks xmlns:a="http://schemas.openxmlformats.org/drawingml/2006/main" noGrp="1"/>
          </p:cNvSpPr>
          <p:nvPr/>
        </p:nvSpPr>
        <p:spPr>
          <a:xfrm xmlns:a="http://schemas.openxmlformats.org/drawingml/2006/main">
            <a:off x="685800" y="2095500"/>
            <a:ext cx="57989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Keep the quantity type clear when choosing units.</a:t>
            </a:r>
          </a:p>
        </p:txBody>
      </p:sp>
      <p:sp>
        <p:nvSpPr>
          <p:cNvPr id="7" name="text-642">
            <a:extLst xmlns:a="http://schemas.openxmlformats.org/drawingml/2006/main">
              <a:ext uri="{FF2B5EF4-FFF2-40B4-BE49-F238E27FC236}">
                <a16:creationId xmlns:a16="http://schemas.microsoft.com/office/drawing/2014/main" id="{05E283E1-4267-4F4A-BFA1-65816ADB0EBF}"/>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43">
            <a:extLst xmlns:a="http://schemas.openxmlformats.org/drawingml/2006/main">
              <a:ext uri="{FF2B5EF4-FFF2-40B4-BE49-F238E27FC236}">
                <a16:creationId xmlns:a16="http://schemas.microsoft.com/office/drawing/2014/main" id="{5343E6F1-EA62-4935-B328-9A1574DC1F22}"/>
              </a:ext>
            </a:extLst>
          </p:cNvPr>
          <p:cNvSpPr>
            <a:spLocks xmlns:a="http://schemas.openxmlformats.org/drawingml/2006/main" noGrp="1"/>
          </p:cNvSpPr>
          <p:nvPr/>
        </p:nvSpPr>
        <p:spPr>
          <a:xfrm xmlns:a="http://schemas.openxmlformats.org/drawingml/2006/main">
            <a:off x="685800" y="3057525"/>
            <a:ext cx="103771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2.4 L = 2,400 mL = 2,400 cm³. A bottle containing 750 mL has 0.75 L. Three such bottles </a:t>
            </a:r>
          </a:p>
        </p:txBody>
      </p:sp>
      <p:sp>
        <p:nvSpPr>
          <p:cNvPr id="9" name="text-644">
            <a:extLst xmlns:a="http://schemas.openxmlformats.org/drawingml/2006/main">
              <a:ext uri="{FF2B5EF4-FFF2-40B4-BE49-F238E27FC236}">
                <a16:creationId xmlns:a16="http://schemas.microsoft.com/office/drawing/2014/main" id="{2EC99C23-06E2-4322-97B0-6E54F7AF1342}"/>
              </a:ext>
            </a:extLst>
          </p:cNvPr>
          <p:cNvSpPr>
            <a:spLocks xmlns:a="http://schemas.openxmlformats.org/drawingml/2006/main" noGrp="1"/>
          </p:cNvSpPr>
          <p:nvPr/>
        </p:nvSpPr>
        <p:spPr>
          <a:xfrm xmlns:a="http://schemas.openxmlformats.org/drawingml/2006/main">
            <a:off x="685800" y="3400425"/>
            <a:ext cx="13954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hold 2.25 L.</a:t>
            </a:r>
          </a:p>
        </p:txBody>
      </p:sp>
    </p:spTree>
    <p:extLst>
      <p:ext uri="{BB962C8B-B14F-4D97-AF65-F5344CB8AC3E}">
        <p14:creationId xmlns:p14="http://schemas.microsoft.com/office/powerpoint/2010/main" val="58054471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45">
            <a:extLst xmlns:a="http://schemas.openxmlformats.org/drawingml/2006/main">
              <a:ext uri="{FF2B5EF4-FFF2-40B4-BE49-F238E27FC236}">
                <a16:creationId xmlns:a16="http://schemas.microsoft.com/office/drawing/2014/main" id="{A9887B31-80C9-4041-BF98-82DEEBB136E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646">
            <a:extLst xmlns:a="http://schemas.openxmlformats.org/drawingml/2006/main">
              <a:ext uri="{FF2B5EF4-FFF2-40B4-BE49-F238E27FC236}">
                <a16:creationId xmlns:a16="http://schemas.microsoft.com/office/drawing/2014/main" id="{42CFA33A-F063-492B-948A-CABD25DDF8C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Area and cubic unit conversions</a:t>
            </a:r>
          </a:p>
        </p:txBody>
      </p:sp>
      <p:sp>
        <p:nvSpPr>
          <p:cNvPr id="3" name="text-647">
            <a:extLst xmlns:a="http://schemas.openxmlformats.org/drawingml/2006/main">
              <a:ext uri="{FF2B5EF4-FFF2-40B4-BE49-F238E27FC236}">
                <a16:creationId xmlns:a16="http://schemas.microsoft.com/office/drawing/2014/main" id="{D8605286-2AB6-4477-B343-1154606C8C6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48">
            <a:extLst xmlns:a="http://schemas.openxmlformats.org/drawingml/2006/main">
              <a:ext uri="{FF2B5EF4-FFF2-40B4-BE49-F238E27FC236}">
                <a16:creationId xmlns:a16="http://schemas.microsoft.com/office/drawing/2014/main" id="{F183417B-B23E-4ED6-B3E4-0FBE9A700E26}"/>
              </a:ext>
            </a:extLst>
          </p:cNvPr>
          <p:cNvSpPr>
            <a:spLocks xmlns:a="http://schemas.openxmlformats.org/drawingml/2006/main" noGrp="1"/>
          </p:cNvSpPr>
          <p:nvPr/>
        </p:nvSpPr>
        <p:spPr>
          <a:xfrm xmlns:a="http://schemas.openxmlformats.org/drawingml/2006/main">
            <a:off x="685800" y="1409700"/>
            <a:ext cx="108193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Square the length conversion factor for area and cube it for volume. A square metre contains </a:t>
            </a:r>
          </a:p>
        </p:txBody>
      </p:sp>
      <p:sp>
        <p:nvSpPr>
          <p:cNvPr id="5" name="text-649">
            <a:extLst xmlns:a="http://schemas.openxmlformats.org/drawingml/2006/main">
              <a:ext uri="{FF2B5EF4-FFF2-40B4-BE49-F238E27FC236}">
                <a16:creationId xmlns:a16="http://schemas.microsoft.com/office/drawing/2014/main" id="{A0813698-C0D3-4DDA-B69A-185C92ABFC51}"/>
              </a:ext>
            </a:extLst>
          </p:cNvPr>
          <p:cNvSpPr>
            <a:spLocks xmlns:a="http://schemas.openxmlformats.org/drawingml/2006/main" noGrp="1"/>
          </p:cNvSpPr>
          <p:nvPr/>
        </p:nvSpPr>
        <p:spPr>
          <a:xfrm xmlns:a="http://schemas.openxmlformats.org/drawingml/2006/main">
            <a:off x="685800" y="1752600"/>
            <a:ext cx="1063913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100 × 100 square centimetres. A cubic metre contains 100 × 100 × 100 cubic centimetres. </a:t>
            </a:r>
          </a:p>
        </p:txBody>
      </p:sp>
      <p:sp>
        <p:nvSpPr>
          <p:cNvPr id="6" name="text-650">
            <a:extLst xmlns:a="http://schemas.openxmlformats.org/drawingml/2006/main">
              <a:ext uri="{FF2B5EF4-FFF2-40B4-BE49-F238E27FC236}">
                <a16:creationId xmlns:a16="http://schemas.microsoft.com/office/drawing/2014/main" id="{3827946D-179B-4D28-8C9F-487972B6E54D}"/>
              </a:ext>
            </a:extLst>
          </p:cNvPr>
          <p:cNvSpPr>
            <a:spLocks xmlns:a="http://schemas.openxmlformats.org/drawingml/2006/main" noGrp="1"/>
          </p:cNvSpPr>
          <p:nvPr/>
        </p:nvSpPr>
        <p:spPr>
          <a:xfrm xmlns:a="http://schemas.openxmlformats.org/drawingml/2006/main">
            <a:off x="685800" y="2095500"/>
            <a:ext cx="3043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One hectare is 10,000 m².</a:t>
            </a:r>
          </a:p>
        </p:txBody>
      </p:sp>
      <p:sp>
        <p:nvSpPr>
          <p:cNvPr id="7" name="text-651">
            <a:extLst xmlns:a="http://schemas.openxmlformats.org/drawingml/2006/main">
              <a:ext uri="{FF2B5EF4-FFF2-40B4-BE49-F238E27FC236}">
                <a16:creationId xmlns:a16="http://schemas.microsoft.com/office/drawing/2014/main" id="{2C208DDB-BB49-4214-A22E-1145D0172269}"/>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52">
            <a:extLst xmlns:a="http://schemas.openxmlformats.org/drawingml/2006/main">
              <a:ext uri="{FF2B5EF4-FFF2-40B4-BE49-F238E27FC236}">
                <a16:creationId xmlns:a16="http://schemas.microsoft.com/office/drawing/2014/main" id="{25B7607A-A331-4D93-8D94-6C94BAB0CC0F}"/>
              </a:ext>
            </a:extLst>
          </p:cNvPr>
          <p:cNvSpPr>
            <a:spLocks xmlns:a="http://schemas.openxmlformats.org/drawingml/2006/main" noGrp="1"/>
          </p:cNvSpPr>
          <p:nvPr/>
        </p:nvSpPr>
        <p:spPr>
          <a:xfrm xmlns:a="http://schemas.openxmlformats.org/drawingml/2006/main">
            <a:off x="685800" y="3057525"/>
            <a:ext cx="97581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m² = 10,000 cm², so 2.3 m² = 23,000 cm². Also, 1 m³ = 1,000,000 cm³ = 1,000 L. </a:t>
            </a:r>
          </a:p>
        </p:txBody>
      </p:sp>
      <p:sp>
        <p:nvSpPr>
          <p:cNvPr id="9" name="text-653">
            <a:extLst xmlns:a="http://schemas.openxmlformats.org/drawingml/2006/main">
              <a:ext uri="{FF2B5EF4-FFF2-40B4-BE49-F238E27FC236}">
                <a16:creationId xmlns:a16="http://schemas.microsoft.com/office/drawing/2014/main" id="{71762C65-775C-4766-8D88-65DF82C21937}"/>
              </a:ext>
            </a:extLst>
          </p:cNvPr>
          <p:cNvSpPr>
            <a:spLocks xmlns:a="http://schemas.openxmlformats.org/drawingml/2006/main" noGrp="1"/>
          </p:cNvSpPr>
          <p:nvPr/>
        </p:nvSpPr>
        <p:spPr>
          <a:xfrm xmlns:a="http://schemas.openxmlformats.org/drawingml/2006/main">
            <a:off x="685800" y="3400425"/>
            <a:ext cx="30941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Therefore, 0.04 m³ = 40 L.</a:t>
            </a:r>
          </a:p>
        </p:txBody>
      </p:sp>
    </p:spTree>
    <p:extLst>
      <p:ext uri="{BB962C8B-B14F-4D97-AF65-F5344CB8AC3E}">
        <p14:creationId xmlns:p14="http://schemas.microsoft.com/office/powerpoint/2010/main" val="99628184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654">
            <a:extLst xmlns:a="http://schemas.openxmlformats.org/drawingml/2006/main">
              <a:ext uri="{FF2B5EF4-FFF2-40B4-BE49-F238E27FC236}">
                <a16:creationId xmlns:a16="http://schemas.microsoft.com/office/drawing/2014/main" id="{E14B87E5-42CA-4988-8DDE-3C0FB30514E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655">
            <a:extLst xmlns:a="http://schemas.openxmlformats.org/drawingml/2006/main">
              <a:ext uri="{FF2B5EF4-FFF2-40B4-BE49-F238E27FC236}">
                <a16:creationId xmlns:a16="http://schemas.microsoft.com/office/drawing/2014/main" id="{7ED689DA-66BF-4D2D-9575-20D7CB6A955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Combining measurements and accuracy</a:t>
            </a:r>
          </a:p>
        </p:txBody>
      </p:sp>
      <p:sp>
        <p:nvSpPr>
          <p:cNvPr id="3" name="text-656">
            <a:extLst xmlns:a="http://schemas.openxmlformats.org/drawingml/2006/main">
              <a:ext uri="{FF2B5EF4-FFF2-40B4-BE49-F238E27FC236}">
                <a16:creationId xmlns:a16="http://schemas.microsoft.com/office/drawing/2014/main" id="{56E3D494-F740-427D-AEE6-BB2A4476AA4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57">
            <a:extLst xmlns:a="http://schemas.openxmlformats.org/drawingml/2006/main">
              <a:ext uri="{FF2B5EF4-FFF2-40B4-BE49-F238E27FC236}">
                <a16:creationId xmlns:a16="http://schemas.microsoft.com/office/drawing/2014/main" id="{BA7B928A-6FA8-44EF-83E9-B62995B460DD}"/>
              </a:ext>
            </a:extLst>
          </p:cNvPr>
          <p:cNvSpPr>
            <a:spLocks xmlns:a="http://schemas.openxmlformats.org/drawingml/2006/main" noGrp="1"/>
          </p:cNvSpPr>
          <p:nvPr/>
        </p:nvSpPr>
        <p:spPr>
          <a:xfrm xmlns:a="http://schemas.openxmlformats.org/drawingml/2006/main">
            <a:off x="685800" y="1409700"/>
            <a:ext cx="106400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Convert measurements to compatible units before adding or comparing. State the final unit </a:t>
            </a:r>
          </a:p>
        </p:txBody>
      </p:sp>
      <p:sp>
        <p:nvSpPr>
          <p:cNvPr id="5" name="text-658">
            <a:extLst xmlns:a="http://schemas.openxmlformats.org/drawingml/2006/main">
              <a:ext uri="{FF2B5EF4-FFF2-40B4-BE49-F238E27FC236}">
                <a16:creationId xmlns:a16="http://schemas.microsoft.com/office/drawing/2014/main" id="{CABA236A-DB94-4E60-A775-D5B041F70753}"/>
              </a:ext>
            </a:extLst>
          </p:cNvPr>
          <p:cNvSpPr>
            <a:spLocks xmlns:a="http://schemas.openxmlformats.org/drawingml/2006/main" noGrp="1"/>
          </p:cNvSpPr>
          <p:nvPr/>
        </p:nvSpPr>
        <p:spPr>
          <a:xfrm xmlns:a="http://schemas.openxmlformats.org/drawingml/2006/main">
            <a:off x="685800" y="1752600"/>
            <a:ext cx="106495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and sensible accuracy. Measuring instruments have limited resolution, so avoid giving more </a:t>
            </a:r>
          </a:p>
        </p:txBody>
      </p:sp>
      <p:sp>
        <p:nvSpPr>
          <p:cNvPr id="6" name="text-659">
            <a:extLst xmlns:a="http://schemas.openxmlformats.org/drawingml/2006/main">
              <a:ext uri="{FF2B5EF4-FFF2-40B4-BE49-F238E27FC236}">
                <a16:creationId xmlns:a16="http://schemas.microsoft.com/office/drawing/2014/main" id="{5BE477D3-CDE9-4192-AFD4-038DD0999E9A}"/>
              </a:ext>
            </a:extLst>
          </p:cNvPr>
          <p:cNvSpPr>
            <a:spLocks xmlns:a="http://schemas.openxmlformats.org/drawingml/2006/main" noGrp="1"/>
          </p:cNvSpPr>
          <p:nvPr/>
        </p:nvSpPr>
        <p:spPr>
          <a:xfrm xmlns:a="http://schemas.openxmlformats.org/drawingml/2006/main">
            <a:off x="685800" y="2095500"/>
            <a:ext cx="106406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precision than the data supports. Distinguish an exact unit conversion from an approximate </a:t>
            </a:r>
          </a:p>
        </p:txBody>
      </p:sp>
      <p:sp>
        <p:nvSpPr>
          <p:cNvPr id="7" name="text-660">
            <a:extLst xmlns:a="http://schemas.openxmlformats.org/drawingml/2006/main">
              <a:ext uri="{FF2B5EF4-FFF2-40B4-BE49-F238E27FC236}">
                <a16:creationId xmlns:a16="http://schemas.microsoft.com/office/drawing/2014/main" id="{4F5E9E54-01AA-426E-B96A-5FBFD69FAD7D}"/>
              </a:ext>
            </a:extLst>
          </p:cNvPr>
          <p:cNvSpPr>
            <a:spLocks xmlns:a="http://schemas.openxmlformats.org/drawingml/2006/main" noGrp="1"/>
          </p:cNvSpPr>
          <p:nvPr/>
        </p:nvSpPr>
        <p:spPr>
          <a:xfrm xmlns:a="http://schemas.openxmlformats.org/drawingml/2006/main">
            <a:off x="685800" y="2438400"/>
            <a:ext cx="195948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measured value.</a:t>
            </a:r>
          </a:p>
        </p:txBody>
      </p:sp>
      <p:sp>
        <p:nvSpPr>
          <p:cNvPr id="8" name="text-661">
            <a:extLst xmlns:a="http://schemas.openxmlformats.org/drawingml/2006/main">
              <a:ext uri="{FF2B5EF4-FFF2-40B4-BE49-F238E27FC236}">
                <a16:creationId xmlns:a16="http://schemas.microsoft.com/office/drawing/2014/main" id="{BAB3D44F-57EC-4725-A6B3-9AEF7688A569}"/>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662">
            <a:extLst xmlns:a="http://schemas.openxmlformats.org/drawingml/2006/main">
              <a:ext uri="{FF2B5EF4-FFF2-40B4-BE49-F238E27FC236}">
                <a16:creationId xmlns:a16="http://schemas.microsoft.com/office/drawing/2014/main" id="{AF737C1B-5906-4FA3-B177-17AF70D5B984}"/>
              </a:ext>
            </a:extLst>
          </p:cNvPr>
          <p:cNvSpPr>
            <a:spLocks xmlns:a="http://schemas.openxmlformats.org/drawingml/2006/main" noGrp="1"/>
          </p:cNvSpPr>
          <p:nvPr/>
        </p:nvSpPr>
        <p:spPr>
          <a:xfrm xmlns:a="http://schemas.openxmlformats.org/drawingml/2006/main">
            <a:off x="685800" y="3400425"/>
            <a:ext cx="108034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ribbon is 1.8 m long and another is 65 cm. Convert 1.8 m to 180 cm, then add: 180 + 65 = </a:t>
            </a:r>
          </a:p>
        </p:txBody>
      </p:sp>
      <p:sp>
        <p:nvSpPr>
          <p:cNvPr id="10" name="text-663">
            <a:extLst xmlns:a="http://schemas.openxmlformats.org/drawingml/2006/main">
              <a:ext uri="{FF2B5EF4-FFF2-40B4-BE49-F238E27FC236}">
                <a16:creationId xmlns:a16="http://schemas.microsoft.com/office/drawing/2014/main" id="{34F889E1-CAAE-42FA-A8E7-B340286C535A}"/>
              </a:ext>
            </a:extLst>
          </p:cNvPr>
          <p:cNvSpPr>
            <a:spLocks xmlns:a="http://schemas.openxmlformats.org/drawingml/2006/main" noGrp="1"/>
          </p:cNvSpPr>
          <p:nvPr/>
        </p:nvSpPr>
        <p:spPr>
          <a:xfrm xmlns:a="http://schemas.openxmlformats.org/drawingml/2006/main">
            <a:off x="685800" y="3743325"/>
            <a:ext cx="49650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245 cm = 2.45 m. The conversion is exact.</a:t>
            </a:r>
          </a:p>
        </p:txBody>
      </p:sp>
    </p:spTree>
    <p:extLst>
      <p:ext uri="{BB962C8B-B14F-4D97-AF65-F5344CB8AC3E}">
        <p14:creationId xmlns:p14="http://schemas.microsoft.com/office/powerpoint/2010/main" val="192584981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664">
            <a:extLst xmlns:a="http://schemas.openxmlformats.org/drawingml/2006/main">
              <a:ext uri="{FF2B5EF4-FFF2-40B4-BE49-F238E27FC236}">
                <a16:creationId xmlns:a16="http://schemas.microsoft.com/office/drawing/2014/main" id="{37165886-796D-4FDC-9C0A-2C62FC879DE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665">
            <a:extLst xmlns:a="http://schemas.openxmlformats.org/drawingml/2006/main">
              <a:ext uri="{FF2B5EF4-FFF2-40B4-BE49-F238E27FC236}">
                <a16:creationId xmlns:a16="http://schemas.microsoft.com/office/drawing/2014/main" id="{B4907860-53DC-4250-9353-BF00934DFCC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666">
            <a:extLst xmlns:a="http://schemas.openxmlformats.org/drawingml/2006/main">
              <a:ext uri="{FF2B5EF4-FFF2-40B4-BE49-F238E27FC236}">
                <a16:creationId xmlns:a16="http://schemas.microsoft.com/office/drawing/2014/main" id="{26F54136-B104-43EB-A4F5-C863C509A78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67">
            <a:extLst xmlns:a="http://schemas.openxmlformats.org/drawingml/2006/main">
              <a:ext uri="{FF2B5EF4-FFF2-40B4-BE49-F238E27FC236}">
                <a16:creationId xmlns:a16="http://schemas.microsoft.com/office/drawing/2014/main" id="{63FE8DA4-C625-41E1-8A48-059C273DC175}"/>
              </a:ext>
            </a:extLst>
          </p:cNvPr>
          <p:cNvSpPr>
            <a:spLocks xmlns:a="http://schemas.openxmlformats.org/drawingml/2006/main" noGrp="1"/>
          </p:cNvSpPr>
          <p:nvPr/>
        </p:nvSpPr>
        <p:spPr>
          <a:xfrm xmlns:a="http://schemas.openxmlformats.org/drawingml/2006/main">
            <a:off x="685800" y="1409700"/>
            <a:ext cx="40055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Convert 6.08 m to centimetres.</a:t>
            </a:r>
          </a:p>
        </p:txBody>
      </p:sp>
      <p:sp>
        <p:nvSpPr>
          <p:cNvPr id="5" name="text-668">
            <a:extLst xmlns:a="http://schemas.openxmlformats.org/drawingml/2006/main">
              <a:ext uri="{FF2B5EF4-FFF2-40B4-BE49-F238E27FC236}">
                <a16:creationId xmlns:a16="http://schemas.microsoft.com/office/drawing/2014/main" id="{36D36FFB-7338-49C9-9EA5-6F917FA3531E}"/>
              </a:ext>
            </a:extLst>
          </p:cNvPr>
          <p:cNvSpPr>
            <a:spLocks xmlns:a="http://schemas.openxmlformats.org/drawingml/2006/main" noGrp="1"/>
          </p:cNvSpPr>
          <p:nvPr/>
        </p:nvSpPr>
        <p:spPr>
          <a:xfrm xmlns:a="http://schemas.openxmlformats.org/drawingml/2006/main">
            <a:off x="685800" y="1924050"/>
            <a:ext cx="365102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Convert 3,450 mg to grams.</a:t>
            </a:r>
          </a:p>
        </p:txBody>
      </p:sp>
      <p:sp>
        <p:nvSpPr>
          <p:cNvPr id="6" name="text-669">
            <a:extLst xmlns:a="http://schemas.openxmlformats.org/drawingml/2006/main">
              <a:ext uri="{FF2B5EF4-FFF2-40B4-BE49-F238E27FC236}">
                <a16:creationId xmlns:a16="http://schemas.microsoft.com/office/drawing/2014/main" id="{37B2A1B0-7656-4DAB-8E75-C7F4230FECB4}"/>
              </a:ext>
            </a:extLst>
          </p:cNvPr>
          <p:cNvSpPr>
            <a:spLocks xmlns:a="http://schemas.openxmlformats.org/drawingml/2006/main" noGrp="1"/>
          </p:cNvSpPr>
          <p:nvPr/>
        </p:nvSpPr>
        <p:spPr>
          <a:xfrm xmlns:a="http://schemas.openxmlformats.org/drawingml/2006/main">
            <a:off x="685800" y="2438400"/>
            <a:ext cx="35863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Convert 1.25 L to millilitres.</a:t>
            </a:r>
          </a:p>
        </p:txBody>
      </p:sp>
      <p:sp>
        <p:nvSpPr>
          <p:cNvPr id="7" name="text-670">
            <a:extLst xmlns:a="http://schemas.openxmlformats.org/drawingml/2006/main">
              <a:ext uri="{FF2B5EF4-FFF2-40B4-BE49-F238E27FC236}">
                <a16:creationId xmlns:a16="http://schemas.microsoft.com/office/drawing/2014/main" id="{8CFF228D-4488-4064-98DF-9570DEEEC12F}"/>
              </a:ext>
            </a:extLst>
          </p:cNvPr>
          <p:cNvSpPr>
            <a:spLocks xmlns:a="http://schemas.openxmlformats.org/drawingml/2006/main" noGrp="1"/>
          </p:cNvSpPr>
          <p:nvPr/>
        </p:nvSpPr>
        <p:spPr>
          <a:xfrm xmlns:a="http://schemas.openxmlformats.org/drawingml/2006/main">
            <a:off x="685800" y="2952750"/>
            <a:ext cx="34620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Convert 72,000 cm² to m².</a:t>
            </a:r>
          </a:p>
        </p:txBody>
      </p:sp>
      <p:sp>
        <p:nvSpPr>
          <p:cNvPr id="8" name="text-671">
            <a:extLst xmlns:a="http://schemas.openxmlformats.org/drawingml/2006/main">
              <a:ext uri="{FF2B5EF4-FFF2-40B4-BE49-F238E27FC236}">
                <a16:creationId xmlns:a16="http://schemas.microsoft.com/office/drawing/2014/main" id="{832668DD-5782-4005-9151-350E851780E6}"/>
              </a:ext>
            </a:extLst>
          </p:cNvPr>
          <p:cNvSpPr>
            <a:spLocks xmlns:a="http://schemas.openxmlformats.org/drawingml/2006/main" noGrp="1"/>
          </p:cNvSpPr>
          <p:nvPr/>
        </p:nvSpPr>
        <p:spPr>
          <a:xfrm xmlns:a="http://schemas.openxmlformats.org/drawingml/2006/main">
            <a:off x="685800" y="3467100"/>
            <a:ext cx="32989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Find 2 m 35 cm − 87 cm.</a:t>
            </a:r>
          </a:p>
        </p:txBody>
      </p:sp>
    </p:spTree>
    <p:extLst>
      <p:ext uri="{BB962C8B-B14F-4D97-AF65-F5344CB8AC3E}">
        <p14:creationId xmlns:p14="http://schemas.microsoft.com/office/powerpoint/2010/main" val="1064533485"/>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672">
            <a:extLst xmlns:a="http://schemas.openxmlformats.org/drawingml/2006/main">
              <a:ext uri="{FF2B5EF4-FFF2-40B4-BE49-F238E27FC236}">
                <a16:creationId xmlns:a16="http://schemas.microsoft.com/office/drawing/2014/main" id="{78654116-F9FF-4B51-A8DD-B3C9452C96D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673">
            <a:extLst xmlns:a="http://schemas.openxmlformats.org/drawingml/2006/main">
              <a:ext uri="{FF2B5EF4-FFF2-40B4-BE49-F238E27FC236}">
                <a16:creationId xmlns:a16="http://schemas.microsoft.com/office/drawing/2014/main" id="{99DA0FCC-C0E3-49C1-9D36-560DB05D17C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674">
            <a:extLst xmlns:a="http://schemas.openxmlformats.org/drawingml/2006/main">
              <a:ext uri="{FF2B5EF4-FFF2-40B4-BE49-F238E27FC236}">
                <a16:creationId xmlns:a16="http://schemas.microsoft.com/office/drawing/2014/main" id="{6E7181AC-16A6-4BCF-9B1E-05F13E22C61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75">
            <a:extLst xmlns:a="http://schemas.openxmlformats.org/drawingml/2006/main">
              <a:ext uri="{FF2B5EF4-FFF2-40B4-BE49-F238E27FC236}">
                <a16:creationId xmlns:a16="http://schemas.microsoft.com/office/drawing/2014/main" id="{572A8FFE-7A28-4CC6-8F4C-D683730153FF}"/>
              </a:ext>
            </a:extLst>
          </p:cNvPr>
          <p:cNvSpPr>
            <a:spLocks xmlns:a="http://schemas.openxmlformats.org/drawingml/2006/main" noGrp="1"/>
          </p:cNvSpPr>
          <p:nvPr/>
        </p:nvSpPr>
        <p:spPr>
          <a:xfrm xmlns:a="http://schemas.openxmlformats.org/drawingml/2006/main">
            <a:off x="685800" y="1409700"/>
            <a:ext cx="96918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Converting m² to cm² requires multiplying by 10,000, not 100. The </a:t>
            </a:r>
          </a:p>
        </p:txBody>
      </p:sp>
      <p:sp>
        <p:nvSpPr>
          <p:cNvPr id="5" name="text-676">
            <a:extLst xmlns:a="http://schemas.openxmlformats.org/drawingml/2006/main">
              <a:ext uri="{FF2B5EF4-FFF2-40B4-BE49-F238E27FC236}">
                <a16:creationId xmlns:a16="http://schemas.microsoft.com/office/drawing/2014/main" id="{848C5E08-6BE5-450E-BB95-A69504905208}"/>
              </a:ext>
            </a:extLst>
          </p:cNvPr>
          <p:cNvSpPr>
            <a:spLocks xmlns:a="http://schemas.openxmlformats.org/drawingml/2006/main" noGrp="1"/>
          </p:cNvSpPr>
          <p:nvPr/>
        </p:nvSpPr>
        <p:spPr>
          <a:xfrm xmlns:a="http://schemas.openxmlformats.org/drawingml/2006/main">
            <a:off x="685800" y="1752600"/>
            <a:ext cx="72450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exponent on a unit changes the conversion factor.</a:t>
            </a:r>
          </a:p>
        </p:txBody>
      </p:sp>
    </p:spTree>
    <p:extLst>
      <p:ext uri="{BB962C8B-B14F-4D97-AF65-F5344CB8AC3E}">
        <p14:creationId xmlns:p14="http://schemas.microsoft.com/office/powerpoint/2010/main" val="200710000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677">
            <a:extLst xmlns:a="http://schemas.openxmlformats.org/drawingml/2006/main">
              <a:ext uri="{FF2B5EF4-FFF2-40B4-BE49-F238E27FC236}">
                <a16:creationId xmlns:a16="http://schemas.microsoft.com/office/drawing/2014/main" id="{09C8653F-337D-4044-9383-F273267E5E8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678">
            <a:extLst xmlns:a="http://schemas.openxmlformats.org/drawingml/2006/main">
              <a:ext uri="{FF2B5EF4-FFF2-40B4-BE49-F238E27FC236}">
                <a16:creationId xmlns:a16="http://schemas.microsoft.com/office/drawing/2014/main" id="{DFCA3679-5EE8-4906-BC82-5D8C82E0E5E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679">
            <a:extLst xmlns:a="http://schemas.openxmlformats.org/drawingml/2006/main">
              <a:ext uri="{FF2B5EF4-FFF2-40B4-BE49-F238E27FC236}">
                <a16:creationId xmlns:a16="http://schemas.microsoft.com/office/drawing/2014/main" id="{ECF219D3-0A46-432B-8119-B699F612D38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80">
            <a:extLst xmlns:a="http://schemas.openxmlformats.org/drawingml/2006/main">
              <a:ext uri="{FF2B5EF4-FFF2-40B4-BE49-F238E27FC236}">
                <a16:creationId xmlns:a16="http://schemas.microsoft.com/office/drawing/2014/main" id="{5264BA79-6D58-4BB4-9AC5-176F2CEF4F48}"/>
              </a:ext>
            </a:extLst>
          </p:cNvPr>
          <p:cNvSpPr>
            <a:spLocks xmlns:a="http://schemas.openxmlformats.org/drawingml/2006/main" noGrp="1"/>
          </p:cNvSpPr>
          <p:nvPr/>
        </p:nvSpPr>
        <p:spPr>
          <a:xfrm xmlns:a="http://schemas.openxmlformats.org/drawingml/2006/main">
            <a:off x="685800" y="1409700"/>
            <a:ext cx="29602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6.08 × 100 = 608 cm.</a:t>
            </a:r>
          </a:p>
        </p:txBody>
      </p:sp>
      <p:sp>
        <p:nvSpPr>
          <p:cNvPr id="5" name="text-681">
            <a:extLst xmlns:a="http://schemas.openxmlformats.org/drawingml/2006/main">
              <a:ext uri="{FF2B5EF4-FFF2-40B4-BE49-F238E27FC236}">
                <a16:creationId xmlns:a16="http://schemas.microsoft.com/office/drawing/2014/main" id="{756A346C-5B60-48CA-8C2B-95EBEC33A2E6}"/>
              </a:ext>
            </a:extLst>
          </p:cNvPr>
          <p:cNvSpPr>
            <a:spLocks xmlns:a="http://schemas.openxmlformats.org/drawingml/2006/main" noGrp="1"/>
          </p:cNvSpPr>
          <p:nvPr/>
        </p:nvSpPr>
        <p:spPr>
          <a:xfrm xmlns:a="http://schemas.openxmlformats.org/drawingml/2006/main">
            <a:off x="685800" y="1924050"/>
            <a:ext cx="31932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3,450 ÷ 1,000 = 3.45 g.</a:t>
            </a:r>
          </a:p>
        </p:txBody>
      </p:sp>
      <p:sp>
        <p:nvSpPr>
          <p:cNvPr id="6" name="text-682">
            <a:extLst xmlns:a="http://schemas.openxmlformats.org/drawingml/2006/main">
              <a:ext uri="{FF2B5EF4-FFF2-40B4-BE49-F238E27FC236}">
                <a16:creationId xmlns:a16="http://schemas.microsoft.com/office/drawing/2014/main" id="{73989457-D0B8-4D26-9D88-A707F76399E9}"/>
              </a:ext>
            </a:extLst>
          </p:cNvPr>
          <p:cNvSpPr>
            <a:spLocks xmlns:a="http://schemas.openxmlformats.org/drawingml/2006/main" noGrp="1"/>
          </p:cNvSpPr>
          <p:nvPr/>
        </p:nvSpPr>
        <p:spPr>
          <a:xfrm xmlns:a="http://schemas.openxmlformats.org/drawingml/2006/main">
            <a:off x="685800" y="2438400"/>
            <a:ext cx="33982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1.25 × 1,000 = 1,250 mL.</a:t>
            </a:r>
          </a:p>
        </p:txBody>
      </p:sp>
      <p:sp>
        <p:nvSpPr>
          <p:cNvPr id="7" name="text-683">
            <a:extLst xmlns:a="http://schemas.openxmlformats.org/drawingml/2006/main">
              <a:ext uri="{FF2B5EF4-FFF2-40B4-BE49-F238E27FC236}">
                <a16:creationId xmlns:a16="http://schemas.microsoft.com/office/drawing/2014/main" id="{A89843E5-A802-42ED-9082-4A7355526107}"/>
              </a:ext>
            </a:extLst>
          </p:cNvPr>
          <p:cNvSpPr>
            <a:spLocks xmlns:a="http://schemas.openxmlformats.org/drawingml/2006/main" noGrp="1"/>
          </p:cNvSpPr>
          <p:nvPr/>
        </p:nvSpPr>
        <p:spPr>
          <a:xfrm xmlns:a="http://schemas.openxmlformats.org/drawingml/2006/main">
            <a:off x="685800" y="2952750"/>
            <a:ext cx="350796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72,000 ÷ 10,000 = 7.2 m².</a:t>
            </a:r>
          </a:p>
        </p:txBody>
      </p:sp>
      <p:sp>
        <p:nvSpPr>
          <p:cNvPr id="8" name="text-684">
            <a:extLst xmlns:a="http://schemas.openxmlformats.org/drawingml/2006/main">
              <a:ext uri="{FF2B5EF4-FFF2-40B4-BE49-F238E27FC236}">
                <a16:creationId xmlns:a16="http://schemas.microsoft.com/office/drawing/2014/main" id="{6D0EDFA0-E178-459E-A920-41191597753D}"/>
              </a:ext>
            </a:extLst>
          </p:cNvPr>
          <p:cNvSpPr>
            <a:spLocks xmlns:a="http://schemas.openxmlformats.org/drawingml/2006/main" noGrp="1"/>
          </p:cNvSpPr>
          <p:nvPr/>
        </p:nvSpPr>
        <p:spPr>
          <a:xfrm xmlns:a="http://schemas.openxmlformats.org/drawingml/2006/main">
            <a:off x="685800" y="3467100"/>
            <a:ext cx="430444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235 − 87 = 148 cm = 1 m 48 cm.</a:t>
            </a:r>
          </a:p>
        </p:txBody>
      </p:sp>
    </p:spTree>
    <p:extLst>
      <p:ext uri="{BB962C8B-B14F-4D97-AF65-F5344CB8AC3E}">
        <p14:creationId xmlns:p14="http://schemas.microsoft.com/office/powerpoint/2010/main" val="150747195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2026-11-02T23:57:20.7230000Z</dcterms:created>
  <dcterms:modified xsi:type="dcterms:W3CDTF">2026-11-02T23:57:20.7230000Z</dcterms:modified>
</coreProperties>
</file>