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5778c0ac1414ad5" /><Relationship Type="http://schemas.openxmlformats.org/officeDocument/2006/relationships/extended-properties" Target="/docProps/app.xml" Id="Ra756691759e94936" /><Relationship Type="http://schemas.openxmlformats.org/officeDocument/2006/relationships/officeDocument" Target="/ppt/presentation.xml" Id="R0f292fba0260446e" /></Relationships>
</file>

<file path=ppt/presentation.xml><?xml version="1.0" encoding="utf-8"?>
<p:presentation xmlns:p="http://schemas.openxmlformats.org/presentationml/2006/main">
  <p:sldMasterIdLst>
    <p:sldMasterId xmlns:r="http://schemas.openxmlformats.org/officeDocument/2006/relationships" id="2147483648" r:id="R43e7e281ede34cab"/>
  </p:sldMasterIdLst>
  <p:notesMasterIdLst>
    <p:notesMasterId xmlns:r="http://schemas.openxmlformats.org/officeDocument/2006/relationships" r:id="R36529054d06a4f42"/>
  </p:notesMasterIdLst>
  <p:sldIdLst>
    <p:sldId xmlns:r="http://schemas.openxmlformats.org/officeDocument/2006/relationships" id="256" r:id="Rec5010afc69745dd"/>
    <p:sldId xmlns:r="http://schemas.openxmlformats.org/officeDocument/2006/relationships" id="257" r:id="R718338d077944de5"/>
    <p:sldId xmlns:r="http://schemas.openxmlformats.org/officeDocument/2006/relationships" id="258" r:id="Raca9c33c3bc0498b"/>
    <p:sldId xmlns:r="http://schemas.openxmlformats.org/officeDocument/2006/relationships" id="259" r:id="R996f11da935842cc"/>
    <p:sldId xmlns:r="http://schemas.openxmlformats.org/officeDocument/2006/relationships" id="260" r:id="Reaff6d9c87b94aa2"/>
    <p:sldId xmlns:r="http://schemas.openxmlformats.org/officeDocument/2006/relationships" id="261" r:id="Rec0992205b774298"/>
    <p:sldId xmlns:r="http://schemas.openxmlformats.org/officeDocument/2006/relationships" id="262" r:id="Raea09389f8f7460c"/>
    <p:sldId xmlns:r="http://schemas.openxmlformats.org/officeDocument/2006/relationships" id="263" r:id="R68faef0ee6f04855"/>
    <p:sldId xmlns:r="http://schemas.openxmlformats.org/officeDocument/2006/relationships" id="264" r:id="Rb6a0c448799f450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6e8ffdcb1494e50" /><Relationship Type="http://schemas.openxmlformats.org/officeDocument/2006/relationships/slideMaster" Target="/ppt/slideMasters/slideMaster1.xml" Id="R43e7e281ede34cab" /><Relationship Type="http://schemas.openxmlformats.org/officeDocument/2006/relationships/notesMaster" Target="/ppt/notesMasters/notesMaster1.xml" Id="R36529054d06a4f42" /><Relationship Type="http://schemas.openxmlformats.org/officeDocument/2006/relationships/presProps" Target="/ppt/presProps.xml" Id="Raa11f95a49094290" /><Relationship Type="http://schemas.openxmlformats.org/officeDocument/2006/relationships/tableStyles" Target="/ppt/tableStyles.xml" Id="R49790ee138c84c56" /><Relationship Type="http://schemas.openxmlformats.org/officeDocument/2006/relationships/slide" Target="/ppt/slides/slide1.xml" Id="Rec5010afc69745dd" /><Relationship Type="http://schemas.openxmlformats.org/officeDocument/2006/relationships/slide" Target="/ppt/slides/slide2.xml" Id="R718338d077944de5" /><Relationship Type="http://schemas.openxmlformats.org/officeDocument/2006/relationships/slide" Target="/ppt/slides/slide3.xml" Id="Raca9c33c3bc0498b" /><Relationship Type="http://schemas.openxmlformats.org/officeDocument/2006/relationships/slide" Target="/ppt/slides/slide4.xml" Id="R996f11da935842cc" /><Relationship Type="http://schemas.openxmlformats.org/officeDocument/2006/relationships/slide" Target="/ppt/slides/slide5.xml" Id="Reaff6d9c87b94aa2" /><Relationship Type="http://schemas.openxmlformats.org/officeDocument/2006/relationships/slide" Target="/ppt/slides/slide6.xml" Id="Rec0992205b774298" /><Relationship Type="http://schemas.openxmlformats.org/officeDocument/2006/relationships/slide" Target="/ppt/slides/slide7.xml" Id="Raea09389f8f7460c" /><Relationship Type="http://schemas.openxmlformats.org/officeDocument/2006/relationships/slide" Target="/ppt/slides/slide8.xml" Id="R68faef0ee6f04855" /><Relationship Type="http://schemas.openxmlformats.org/officeDocument/2006/relationships/slide" Target="/ppt/slides/slide9.xml" Id="Rb6a0c448799f450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c57e25ddc2641b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15bd69c6f19476b" /><Relationship Type="http://schemas.openxmlformats.org/officeDocument/2006/relationships/notesMaster" Target="/ppt/notesMasters/notesMaster1.xml" Id="Rd3e992312c1e4aaa" /></Relationships>
</file>

<file path=ppt/notesSlides/_rels/notesSlide2.xml.rels>&#65279;<?xml version="1.0" encoding="utf-8"?><Relationships xmlns="http://schemas.openxmlformats.org/package/2006/relationships"><Relationship Type="http://schemas.openxmlformats.org/officeDocument/2006/relationships/slide" Target="/ppt/slides/slide2.xml" Id="Ref75c39b73004e2a" /><Relationship Type="http://schemas.openxmlformats.org/officeDocument/2006/relationships/notesMaster" Target="/ppt/notesMasters/notesMaster1.xml" Id="R54864dee6e6c4324" /></Relationships>
</file>

<file path=ppt/notesSlides/_rels/notesSlide3.xml.rels>&#65279;<?xml version="1.0" encoding="utf-8"?><Relationships xmlns="http://schemas.openxmlformats.org/package/2006/relationships"><Relationship Type="http://schemas.openxmlformats.org/officeDocument/2006/relationships/slide" Target="/ppt/slides/slide3.xml" Id="Rd28393c387e04b5c" /><Relationship Type="http://schemas.openxmlformats.org/officeDocument/2006/relationships/notesMaster" Target="/ppt/notesMasters/notesMaster1.xml" Id="R84982822213e4f8c" /></Relationships>
</file>

<file path=ppt/notesSlides/_rels/notesSlide4.xml.rels>&#65279;<?xml version="1.0" encoding="utf-8"?><Relationships xmlns="http://schemas.openxmlformats.org/package/2006/relationships"><Relationship Type="http://schemas.openxmlformats.org/officeDocument/2006/relationships/slide" Target="/ppt/slides/slide4.xml" Id="R95184d7c7cbd4e6b" /><Relationship Type="http://schemas.openxmlformats.org/officeDocument/2006/relationships/notesMaster" Target="/ppt/notesMasters/notesMaster1.xml" Id="R0f89b618efaf4cd4" /></Relationships>
</file>

<file path=ppt/notesSlides/_rels/notesSlide5.xml.rels>&#65279;<?xml version="1.0" encoding="utf-8"?><Relationships xmlns="http://schemas.openxmlformats.org/package/2006/relationships"><Relationship Type="http://schemas.openxmlformats.org/officeDocument/2006/relationships/slide" Target="/ppt/slides/slide5.xml" Id="Rf581a52b8ca44f1f" /><Relationship Type="http://schemas.openxmlformats.org/officeDocument/2006/relationships/notesMaster" Target="/ppt/notesMasters/notesMaster1.xml" Id="Rbb254c7e49b8462a" /></Relationships>
</file>

<file path=ppt/notesSlides/_rels/notesSlide6.xml.rels>&#65279;<?xml version="1.0" encoding="utf-8"?><Relationships xmlns="http://schemas.openxmlformats.org/package/2006/relationships"><Relationship Type="http://schemas.openxmlformats.org/officeDocument/2006/relationships/slide" Target="/ppt/slides/slide6.xml" Id="R86b32db5b1f34cfd" /><Relationship Type="http://schemas.openxmlformats.org/officeDocument/2006/relationships/notesMaster" Target="/ppt/notesMasters/notesMaster1.xml" Id="Rfb4de728c6894c34" /></Relationships>
</file>

<file path=ppt/notesSlides/_rels/notesSlide7.xml.rels>&#65279;<?xml version="1.0" encoding="utf-8"?><Relationships xmlns="http://schemas.openxmlformats.org/package/2006/relationships"><Relationship Type="http://schemas.openxmlformats.org/officeDocument/2006/relationships/slide" Target="/ppt/slides/slide7.xml" Id="R02f87b28c1254600" /><Relationship Type="http://schemas.openxmlformats.org/officeDocument/2006/relationships/notesMaster" Target="/ppt/notesMasters/notesMaster1.xml" Id="R4ac5f451ca4843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5330e8d0bf9043d7" /><Relationship Type="http://schemas.openxmlformats.org/officeDocument/2006/relationships/notesMaster" Target="/ppt/notesMasters/notesMaster1.xml" Id="R1f1e34bf76ab41f2" /></Relationships>
</file>

<file path=ppt/notesSlides/_rels/notesSlide9.xml.rels>&#65279;<?xml version="1.0" encoding="utf-8"?><Relationships xmlns="http://schemas.openxmlformats.org/package/2006/relationships"><Relationship Type="http://schemas.openxmlformats.org/officeDocument/2006/relationships/slide" Target="/ppt/slides/slide9.xml" Id="Rcadb238823e741d9" /><Relationship Type="http://schemas.openxmlformats.org/officeDocument/2006/relationships/notesMaster" Target="/ppt/notesMasters/notesMaster1.xml" Id="R6e228c169bbe424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Scientific notation writes a nonzero number as a × 10ⁿ, where 1 ≤ |a| &lt; 10 and n is an integer. For positive numbers, 1 ≤ a &lt; 10. It makes very large and very small values easier to compare and calculate. The coefficient must satisfy the convention.</a:t>
            </a:r>
          </a:p>
          <a:p xmlns:a="http://schemas.openxmlformats.org/drawingml/2006/main">
            <a:r>
              <a:t/>
            </a:r>
          </a:p>
          <a:p xmlns:a="http://schemas.openxmlformats.org/drawingml/2006/main">
            <a:r>
              <a:t>Worked example</a:t>
            </a:r>
          </a:p>
          <a:p xmlns:a="http://schemas.openxmlformats.org/drawingml/2006/main">
            <a:r>
              <a:t>4,700,000 = 4.7 × 10⁶. The expression 47 × 10⁵ has the same value but is not normalised scientific notation because 47 is at least 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Count how many places the decimal point moves to obtain a coefficient between 1 and 10. For numbers of at least 10, the exponent is positive. Check by expanding the power of ten. Keep the original significant digits unless rounding is requested.</a:t>
            </a:r>
          </a:p>
          <a:p xmlns:a="http://schemas.openxmlformats.org/drawingml/2006/main">
            <a:r>
              <a:t/>
            </a:r>
          </a:p>
          <a:p xmlns:a="http://schemas.openxmlformats.org/drawingml/2006/main">
            <a:r>
              <a:t>Worked example</a:t>
            </a:r>
          </a:p>
          <a:p xmlns:a="http://schemas.openxmlformats.org/drawingml/2006/main">
            <a:r>
              <a:t>62,300 = 6.23 × 10⁴ because 6.23 × 10,000 = 62,300. A population of 8,140,000 can be written 8.14 × 10⁶.</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positive number smaller than 1 has a negative exponent in scientific notation. A negative exponent means repeated division by ten, not a negative value. Leading zeros help count place shifts but are not significant figures.</a:t>
            </a:r>
          </a:p>
          <a:p xmlns:a="http://schemas.openxmlformats.org/drawingml/2006/main">
            <a:r>
              <a:t/>
            </a:r>
          </a:p>
          <a:p xmlns:a="http://schemas.openxmlformats.org/drawingml/2006/main">
            <a:r>
              <a:t>Worked example</a:t>
            </a:r>
          </a:p>
          <a:p xmlns:a="http://schemas.openxmlformats.org/drawingml/2006/main">
            <a:r>
              <a:t>0.000508 = 5.08 × 10⁻⁴. Expanding gives 5.08 ÷ 10,000 = 0.000508. The value remains positive even though its exponent is negative.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Multiply or divide coefficients separately and use index laws for powers of ten. Normalise the result afterwards. Include units if the calculation represents a measurement. Check the order of magnitude to catch exponent errors.</a:t>
            </a:r>
          </a:p>
          <a:p xmlns:a="http://schemas.openxmlformats.org/drawingml/2006/main">
            <a:r>
              <a:t/>
            </a:r>
          </a:p>
          <a:p xmlns:a="http://schemas.openxmlformats.org/drawingml/2006/main">
            <a:r>
              <a:t>Worked example</a:t>
            </a:r>
          </a:p>
          <a:p xmlns:a="http://schemas.openxmlformats.org/drawingml/2006/main">
            <a:r>
              <a:t>(3 × 10⁵)(4 × 10⁻²) = 12 × 10³ = 1.2 × 10⁴. Also, (8 × 10⁷) ÷ (2 × 10³) = 4 × 10⁴.</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add or subtract, express both terms with the same power of ten first. Then combine coefficients and normalise. For positive normalised values, compare exponents first and coefficients second. Round the coefficient only after completing a calculation.</a:t>
            </a:r>
          </a:p>
          <a:p xmlns:a="http://schemas.openxmlformats.org/drawingml/2006/main">
            <a:r>
              <a:t/>
            </a:r>
          </a:p>
          <a:p xmlns:a="http://schemas.openxmlformats.org/drawingml/2006/main">
            <a:r>
              <a:t>Worked example</a:t>
            </a:r>
          </a:p>
          <a:p xmlns:a="http://schemas.openxmlformats.org/drawingml/2006/main">
            <a:r>
              <a:t>5.2 × 10⁶ + 7 × 10⁵ = 5.2 × 10⁶ + 0.7 × 10⁶ = 5.9 × 10⁶. Also, 2.1 × 10⁴ is greater than 9.8 × 10³.</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4fd42fe0cbf482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b389b710a0e436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973419e1ab847c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d76802ff6c3440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0c003d3c313420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a7f82bb89b74cd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E2DF49A-CACF-4253-A500-B98B4B8AB17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2BD621F-EFCE-4BE9-BBB1-EC19AFD0E5E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41CE6C4-FF0C-4D61-9B41-14D702AFE58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4782BAD-D511-4F8D-8983-CE8763BDEB2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D6F263F-2C27-47B2-AC98-A8F0AB228E0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D27A482-21AB-47D1-95BC-D5E83127D19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124AB28-39B1-4698-8583-4CC4519D8CE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5E84D75-ECBA-4C72-B10E-B0DDD6A37E2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0730083-E1AA-405E-8065-E6FDD40201D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634FFB7-D3B5-44AB-9DBB-A67F90D0EBC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bd8598ec5824f02" /><Relationship Type="http://schemas.openxmlformats.org/officeDocument/2006/relationships/slideLayout" Target="/ppt/slideLayouts/slideLayout1.xml" Id="Rddbbc3cf127d4621" /><Relationship Type="http://schemas.openxmlformats.org/officeDocument/2006/relationships/slideLayout" Target="/ppt/slideLayouts/slideLayout2.xml" Id="Rd1df4d23099e4855" /><Relationship Type="http://schemas.openxmlformats.org/officeDocument/2006/relationships/slideLayout" Target="/ppt/slideLayouts/slideLayout3.xml" Id="Rca65f3de26384f89" /><Relationship Type="http://schemas.openxmlformats.org/officeDocument/2006/relationships/slideLayout" Target="/ppt/slideLayouts/slideLayout4.xml" Id="R6334dee2ef7d49d7" /><Relationship Type="http://schemas.openxmlformats.org/officeDocument/2006/relationships/slideLayout" Target="/ppt/slideLayouts/slideLayout5.xml" Id="R6955371216e744b3" /><Relationship Type="http://schemas.openxmlformats.org/officeDocument/2006/relationships/slideLayout" Target="/ppt/slideLayouts/slideLayout6.xml" Id="Rba5cff36d161424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dbbc3cf127d4621"/>
    <p:sldLayoutId xmlns:r="http://schemas.openxmlformats.org/officeDocument/2006/relationships" id="2147483650" r:id="Rd1df4d23099e4855"/>
    <p:sldLayoutId xmlns:r="http://schemas.openxmlformats.org/officeDocument/2006/relationships" id="2147483651" r:id="Rca65f3de26384f89"/>
    <p:sldLayoutId xmlns:r="http://schemas.openxmlformats.org/officeDocument/2006/relationships" id="2147483652" r:id="R6334dee2ef7d49d7"/>
    <p:sldLayoutId xmlns:r="http://schemas.openxmlformats.org/officeDocument/2006/relationships" id="2147483653" r:id="R6955371216e744b3"/>
    <p:sldLayoutId xmlns:r="http://schemas.openxmlformats.org/officeDocument/2006/relationships" id="2147483654" r:id="Rba5cff36d161424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3df63e2cb894c04" /><Relationship Type="http://schemas.openxmlformats.org/officeDocument/2006/relationships/notesSlide" Target="/ppt/notesSlides/notesSlide1.xml" Id="Rb1461fa790f0438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e66923deec64ae6" /><Relationship Type="http://schemas.openxmlformats.org/officeDocument/2006/relationships/notesSlide" Target="/ppt/notesSlides/notesSlide2.xml" Id="R2a96e7700e5f443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f1074b91c0d4343" /><Relationship Type="http://schemas.openxmlformats.org/officeDocument/2006/relationships/notesSlide" Target="/ppt/notesSlides/notesSlide3.xml" Id="R772a0867277041e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3f1e6f666a04d59" /><Relationship Type="http://schemas.openxmlformats.org/officeDocument/2006/relationships/notesSlide" Target="/ppt/notesSlides/notesSlide4.xml" Id="R415eb9bb38024f6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76ec45fb40b4133" /><Relationship Type="http://schemas.openxmlformats.org/officeDocument/2006/relationships/notesSlide" Target="/ppt/notesSlides/notesSlide5.xml" Id="Rec04c271fd8545f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f7375ae83c5445d" /><Relationship Type="http://schemas.openxmlformats.org/officeDocument/2006/relationships/notesSlide" Target="/ppt/notesSlides/notesSlide6.xml" Id="R5d97d1cc85f9444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1a80d5bdea64eea" /><Relationship Type="http://schemas.openxmlformats.org/officeDocument/2006/relationships/notesSlide" Target="/ppt/notesSlides/notesSlide7.xml" Id="R76b2ed643bab4c66"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284e3ae186942be" /><Relationship Type="http://schemas.openxmlformats.org/officeDocument/2006/relationships/notesSlide" Target="/ppt/notesSlides/notesSlide8.xml" Id="R11fb91730b204c8f"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62ab39fb0944140" /><Relationship Type="http://schemas.openxmlformats.org/officeDocument/2006/relationships/notesSlide" Target="/ppt/notesSlides/notesSlide9.xml" Id="R30501700d2594628"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33">
            <a:extLst xmlns:a="http://schemas.openxmlformats.org/drawingml/2006/main">
              <a:ext uri="{FF2B5EF4-FFF2-40B4-BE49-F238E27FC236}">
                <a16:creationId xmlns:a16="http://schemas.microsoft.com/office/drawing/2014/main" id="{B634447C-38D1-4528-ABE4-1DA9A797117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15</a:t>
            </a:r>
          </a:p>
        </p:txBody>
      </p:sp>
      <p:sp>
        <p:nvSpPr>
          <p:cNvPr id="2" name="text-534">
            <a:extLst xmlns:a="http://schemas.openxmlformats.org/drawingml/2006/main">
              <a:ext uri="{FF2B5EF4-FFF2-40B4-BE49-F238E27FC236}">
                <a16:creationId xmlns:a16="http://schemas.microsoft.com/office/drawing/2014/main" id="{3A89BFF4-68DC-4359-A73B-C80C3E47CB6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Scientific notation</a:t>
            </a:r>
          </a:p>
        </p:txBody>
      </p:sp>
      <p:sp>
        <p:nvSpPr>
          <p:cNvPr id="3" name="text-535">
            <a:extLst xmlns:a="http://schemas.openxmlformats.org/drawingml/2006/main">
              <a:ext uri="{FF2B5EF4-FFF2-40B4-BE49-F238E27FC236}">
                <a16:creationId xmlns:a16="http://schemas.microsoft.com/office/drawing/2014/main" id="{F521BF88-2C7C-439A-B39C-45C45575C3A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36">
            <a:extLst xmlns:a="http://schemas.openxmlformats.org/drawingml/2006/main">
              <a:ext uri="{FF2B5EF4-FFF2-40B4-BE49-F238E27FC236}">
                <a16:creationId xmlns:a16="http://schemas.microsoft.com/office/drawing/2014/main" id="{6A45D6C7-6E59-4CB5-95C4-F374E504C057}"/>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537">
            <a:extLst xmlns:a="http://schemas.openxmlformats.org/drawingml/2006/main">
              <a:ext uri="{FF2B5EF4-FFF2-40B4-BE49-F238E27FC236}">
                <a16:creationId xmlns:a16="http://schemas.microsoft.com/office/drawing/2014/main" id="{E703D0B7-E0F4-4EB4-961B-A25AE3A6017A}"/>
              </a:ext>
            </a:extLst>
          </p:cNvPr>
          <p:cNvSpPr>
            <a:spLocks xmlns:a="http://schemas.openxmlformats.org/drawingml/2006/main" noGrp="1"/>
          </p:cNvSpPr>
          <p:nvPr/>
        </p:nvSpPr>
        <p:spPr>
          <a:xfrm xmlns:a="http://schemas.openxmlformats.org/drawingml/2006/main">
            <a:off x="685800" y="2133600"/>
            <a:ext cx="35069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standard form convention</a:t>
            </a:r>
          </a:p>
        </p:txBody>
      </p:sp>
      <p:sp>
        <p:nvSpPr>
          <p:cNvPr id="6" name="text-538">
            <a:extLst xmlns:a="http://schemas.openxmlformats.org/drawingml/2006/main">
              <a:ext uri="{FF2B5EF4-FFF2-40B4-BE49-F238E27FC236}">
                <a16:creationId xmlns:a16="http://schemas.microsoft.com/office/drawing/2014/main" id="{3C2898EE-C475-4133-A6BC-9D911F123363}"/>
              </a:ext>
            </a:extLst>
          </p:cNvPr>
          <p:cNvSpPr>
            <a:spLocks xmlns:a="http://schemas.openxmlformats.org/drawingml/2006/main" noGrp="1"/>
          </p:cNvSpPr>
          <p:nvPr/>
        </p:nvSpPr>
        <p:spPr>
          <a:xfrm xmlns:a="http://schemas.openxmlformats.org/drawingml/2006/main">
            <a:off x="685800" y="2524125"/>
            <a:ext cx="414509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Large numbers and positive powers</a:t>
            </a:r>
          </a:p>
        </p:txBody>
      </p:sp>
      <p:sp>
        <p:nvSpPr>
          <p:cNvPr id="7" name="text-539">
            <a:extLst xmlns:a="http://schemas.openxmlformats.org/drawingml/2006/main">
              <a:ext uri="{FF2B5EF4-FFF2-40B4-BE49-F238E27FC236}">
                <a16:creationId xmlns:a16="http://schemas.microsoft.com/office/drawing/2014/main" id="{C9C02F09-8887-4147-9512-A98ABF6D8D0F}"/>
              </a:ext>
            </a:extLst>
          </p:cNvPr>
          <p:cNvSpPr>
            <a:spLocks xmlns:a="http://schemas.openxmlformats.org/drawingml/2006/main" noGrp="1"/>
          </p:cNvSpPr>
          <p:nvPr/>
        </p:nvSpPr>
        <p:spPr>
          <a:xfrm xmlns:a="http://schemas.openxmlformats.org/drawingml/2006/main">
            <a:off x="685800" y="2914650"/>
            <a:ext cx="423995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Small numbers and negative powers</a:t>
            </a:r>
          </a:p>
        </p:txBody>
      </p:sp>
      <p:sp>
        <p:nvSpPr>
          <p:cNvPr id="8" name="text-540">
            <a:extLst xmlns:a="http://schemas.openxmlformats.org/drawingml/2006/main">
              <a:ext uri="{FF2B5EF4-FFF2-40B4-BE49-F238E27FC236}">
                <a16:creationId xmlns:a16="http://schemas.microsoft.com/office/drawing/2014/main" id="{444B929C-ACBA-4E52-8484-1790DE4A379F}"/>
              </a:ext>
            </a:extLst>
          </p:cNvPr>
          <p:cNvSpPr>
            <a:spLocks xmlns:a="http://schemas.openxmlformats.org/drawingml/2006/main" noGrp="1"/>
          </p:cNvSpPr>
          <p:nvPr/>
        </p:nvSpPr>
        <p:spPr>
          <a:xfrm xmlns:a="http://schemas.openxmlformats.org/drawingml/2006/main">
            <a:off x="685800" y="3305175"/>
            <a:ext cx="278520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Multiplying and dividing</a:t>
            </a:r>
          </a:p>
        </p:txBody>
      </p:sp>
      <p:sp>
        <p:nvSpPr>
          <p:cNvPr id="9" name="text-541">
            <a:extLst xmlns:a="http://schemas.openxmlformats.org/drawingml/2006/main">
              <a:ext uri="{FF2B5EF4-FFF2-40B4-BE49-F238E27FC236}">
                <a16:creationId xmlns:a16="http://schemas.microsoft.com/office/drawing/2014/main" id="{0EA7B23D-4F79-44F8-AD18-20D803A916E3}"/>
              </a:ext>
            </a:extLst>
          </p:cNvPr>
          <p:cNvSpPr>
            <a:spLocks xmlns:a="http://schemas.openxmlformats.org/drawingml/2006/main" noGrp="1"/>
          </p:cNvSpPr>
          <p:nvPr/>
        </p:nvSpPr>
        <p:spPr>
          <a:xfrm xmlns:a="http://schemas.openxmlformats.org/drawingml/2006/main">
            <a:off x="685800" y="3695700"/>
            <a:ext cx="40143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Adding subtracting and comparing</a:t>
            </a:r>
          </a:p>
        </p:txBody>
      </p:sp>
    </p:spTree>
    <p:extLst>
      <p:ext uri="{BB962C8B-B14F-4D97-AF65-F5344CB8AC3E}">
        <p14:creationId xmlns:p14="http://schemas.microsoft.com/office/powerpoint/2010/main" val="109786640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42">
            <a:extLst xmlns:a="http://schemas.openxmlformats.org/drawingml/2006/main">
              <a:ext uri="{FF2B5EF4-FFF2-40B4-BE49-F238E27FC236}">
                <a16:creationId xmlns:a16="http://schemas.microsoft.com/office/drawing/2014/main" id="{5E71AAE8-7A9A-456B-9FD2-AEB9B0AD7CE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15</a:t>
            </a:r>
          </a:p>
        </p:txBody>
      </p:sp>
      <p:sp>
        <p:nvSpPr>
          <p:cNvPr id="2" name="text-543">
            <a:extLst xmlns:a="http://schemas.openxmlformats.org/drawingml/2006/main">
              <a:ext uri="{FF2B5EF4-FFF2-40B4-BE49-F238E27FC236}">
                <a16:creationId xmlns:a16="http://schemas.microsoft.com/office/drawing/2014/main" id="{5DCEDFD2-D016-4A35-98E8-001CEF4DBA5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The standard form convention</a:t>
            </a:r>
          </a:p>
        </p:txBody>
      </p:sp>
      <p:sp>
        <p:nvSpPr>
          <p:cNvPr id="3" name="text-544">
            <a:extLst xmlns:a="http://schemas.openxmlformats.org/drawingml/2006/main">
              <a:ext uri="{FF2B5EF4-FFF2-40B4-BE49-F238E27FC236}">
                <a16:creationId xmlns:a16="http://schemas.microsoft.com/office/drawing/2014/main" id="{C35371F6-F39D-4CB4-B47F-09D23D061A4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45">
            <a:extLst xmlns:a="http://schemas.openxmlformats.org/drawingml/2006/main">
              <a:ext uri="{FF2B5EF4-FFF2-40B4-BE49-F238E27FC236}">
                <a16:creationId xmlns:a16="http://schemas.microsoft.com/office/drawing/2014/main" id="{D09D734D-9644-462B-9B44-EA0D42D0B57F}"/>
              </a:ext>
            </a:extLst>
          </p:cNvPr>
          <p:cNvSpPr>
            <a:spLocks xmlns:a="http://schemas.openxmlformats.org/drawingml/2006/main" noGrp="1"/>
          </p:cNvSpPr>
          <p:nvPr/>
        </p:nvSpPr>
        <p:spPr>
          <a:xfrm xmlns:a="http://schemas.openxmlformats.org/drawingml/2006/main">
            <a:off x="685800" y="1409700"/>
            <a:ext cx="100448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Scientific notation writes a nonzero number as a × 10ⁿ, where 1 ≤ |a| &lt; 10 and n is an </a:t>
            </a:r>
          </a:p>
        </p:txBody>
      </p:sp>
      <p:sp>
        <p:nvSpPr>
          <p:cNvPr id="5" name="text-546">
            <a:extLst xmlns:a="http://schemas.openxmlformats.org/drawingml/2006/main">
              <a:ext uri="{FF2B5EF4-FFF2-40B4-BE49-F238E27FC236}">
                <a16:creationId xmlns:a16="http://schemas.microsoft.com/office/drawing/2014/main" id="{938AF73A-1860-4447-BF9F-92C91718A82D}"/>
              </a:ext>
            </a:extLst>
          </p:cNvPr>
          <p:cNvSpPr>
            <a:spLocks xmlns:a="http://schemas.openxmlformats.org/drawingml/2006/main" noGrp="1"/>
          </p:cNvSpPr>
          <p:nvPr/>
        </p:nvSpPr>
        <p:spPr>
          <a:xfrm xmlns:a="http://schemas.openxmlformats.org/drawingml/2006/main">
            <a:off x="685800" y="1752600"/>
            <a:ext cx="105698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integer. For positive numbers, 1 ≤ a &lt; 10. It makes very large and very small values easier </a:t>
            </a:r>
          </a:p>
        </p:txBody>
      </p:sp>
      <p:sp>
        <p:nvSpPr>
          <p:cNvPr id="6" name="text-547">
            <a:extLst xmlns:a="http://schemas.openxmlformats.org/drawingml/2006/main">
              <a:ext uri="{FF2B5EF4-FFF2-40B4-BE49-F238E27FC236}">
                <a16:creationId xmlns:a16="http://schemas.microsoft.com/office/drawing/2014/main" id="{B83BA53C-1438-4D24-A841-6FC01F007EF1}"/>
              </a:ext>
            </a:extLst>
          </p:cNvPr>
          <p:cNvSpPr>
            <a:spLocks xmlns:a="http://schemas.openxmlformats.org/drawingml/2006/main" noGrp="1"/>
          </p:cNvSpPr>
          <p:nvPr/>
        </p:nvSpPr>
        <p:spPr>
          <a:xfrm xmlns:a="http://schemas.openxmlformats.org/drawingml/2006/main">
            <a:off x="685800" y="2095500"/>
            <a:ext cx="81237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to compare and calculate. The coefficient must satisfy the convention.</a:t>
            </a:r>
          </a:p>
        </p:txBody>
      </p:sp>
      <p:sp>
        <p:nvSpPr>
          <p:cNvPr id="7" name="text-548">
            <a:extLst xmlns:a="http://schemas.openxmlformats.org/drawingml/2006/main">
              <a:ext uri="{FF2B5EF4-FFF2-40B4-BE49-F238E27FC236}">
                <a16:creationId xmlns:a16="http://schemas.microsoft.com/office/drawing/2014/main" id="{3785C005-1D1D-465B-9ADA-709227546858}"/>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49">
            <a:extLst xmlns:a="http://schemas.openxmlformats.org/drawingml/2006/main">
              <a:ext uri="{FF2B5EF4-FFF2-40B4-BE49-F238E27FC236}">
                <a16:creationId xmlns:a16="http://schemas.microsoft.com/office/drawing/2014/main" id="{266BEDF9-CEA7-40FC-A9E8-F674F24103CB}"/>
              </a:ext>
            </a:extLst>
          </p:cNvPr>
          <p:cNvSpPr>
            <a:spLocks xmlns:a="http://schemas.openxmlformats.org/drawingml/2006/main" noGrp="1"/>
          </p:cNvSpPr>
          <p:nvPr/>
        </p:nvSpPr>
        <p:spPr>
          <a:xfrm xmlns:a="http://schemas.openxmlformats.org/drawingml/2006/main">
            <a:off x="685800" y="3057525"/>
            <a:ext cx="1047616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4,700,000 = 4.7 × 10⁶. The expression 47 × 10⁵ has the same value but is not normalised </a:t>
            </a:r>
          </a:p>
        </p:txBody>
      </p:sp>
      <p:sp>
        <p:nvSpPr>
          <p:cNvPr id="9" name="text-550">
            <a:extLst xmlns:a="http://schemas.openxmlformats.org/drawingml/2006/main">
              <a:ext uri="{FF2B5EF4-FFF2-40B4-BE49-F238E27FC236}">
                <a16:creationId xmlns:a16="http://schemas.microsoft.com/office/drawing/2014/main" id="{8B3F15B4-FCFF-4D37-83F3-87D8BB441C09}"/>
              </a:ext>
            </a:extLst>
          </p:cNvPr>
          <p:cNvSpPr>
            <a:spLocks xmlns:a="http://schemas.openxmlformats.org/drawingml/2006/main" noGrp="1"/>
          </p:cNvSpPr>
          <p:nvPr/>
        </p:nvSpPr>
        <p:spPr>
          <a:xfrm xmlns:a="http://schemas.openxmlformats.org/drawingml/2006/main">
            <a:off x="685800" y="3400425"/>
            <a:ext cx="510111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scientific notation because 47 is at least 10.</a:t>
            </a:r>
          </a:p>
        </p:txBody>
      </p:sp>
    </p:spTree>
    <p:extLst>
      <p:ext uri="{BB962C8B-B14F-4D97-AF65-F5344CB8AC3E}">
        <p14:creationId xmlns:p14="http://schemas.microsoft.com/office/powerpoint/2010/main" val="60505985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51">
            <a:extLst xmlns:a="http://schemas.openxmlformats.org/drawingml/2006/main">
              <a:ext uri="{FF2B5EF4-FFF2-40B4-BE49-F238E27FC236}">
                <a16:creationId xmlns:a16="http://schemas.microsoft.com/office/drawing/2014/main" id="{3B24A7F7-29C4-460E-AFC7-7EF78513EF1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15</a:t>
            </a:r>
          </a:p>
        </p:txBody>
      </p:sp>
      <p:sp>
        <p:nvSpPr>
          <p:cNvPr id="2" name="text-552">
            <a:extLst xmlns:a="http://schemas.openxmlformats.org/drawingml/2006/main">
              <a:ext uri="{FF2B5EF4-FFF2-40B4-BE49-F238E27FC236}">
                <a16:creationId xmlns:a16="http://schemas.microsoft.com/office/drawing/2014/main" id="{4543FBF3-C7A6-4FCA-81BF-D9251BF8AA4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Large numbers and positive powers</a:t>
            </a:r>
          </a:p>
        </p:txBody>
      </p:sp>
      <p:sp>
        <p:nvSpPr>
          <p:cNvPr id="3" name="text-553">
            <a:extLst xmlns:a="http://schemas.openxmlformats.org/drawingml/2006/main">
              <a:ext uri="{FF2B5EF4-FFF2-40B4-BE49-F238E27FC236}">
                <a16:creationId xmlns:a16="http://schemas.microsoft.com/office/drawing/2014/main" id="{9421E955-575D-4423-8077-B760A676F4F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54">
            <a:extLst xmlns:a="http://schemas.openxmlformats.org/drawingml/2006/main">
              <a:ext uri="{FF2B5EF4-FFF2-40B4-BE49-F238E27FC236}">
                <a16:creationId xmlns:a16="http://schemas.microsoft.com/office/drawing/2014/main" id="{EFB3B503-99AF-4B74-8FFD-81293EBDA357}"/>
              </a:ext>
            </a:extLst>
          </p:cNvPr>
          <p:cNvSpPr>
            <a:spLocks xmlns:a="http://schemas.openxmlformats.org/drawingml/2006/main" noGrp="1"/>
          </p:cNvSpPr>
          <p:nvPr/>
        </p:nvSpPr>
        <p:spPr>
          <a:xfrm xmlns:a="http://schemas.openxmlformats.org/drawingml/2006/main">
            <a:off x="685800" y="1409700"/>
            <a:ext cx="105667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Count how many places the decimal point moves to obtain a coefficient between 1 and 10. </a:t>
            </a:r>
          </a:p>
        </p:txBody>
      </p:sp>
      <p:sp>
        <p:nvSpPr>
          <p:cNvPr id="5" name="text-555">
            <a:extLst xmlns:a="http://schemas.openxmlformats.org/drawingml/2006/main">
              <a:ext uri="{FF2B5EF4-FFF2-40B4-BE49-F238E27FC236}">
                <a16:creationId xmlns:a16="http://schemas.microsoft.com/office/drawing/2014/main" id="{C3B0B260-1F69-4FCE-A0E6-F2664171B300}"/>
              </a:ext>
            </a:extLst>
          </p:cNvPr>
          <p:cNvSpPr>
            <a:spLocks xmlns:a="http://schemas.openxmlformats.org/drawingml/2006/main" noGrp="1"/>
          </p:cNvSpPr>
          <p:nvPr/>
        </p:nvSpPr>
        <p:spPr>
          <a:xfrm xmlns:a="http://schemas.openxmlformats.org/drawingml/2006/main">
            <a:off x="685800" y="1752600"/>
            <a:ext cx="1055617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numbers of at least 10, the exponent is positive. Check by expanding the power of ten. </a:t>
            </a:r>
          </a:p>
        </p:txBody>
      </p:sp>
      <p:sp>
        <p:nvSpPr>
          <p:cNvPr id="6" name="text-556">
            <a:extLst xmlns:a="http://schemas.openxmlformats.org/drawingml/2006/main">
              <a:ext uri="{FF2B5EF4-FFF2-40B4-BE49-F238E27FC236}">
                <a16:creationId xmlns:a16="http://schemas.microsoft.com/office/drawing/2014/main" id="{E0B735B9-24B5-43E2-B624-37CD86BB6B83}"/>
              </a:ext>
            </a:extLst>
          </p:cNvPr>
          <p:cNvSpPr>
            <a:spLocks xmlns:a="http://schemas.openxmlformats.org/drawingml/2006/main" noGrp="1"/>
          </p:cNvSpPr>
          <p:nvPr/>
        </p:nvSpPr>
        <p:spPr>
          <a:xfrm xmlns:a="http://schemas.openxmlformats.org/drawingml/2006/main">
            <a:off x="685800" y="2095500"/>
            <a:ext cx="73892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Keep the original significant digits unless rounding is requested.</a:t>
            </a:r>
          </a:p>
        </p:txBody>
      </p:sp>
      <p:sp>
        <p:nvSpPr>
          <p:cNvPr id="7" name="text-557">
            <a:extLst xmlns:a="http://schemas.openxmlformats.org/drawingml/2006/main">
              <a:ext uri="{FF2B5EF4-FFF2-40B4-BE49-F238E27FC236}">
                <a16:creationId xmlns:a16="http://schemas.microsoft.com/office/drawing/2014/main" id="{644BDD4B-1EDB-4774-81B1-EED6830AF71F}"/>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58">
            <a:extLst xmlns:a="http://schemas.openxmlformats.org/drawingml/2006/main">
              <a:ext uri="{FF2B5EF4-FFF2-40B4-BE49-F238E27FC236}">
                <a16:creationId xmlns:a16="http://schemas.microsoft.com/office/drawing/2014/main" id="{D8439368-64EC-41F0-8193-C5645BCA70A8}"/>
              </a:ext>
            </a:extLst>
          </p:cNvPr>
          <p:cNvSpPr>
            <a:spLocks xmlns:a="http://schemas.openxmlformats.org/drawingml/2006/main" noGrp="1"/>
          </p:cNvSpPr>
          <p:nvPr/>
        </p:nvSpPr>
        <p:spPr>
          <a:xfrm xmlns:a="http://schemas.openxmlformats.org/drawingml/2006/main">
            <a:off x="685800" y="3057525"/>
            <a:ext cx="103311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62,300 = 6.23 × 10⁴ because 6.23 × 10,000 = 62,300. A population of 8,140,000 can be </a:t>
            </a:r>
          </a:p>
        </p:txBody>
      </p:sp>
      <p:sp>
        <p:nvSpPr>
          <p:cNvPr id="9" name="text-559">
            <a:extLst xmlns:a="http://schemas.openxmlformats.org/drawingml/2006/main">
              <a:ext uri="{FF2B5EF4-FFF2-40B4-BE49-F238E27FC236}">
                <a16:creationId xmlns:a16="http://schemas.microsoft.com/office/drawing/2014/main" id="{97A5C287-1C81-4BCD-91C7-897C52F89331}"/>
              </a:ext>
            </a:extLst>
          </p:cNvPr>
          <p:cNvSpPr>
            <a:spLocks xmlns:a="http://schemas.openxmlformats.org/drawingml/2006/main" noGrp="1"/>
          </p:cNvSpPr>
          <p:nvPr/>
        </p:nvSpPr>
        <p:spPr>
          <a:xfrm xmlns:a="http://schemas.openxmlformats.org/drawingml/2006/main">
            <a:off x="685800" y="3400425"/>
            <a:ext cx="22306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written 8.14 × 10⁶.</a:t>
            </a:r>
          </a:p>
        </p:txBody>
      </p:sp>
    </p:spTree>
    <p:extLst>
      <p:ext uri="{BB962C8B-B14F-4D97-AF65-F5344CB8AC3E}">
        <p14:creationId xmlns:p14="http://schemas.microsoft.com/office/powerpoint/2010/main" val="96010796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60">
            <a:extLst xmlns:a="http://schemas.openxmlformats.org/drawingml/2006/main">
              <a:ext uri="{FF2B5EF4-FFF2-40B4-BE49-F238E27FC236}">
                <a16:creationId xmlns:a16="http://schemas.microsoft.com/office/drawing/2014/main" id="{1787AA95-D8EC-4E2D-BC16-9501C073D2D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15</a:t>
            </a:r>
          </a:p>
        </p:txBody>
      </p:sp>
      <p:sp>
        <p:nvSpPr>
          <p:cNvPr id="2" name="text-561">
            <a:extLst xmlns:a="http://schemas.openxmlformats.org/drawingml/2006/main">
              <a:ext uri="{FF2B5EF4-FFF2-40B4-BE49-F238E27FC236}">
                <a16:creationId xmlns:a16="http://schemas.microsoft.com/office/drawing/2014/main" id="{4D5BEE6E-29A5-4E53-8C21-57A4B51593A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Small numbers and negative powers</a:t>
            </a:r>
          </a:p>
        </p:txBody>
      </p:sp>
      <p:sp>
        <p:nvSpPr>
          <p:cNvPr id="3" name="text-562">
            <a:extLst xmlns:a="http://schemas.openxmlformats.org/drawingml/2006/main">
              <a:ext uri="{FF2B5EF4-FFF2-40B4-BE49-F238E27FC236}">
                <a16:creationId xmlns:a16="http://schemas.microsoft.com/office/drawing/2014/main" id="{9904EDBB-6F8C-4CEF-8CBD-86764E18EE1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63">
            <a:extLst xmlns:a="http://schemas.openxmlformats.org/drawingml/2006/main">
              <a:ext uri="{FF2B5EF4-FFF2-40B4-BE49-F238E27FC236}">
                <a16:creationId xmlns:a16="http://schemas.microsoft.com/office/drawing/2014/main" id="{78A9D29E-1981-4664-A935-F21F07CE30A1}"/>
              </a:ext>
            </a:extLst>
          </p:cNvPr>
          <p:cNvSpPr>
            <a:spLocks xmlns:a="http://schemas.openxmlformats.org/drawingml/2006/main" noGrp="1"/>
          </p:cNvSpPr>
          <p:nvPr/>
        </p:nvSpPr>
        <p:spPr>
          <a:xfrm xmlns:a="http://schemas.openxmlformats.org/drawingml/2006/main">
            <a:off x="685800" y="1409700"/>
            <a:ext cx="106184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positive number smaller than 1 has a negative exponent in scientific notation. A negative </a:t>
            </a:r>
          </a:p>
        </p:txBody>
      </p:sp>
      <p:sp>
        <p:nvSpPr>
          <p:cNvPr id="5" name="text-564">
            <a:extLst xmlns:a="http://schemas.openxmlformats.org/drawingml/2006/main">
              <a:ext uri="{FF2B5EF4-FFF2-40B4-BE49-F238E27FC236}">
                <a16:creationId xmlns:a16="http://schemas.microsoft.com/office/drawing/2014/main" id="{AD5F5D4F-DFAF-421A-B599-3B8A71EB0A41}"/>
              </a:ext>
            </a:extLst>
          </p:cNvPr>
          <p:cNvSpPr>
            <a:spLocks xmlns:a="http://schemas.openxmlformats.org/drawingml/2006/main" noGrp="1"/>
          </p:cNvSpPr>
          <p:nvPr/>
        </p:nvSpPr>
        <p:spPr>
          <a:xfrm xmlns:a="http://schemas.openxmlformats.org/drawingml/2006/main">
            <a:off x="685800" y="1752600"/>
            <a:ext cx="104047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exponent means repeated division by ten, not a negative value. Leading zeros help count </a:t>
            </a:r>
          </a:p>
        </p:txBody>
      </p:sp>
      <p:sp>
        <p:nvSpPr>
          <p:cNvPr id="6" name="text-565">
            <a:extLst xmlns:a="http://schemas.openxmlformats.org/drawingml/2006/main">
              <a:ext uri="{FF2B5EF4-FFF2-40B4-BE49-F238E27FC236}">
                <a16:creationId xmlns:a16="http://schemas.microsoft.com/office/drawing/2014/main" id="{5DC22909-5C29-42C1-9F70-4EAAA23D3877}"/>
              </a:ext>
            </a:extLst>
          </p:cNvPr>
          <p:cNvSpPr>
            <a:spLocks xmlns:a="http://schemas.openxmlformats.org/drawingml/2006/main" noGrp="1"/>
          </p:cNvSpPr>
          <p:nvPr/>
        </p:nvSpPr>
        <p:spPr>
          <a:xfrm xmlns:a="http://schemas.openxmlformats.org/drawingml/2006/main">
            <a:off x="685800" y="2095500"/>
            <a:ext cx="48706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place shifts but are not significant figures.</a:t>
            </a:r>
          </a:p>
        </p:txBody>
      </p:sp>
      <p:sp>
        <p:nvSpPr>
          <p:cNvPr id="7" name="text-566">
            <a:extLst xmlns:a="http://schemas.openxmlformats.org/drawingml/2006/main">
              <a:ext uri="{FF2B5EF4-FFF2-40B4-BE49-F238E27FC236}">
                <a16:creationId xmlns:a16="http://schemas.microsoft.com/office/drawing/2014/main" id="{417D9EB4-45F1-4EDA-907A-6EEAF49189C7}"/>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67">
            <a:extLst xmlns:a="http://schemas.openxmlformats.org/drawingml/2006/main">
              <a:ext uri="{FF2B5EF4-FFF2-40B4-BE49-F238E27FC236}">
                <a16:creationId xmlns:a16="http://schemas.microsoft.com/office/drawing/2014/main" id="{803CB8CC-9D4F-4B68-A7DE-454526E79506}"/>
              </a:ext>
            </a:extLst>
          </p:cNvPr>
          <p:cNvSpPr>
            <a:spLocks xmlns:a="http://schemas.openxmlformats.org/drawingml/2006/main" noGrp="1"/>
          </p:cNvSpPr>
          <p:nvPr/>
        </p:nvSpPr>
        <p:spPr>
          <a:xfrm xmlns:a="http://schemas.openxmlformats.org/drawingml/2006/main">
            <a:off x="685800" y="3057525"/>
            <a:ext cx="103332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0.000508 = 5.08 × 10⁻⁴. Expanding gives 5.08 ÷ 10,000 = 0.000508. The value remains </a:t>
            </a:r>
          </a:p>
        </p:txBody>
      </p:sp>
      <p:sp>
        <p:nvSpPr>
          <p:cNvPr id="9" name="text-568">
            <a:extLst xmlns:a="http://schemas.openxmlformats.org/drawingml/2006/main">
              <a:ext uri="{FF2B5EF4-FFF2-40B4-BE49-F238E27FC236}">
                <a16:creationId xmlns:a16="http://schemas.microsoft.com/office/drawing/2014/main" id="{1EBC3636-D491-4A0D-AD30-8D4E9CCCBF5E}"/>
              </a:ext>
            </a:extLst>
          </p:cNvPr>
          <p:cNvSpPr>
            <a:spLocks xmlns:a="http://schemas.openxmlformats.org/drawingml/2006/main" noGrp="1"/>
          </p:cNvSpPr>
          <p:nvPr/>
        </p:nvSpPr>
        <p:spPr>
          <a:xfrm xmlns:a="http://schemas.openxmlformats.org/drawingml/2006/main">
            <a:off x="685800" y="3400425"/>
            <a:ext cx="53551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positive even though its exponent is negative.</a:t>
            </a:r>
          </a:p>
        </p:txBody>
      </p:sp>
    </p:spTree>
    <p:extLst>
      <p:ext uri="{BB962C8B-B14F-4D97-AF65-F5344CB8AC3E}">
        <p14:creationId xmlns:p14="http://schemas.microsoft.com/office/powerpoint/2010/main" val="62493041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569">
            <a:extLst xmlns:a="http://schemas.openxmlformats.org/drawingml/2006/main">
              <a:ext uri="{FF2B5EF4-FFF2-40B4-BE49-F238E27FC236}">
                <a16:creationId xmlns:a16="http://schemas.microsoft.com/office/drawing/2014/main" id="{D7EEBAAD-A1CC-4EBD-B3EB-A8C0A97EBD6A}"/>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15</a:t>
            </a:r>
          </a:p>
        </p:txBody>
      </p:sp>
      <p:sp>
        <p:nvSpPr>
          <p:cNvPr id="2" name="text-570">
            <a:extLst xmlns:a="http://schemas.openxmlformats.org/drawingml/2006/main">
              <a:ext uri="{FF2B5EF4-FFF2-40B4-BE49-F238E27FC236}">
                <a16:creationId xmlns:a16="http://schemas.microsoft.com/office/drawing/2014/main" id="{6C47C34E-845C-42EA-B6ED-D17F37C2A77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Multiplying and dividing</a:t>
            </a:r>
          </a:p>
        </p:txBody>
      </p:sp>
      <p:sp>
        <p:nvSpPr>
          <p:cNvPr id="3" name="text-571">
            <a:extLst xmlns:a="http://schemas.openxmlformats.org/drawingml/2006/main">
              <a:ext uri="{FF2B5EF4-FFF2-40B4-BE49-F238E27FC236}">
                <a16:creationId xmlns:a16="http://schemas.microsoft.com/office/drawing/2014/main" id="{321DF236-3533-4249-B615-B5BDE536BD3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72">
            <a:extLst xmlns:a="http://schemas.openxmlformats.org/drawingml/2006/main">
              <a:ext uri="{FF2B5EF4-FFF2-40B4-BE49-F238E27FC236}">
                <a16:creationId xmlns:a16="http://schemas.microsoft.com/office/drawing/2014/main" id="{154F6963-6583-4345-99E3-BA10DFF269E6}"/>
              </a:ext>
            </a:extLst>
          </p:cNvPr>
          <p:cNvSpPr>
            <a:spLocks xmlns:a="http://schemas.openxmlformats.org/drawingml/2006/main" noGrp="1"/>
          </p:cNvSpPr>
          <p:nvPr/>
        </p:nvSpPr>
        <p:spPr>
          <a:xfrm xmlns:a="http://schemas.openxmlformats.org/drawingml/2006/main">
            <a:off x="685800" y="1409700"/>
            <a:ext cx="1078944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Multiply or divide coefficients separately and use index laws for powers of ten. Normalise the </a:t>
            </a:r>
          </a:p>
        </p:txBody>
      </p:sp>
      <p:sp>
        <p:nvSpPr>
          <p:cNvPr id="5" name="text-573">
            <a:extLst xmlns:a="http://schemas.openxmlformats.org/drawingml/2006/main">
              <a:ext uri="{FF2B5EF4-FFF2-40B4-BE49-F238E27FC236}">
                <a16:creationId xmlns:a16="http://schemas.microsoft.com/office/drawing/2014/main" id="{DA16104E-672D-4E57-B3B3-1F54FD4E3795}"/>
              </a:ext>
            </a:extLst>
          </p:cNvPr>
          <p:cNvSpPr>
            <a:spLocks xmlns:a="http://schemas.openxmlformats.org/drawingml/2006/main" noGrp="1"/>
          </p:cNvSpPr>
          <p:nvPr/>
        </p:nvSpPr>
        <p:spPr>
          <a:xfrm xmlns:a="http://schemas.openxmlformats.org/drawingml/2006/main">
            <a:off x="685800" y="1752600"/>
            <a:ext cx="108017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result afterwards. Include units if the calculation represents a measurement. Check the order </a:t>
            </a:r>
          </a:p>
        </p:txBody>
      </p:sp>
      <p:sp>
        <p:nvSpPr>
          <p:cNvPr id="6" name="text-574">
            <a:extLst xmlns:a="http://schemas.openxmlformats.org/drawingml/2006/main">
              <a:ext uri="{FF2B5EF4-FFF2-40B4-BE49-F238E27FC236}">
                <a16:creationId xmlns:a16="http://schemas.microsoft.com/office/drawing/2014/main" id="{8424CB5B-DFDD-4D44-AD50-E3157D9FDC1F}"/>
              </a:ext>
            </a:extLst>
          </p:cNvPr>
          <p:cNvSpPr>
            <a:spLocks xmlns:a="http://schemas.openxmlformats.org/drawingml/2006/main" noGrp="1"/>
          </p:cNvSpPr>
          <p:nvPr/>
        </p:nvSpPr>
        <p:spPr>
          <a:xfrm xmlns:a="http://schemas.openxmlformats.org/drawingml/2006/main">
            <a:off x="685800" y="2095500"/>
            <a:ext cx="45453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of magnitude to catch exponent errors.</a:t>
            </a:r>
          </a:p>
        </p:txBody>
      </p:sp>
      <p:sp>
        <p:nvSpPr>
          <p:cNvPr id="7" name="text-575">
            <a:extLst xmlns:a="http://schemas.openxmlformats.org/drawingml/2006/main">
              <a:ext uri="{FF2B5EF4-FFF2-40B4-BE49-F238E27FC236}">
                <a16:creationId xmlns:a16="http://schemas.microsoft.com/office/drawing/2014/main" id="{42A98DBD-E3EA-4EAE-BF59-AD3FB5A92601}"/>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76">
            <a:extLst xmlns:a="http://schemas.openxmlformats.org/drawingml/2006/main">
              <a:ext uri="{FF2B5EF4-FFF2-40B4-BE49-F238E27FC236}">
                <a16:creationId xmlns:a16="http://schemas.microsoft.com/office/drawing/2014/main" id="{BA37051B-C558-4396-9A35-3870F8EB193A}"/>
              </a:ext>
            </a:extLst>
          </p:cNvPr>
          <p:cNvSpPr>
            <a:spLocks xmlns:a="http://schemas.openxmlformats.org/drawingml/2006/main" noGrp="1"/>
          </p:cNvSpPr>
          <p:nvPr/>
        </p:nvSpPr>
        <p:spPr>
          <a:xfrm xmlns:a="http://schemas.openxmlformats.org/drawingml/2006/main">
            <a:off x="685800" y="3057525"/>
            <a:ext cx="94890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 10⁵)(4 × 10⁻²) = 12 × 10³ = 1.2 × 10⁴. Also, (8 × 10⁷) ÷ (2 × 10³) = 4 × 10⁴.</a:t>
            </a:r>
          </a:p>
        </p:txBody>
      </p:sp>
    </p:spTree>
    <p:extLst>
      <p:ext uri="{BB962C8B-B14F-4D97-AF65-F5344CB8AC3E}">
        <p14:creationId xmlns:p14="http://schemas.microsoft.com/office/powerpoint/2010/main" val="6078419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77">
            <a:extLst xmlns:a="http://schemas.openxmlformats.org/drawingml/2006/main">
              <a:ext uri="{FF2B5EF4-FFF2-40B4-BE49-F238E27FC236}">
                <a16:creationId xmlns:a16="http://schemas.microsoft.com/office/drawing/2014/main" id="{2EE084E5-171D-4E8F-A0B5-AC9DBCA01714}"/>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15</a:t>
            </a:r>
          </a:p>
        </p:txBody>
      </p:sp>
      <p:sp>
        <p:nvSpPr>
          <p:cNvPr id="2" name="text-578">
            <a:extLst xmlns:a="http://schemas.openxmlformats.org/drawingml/2006/main">
              <a:ext uri="{FF2B5EF4-FFF2-40B4-BE49-F238E27FC236}">
                <a16:creationId xmlns:a16="http://schemas.microsoft.com/office/drawing/2014/main" id="{0DEA26B8-2FB0-4634-9660-70D36B8FF3E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Adding subtracting and comparing</a:t>
            </a:r>
          </a:p>
        </p:txBody>
      </p:sp>
      <p:sp>
        <p:nvSpPr>
          <p:cNvPr id="3" name="text-579">
            <a:extLst xmlns:a="http://schemas.openxmlformats.org/drawingml/2006/main">
              <a:ext uri="{FF2B5EF4-FFF2-40B4-BE49-F238E27FC236}">
                <a16:creationId xmlns:a16="http://schemas.microsoft.com/office/drawing/2014/main" id="{29C1FE35-96E8-4E56-AFDA-D91FF74A5CE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80">
            <a:extLst xmlns:a="http://schemas.openxmlformats.org/drawingml/2006/main">
              <a:ext uri="{FF2B5EF4-FFF2-40B4-BE49-F238E27FC236}">
                <a16:creationId xmlns:a16="http://schemas.microsoft.com/office/drawing/2014/main" id="{A13DE135-BBC0-4C0F-AD41-CC906AF2F90B}"/>
              </a:ext>
            </a:extLst>
          </p:cNvPr>
          <p:cNvSpPr>
            <a:spLocks xmlns:a="http://schemas.openxmlformats.org/drawingml/2006/main" noGrp="1"/>
          </p:cNvSpPr>
          <p:nvPr/>
        </p:nvSpPr>
        <p:spPr>
          <a:xfrm xmlns:a="http://schemas.openxmlformats.org/drawingml/2006/main">
            <a:off x="685800" y="1409700"/>
            <a:ext cx="1005878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To add or subtract, express both terms with the same power of ten first. Then combine </a:t>
            </a:r>
          </a:p>
        </p:txBody>
      </p:sp>
      <p:sp>
        <p:nvSpPr>
          <p:cNvPr id="5" name="text-581">
            <a:extLst xmlns:a="http://schemas.openxmlformats.org/drawingml/2006/main">
              <a:ext uri="{FF2B5EF4-FFF2-40B4-BE49-F238E27FC236}">
                <a16:creationId xmlns:a16="http://schemas.microsoft.com/office/drawing/2014/main" id="{CF9F6E85-E43F-4D2F-BCE3-56EC3D663B67}"/>
              </a:ext>
            </a:extLst>
          </p:cNvPr>
          <p:cNvSpPr>
            <a:spLocks xmlns:a="http://schemas.openxmlformats.org/drawingml/2006/main" noGrp="1"/>
          </p:cNvSpPr>
          <p:nvPr/>
        </p:nvSpPr>
        <p:spPr>
          <a:xfrm xmlns:a="http://schemas.openxmlformats.org/drawingml/2006/main">
            <a:off x="685800" y="1752600"/>
            <a:ext cx="1019984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coefficients and normalise. For positive normalised values, compare exponents first and </a:t>
            </a:r>
          </a:p>
        </p:txBody>
      </p:sp>
      <p:sp>
        <p:nvSpPr>
          <p:cNvPr id="6" name="text-582">
            <a:extLst xmlns:a="http://schemas.openxmlformats.org/drawingml/2006/main">
              <a:ext uri="{FF2B5EF4-FFF2-40B4-BE49-F238E27FC236}">
                <a16:creationId xmlns:a16="http://schemas.microsoft.com/office/drawing/2014/main" id="{164B681F-792C-4022-952F-4B7A2574B966}"/>
              </a:ext>
            </a:extLst>
          </p:cNvPr>
          <p:cNvSpPr>
            <a:spLocks xmlns:a="http://schemas.openxmlformats.org/drawingml/2006/main" noGrp="1"/>
          </p:cNvSpPr>
          <p:nvPr/>
        </p:nvSpPr>
        <p:spPr>
          <a:xfrm xmlns:a="http://schemas.openxmlformats.org/drawingml/2006/main">
            <a:off x="685800" y="2095500"/>
            <a:ext cx="89494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coefficients second. Round the coefficient only after completing a calculation.</a:t>
            </a:r>
          </a:p>
        </p:txBody>
      </p:sp>
      <p:sp>
        <p:nvSpPr>
          <p:cNvPr id="7" name="text-583">
            <a:extLst xmlns:a="http://schemas.openxmlformats.org/drawingml/2006/main">
              <a:ext uri="{FF2B5EF4-FFF2-40B4-BE49-F238E27FC236}">
                <a16:creationId xmlns:a16="http://schemas.microsoft.com/office/drawing/2014/main" id="{F2A00D02-FCEB-470C-A1DC-53A8992109D1}"/>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84">
            <a:extLst xmlns:a="http://schemas.openxmlformats.org/drawingml/2006/main">
              <a:ext uri="{FF2B5EF4-FFF2-40B4-BE49-F238E27FC236}">
                <a16:creationId xmlns:a16="http://schemas.microsoft.com/office/drawing/2014/main" id="{0FC6E67D-C2AD-4880-8F5E-023C000BECAD}"/>
              </a:ext>
            </a:extLst>
          </p:cNvPr>
          <p:cNvSpPr>
            <a:spLocks xmlns:a="http://schemas.openxmlformats.org/drawingml/2006/main" noGrp="1"/>
          </p:cNvSpPr>
          <p:nvPr/>
        </p:nvSpPr>
        <p:spPr>
          <a:xfrm xmlns:a="http://schemas.openxmlformats.org/drawingml/2006/main">
            <a:off x="685800" y="3057525"/>
            <a:ext cx="107126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5.2 × 10⁶ + 7 × 10⁵ = 5.2 × 10⁶ + 0.7 × 10⁶ = 5.9 × 10⁶. Also, 2.1 × 10⁴ is greater than 9.8 </a:t>
            </a:r>
          </a:p>
        </p:txBody>
      </p:sp>
      <p:sp>
        <p:nvSpPr>
          <p:cNvPr id="9" name="text-585">
            <a:extLst xmlns:a="http://schemas.openxmlformats.org/drawingml/2006/main">
              <a:ext uri="{FF2B5EF4-FFF2-40B4-BE49-F238E27FC236}">
                <a16:creationId xmlns:a16="http://schemas.microsoft.com/office/drawing/2014/main" id="{98C831CB-744C-4CFD-9DBB-A5027B6E7CFF}"/>
              </a:ext>
            </a:extLst>
          </p:cNvPr>
          <p:cNvSpPr>
            <a:spLocks xmlns:a="http://schemas.openxmlformats.org/drawingml/2006/main" noGrp="1"/>
          </p:cNvSpPr>
          <p:nvPr/>
        </p:nvSpPr>
        <p:spPr>
          <a:xfrm xmlns:a="http://schemas.openxmlformats.org/drawingml/2006/main">
            <a:off x="685800" y="3400425"/>
            <a:ext cx="7670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10³.</a:t>
            </a:r>
          </a:p>
        </p:txBody>
      </p:sp>
    </p:spTree>
    <p:extLst>
      <p:ext uri="{BB962C8B-B14F-4D97-AF65-F5344CB8AC3E}">
        <p14:creationId xmlns:p14="http://schemas.microsoft.com/office/powerpoint/2010/main" val="173266905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586">
            <a:extLst xmlns:a="http://schemas.openxmlformats.org/drawingml/2006/main">
              <a:ext uri="{FF2B5EF4-FFF2-40B4-BE49-F238E27FC236}">
                <a16:creationId xmlns:a16="http://schemas.microsoft.com/office/drawing/2014/main" id="{80165E2C-7F7A-45D5-8E96-FDA19FB5347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15</a:t>
            </a:r>
          </a:p>
        </p:txBody>
      </p:sp>
      <p:sp>
        <p:nvSpPr>
          <p:cNvPr id="2" name="text-587">
            <a:extLst xmlns:a="http://schemas.openxmlformats.org/drawingml/2006/main">
              <a:ext uri="{FF2B5EF4-FFF2-40B4-BE49-F238E27FC236}">
                <a16:creationId xmlns:a16="http://schemas.microsoft.com/office/drawing/2014/main" id="{83AD9160-3DB8-4728-9FE7-7780E34C499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588">
            <a:extLst xmlns:a="http://schemas.openxmlformats.org/drawingml/2006/main">
              <a:ext uri="{FF2B5EF4-FFF2-40B4-BE49-F238E27FC236}">
                <a16:creationId xmlns:a16="http://schemas.microsoft.com/office/drawing/2014/main" id="{A5B33D75-E6C6-40ED-8268-61CF5FAB850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89">
            <a:extLst xmlns:a="http://schemas.openxmlformats.org/drawingml/2006/main">
              <a:ext uri="{FF2B5EF4-FFF2-40B4-BE49-F238E27FC236}">
                <a16:creationId xmlns:a16="http://schemas.microsoft.com/office/drawing/2014/main" id="{294C8273-8C86-4F28-9DA1-6224BB8ECE00}"/>
              </a:ext>
            </a:extLst>
          </p:cNvPr>
          <p:cNvSpPr>
            <a:spLocks xmlns:a="http://schemas.openxmlformats.org/drawingml/2006/main" noGrp="1"/>
          </p:cNvSpPr>
          <p:nvPr/>
        </p:nvSpPr>
        <p:spPr>
          <a:xfrm xmlns:a="http://schemas.openxmlformats.org/drawingml/2006/main">
            <a:off x="685800" y="1409700"/>
            <a:ext cx="43552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Write 92,000 in scientific notation.</a:t>
            </a:r>
          </a:p>
        </p:txBody>
      </p:sp>
      <p:sp>
        <p:nvSpPr>
          <p:cNvPr id="5" name="text-590">
            <a:extLst xmlns:a="http://schemas.openxmlformats.org/drawingml/2006/main">
              <a:ext uri="{FF2B5EF4-FFF2-40B4-BE49-F238E27FC236}">
                <a16:creationId xmlns:a16="http://schemas.microsoft.com/office/drawing/2014/main" id="{A5F8AEB3-8942-42C9-801D-612E9307DC30}"/>
              </a:ext>
            </a:extLst>
          </p:cNvPr>
          <p:cNvSpPr>
            <a:spLocks xmlns:a="http://schemas.openxmlformats.org/drawingml/2006/main" noGrp="1"/>
          </p:cNvSpPr>
          <p:nvPr/>
        </p:nvSpPr>
        <p:spPr>
          <a:xfrm xmlns:a="http://schemas.openxmlformats.org/drawingml/2006/main">
            <a:off x="685800" y="1924050"/>
            <a:ext cx="46460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Write 0.000063 in scientific notation.</a:t>
            </a:r>
          </a:p>
        </p:txBody>
      </p:sp>
      <p:sp>
        <p:nvSpPr>
          <p:cNvPr id="6" name="text-591">
            <a:extLst xmlns:a="http://schemas.openxmlformats.org/drawingml/2006/main">
              <a:ext uri="{FF2B5EF4-FFF2-40B4-BE49-F238E27FC236}">
                <a16:creationId xmlns:a16="http://schemas.microsoft.com/office/drawing/2014/main" id="{23E09A5C-FD87-4884-8C1E-8A9F77B3F267}"/>
              </a:ext>
            </a:extLst>
          </p:cNvPr>
          <p:cNvSpPr>
            <a:spLocks xmlns:a="http://schemas.openxmlformats.org/drawingml/2006/main" noGrp="1"/>
          </p:cNvSpPr>
          <p:nvPr/>
        </p:nvSpPr>
        <p:spPr>
          <a:xfrm xmlns:a="http://schemas.openxmlformats.org/drawingml/2006/main">
            <a:off x="685800" y="2438400"/>
            <a:ext cx="263975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Expand 4.08 × 10³.</a:t>
            </a:r>
          </a:p>
        </p:txBody>
      </p:sp>
      <p:sp>
        <p:nvSpPr>
          <p:cNvPr id="7" name="text-592">
            <a:extLst xmlns:a="http://schemas.openxmlformats.org/drawingml/2006/main">
              <a:ext uri="{FF2B5EF4-FFF2-40B4-BE49-F238E27FC236}">
                <a16:creationId xmlns:a16="http://schemas.microsoft.com/office/drawing/2014/main" id="{963187E3-793D-424A-95C0-64B5CFC20A03}"/>
              </a:ext>
            </a:extLst>
          </p:cNvPr>
          <p:cNvSpPr>
            <a:spLocks xmlns:a="http://schemas.openxmlformats.org/drawingml/2006/main" noGrp="1"/>
          </p:cNvSpPr>
          <p:nvPr/>
        </p:nvSpPr>
        <p:spPr>
          <a:xfrm xmlns:a="http://schemas.openxmlformats.org/drawingml/2006/main">
            <a:off x="685800" y="2952750"/>
            <a:ext cx="41680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Calculate (6 × 10⁴) ÷ (3 × 10⁻²).</a:t>
            </a:r>
          </a:p>
        </p:txBody>
      </p:sp>
      <p:sp>
        <p:nvSpPr>
          <p:cNvPr id="8" name="text-593">
            <a:extLst xmlns:a="http://schemas.openxmlformats.org/drawingml/2006/main">
              <a:ext uri="{FF2B5EF4-FFF2-40B4-BE49-F238E27FC236}">
                <a16:creationId xmlns:a16="http://schemas.microsoft.com/office/drawing/2014/main" id="{93BF2EE4-BC64-4E85-B96D-8CD59FE5AB60}"/>
              </a:ext>
            </a:extLst>
          </p:cNvPr>
          <p:cNvSpPr>
            <a:spLocks xmlns:a="http://schemas.openxmlformats.org/drawingml/2006/main" noGrp="1"/>
          </p:cNvSpPr>
          <p:nvPr/>
        </p:nvSpPr>
        <p:spPr>
          <a:xfrm xmlns:a="http://schemas.openxmlformats.org/drawingml/2006/main">
            <a:off x="685800" y="3467100"/>
            <a:ext cx="39088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Calculate 3.4 × 10⁵ + 2 × 10⁴.</a:t>
            </a:r>
          </a:p>
        </p:txBody>
      </p:sp>
    </p:spTree>
    <p:extLst>
      <p:ext uri="{BB962C8B-B14F-4D97-AF65-F5344CB8AC3E}">
        <p14:creationId xmlns:p14="http://schemas.microsoft.com/office/powerpoint/2010/main" val="1862982422"/>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594">
            <a:extLst xmlns:a="http://schemas.openxmlformats.org/drawingml/2006/main">
              <a:ext uri="{FF2B5EF4-FFF2-40B4-BE49-F238E27FC236}">
                <a16:creationId xmlns:a16="http://schemas.microsoft.com/office/drawing/2014/main" id="{56D0D6B7-C077-4A7A-A14E-15E82EEA983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15</a:t>
            </a:r>
          </a:p>
        </p:txBody>
      </p:sp>
      <p:sp>
        <p:nvSpPr>
          <p:cNvPr id="2" name="text-595">
            <a:extLst xmlns:a="http://schemas.openxmlformats.org/drawingml/2006/main">
              <a:ext uri="{FF2B5EF4-FFF2-40B4-BE49-F238E27FC236}">
                <a16:creationId xmlns:a16="http://schemas.microsoft.com/office/drawing/2014/main" id="{0662916D-D99B-4008-B1C0-02F8E379928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596">
            <a:extLst xmlns:a="http://schemas.openxmlformats.org/drawingml/2006/main">
              <a:ext uri="{FF2B5EF4-FFF2-40B4-BE49-F238E27FC236}">
                <a16:creationId xmlns:a16="http://schemas.microsoft.com/office/drawing/2014/main" id="{C8B61150-1EE3-4B20-A3C5-922FC3E4364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97">
            <a:extLst xmlns:a="http://schemas.openxmlformats.org/drawingml/2006/main">
              <a:ext uri="{FF2B5EF4-FFF2-40B4-BE49-F238E27FC236}">
                <a16:creationId xmlns:a16="http://schemas.microsoft.com/office/drawing/2014/main" id="{2F9EAF3D-EBF1-4E5E-97F0-6DBAD7D66E00}"/>
              </a:ext>
            </a:extLst>
          </p:cNvPr>
          <p:cNvSpPr>
            <a:spLocks xmlns:a="http://schemas.openxmlformats.org/drawingml/2006/main" noGrp="1"/>
          </p:cNvSpPr>
          <p:nvPr/>
        </p:nvSpPr>
        <p:spPr>
          <a:xfrm xmlns:a="http://schemas.openxmlformats.org/drawingml/2006/main">
            <a:off x="685800" y="1409700"/>
            <a:ext cx="105087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Adding exponents is a multiplication rule. It does not apply when adding </a:t>
            </a:r>
          </a:p>
        </p:txBody>
      </p:sp>
      <p:sp>
        <p:nvSpPr>
          <p:cNvPr id="5" name="text-598">
            <a:extLst xmlns:a="http://schemas.openxmlformats.org/drawingml/2006/main">
              <a:ext uri="{FF2B5EF4-FFF2-40B4-BE49-F238E27FC236}">
                <a16:creationId xmlns:a16="http://schemas.microsoft.com/office/drawing/2014/main" id="{C4C50F4D-9D72-42A2-A5A6-7BC57E47DCC0}"/>
              </a:ext>
            </a:extLst>
          </p:cNvPr>
          <p:cNvSpPr>
            <a:spLocks xmlns:a="http://schemas.openxmlformats.org/drawingml/2006/main" noGrp="1"/>
          </p:cNvSpPr>
          <p:nvPr/>
        </p:nvSpPr>
        <p:spPr>
          <a:xfrm xmlns:a="http://schemas.openxmlformats.org/drawingml/2006/main">
            <a:off x="685800" y="1752600"/>
            <a:ext cx="43221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two scientific notation values.</a:t>
            </a:r>
          </a:p>
        </p:txBody>
      </p:sp>
    </p:spTree>
    <p:extLst>
      <p:ext uri="{BB962C8B-B14F-4D97-AF65-F5344CB8AC3E}">
        <p14:creationId xmlns:p14="http://schemas.microsoft.com/office/powerpoint/2010/main" val="192850046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599">
            <a:extLst xmlns:a="http://schemas.openxmlformats.org/drawingml/2006/main">
              <a:ext uri="{FF2B5EF4-FFF2-40B4-BE49-F238E27FC236}">
                <a16:creationId xmlns:a16="http://schemas.microsoft.com/office/drawing/2014/main" id="{8C92D499-3488-4575-AB2E-3F772E25661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15</a:t>
            </a:r>
          </a:p>
        </p:txBody>
      </p:sp>
      <p:sp>
        <p:nvSpPr>
          <p:cNvPr id="2" name="text-600">
            <a:extLst xmlns:a="http://schemas.openxmlformats.org/drawingml/2006/main">
              <a:ext uri="{FF2B5EF4-FFF2-40B4-BE49-F238E27FC236}">
                <a16:creationId xmlns:a16="http://schemas.microsoft.com/office/drawing/2014/main" id="{AE140A37-0780-4B44-AE99-CDA7755CC42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601">
            <a:extLst xmlns:a="http://schemas.openxmlformats.org/drawingml/2006/main">
              <a:ext uri="{FF2B5EF4-FFF2-40B4-BE49-F238E27FC236}">
                <a16:creationId xmlns:a16="http://schemas.microsoft.com/office/drawing/2014/main" id="{B2114117-715D-4BC9-AE6F-A7C10FF3033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02">
            <a:extLst xmlns:a="http://schemas.openxmlformats.org/drawingml/2006/main">
              <a:ext uri="{FF2B5EF4-FFF2-40B4-BE49-F238E27FC236}">
                <a16:creationId xmlns:a16="http://schemas.microsoft.com/office/drawing/2014/main" id="{68FD4CA3-307C-439C-A4D8-83C8DDDF1E47}"/>
              </a:ext>
            </a:extLst>
          </p:cNvPr>
          <p:cNvSpPr>
            <a:spLocks xmlns:a="http://schemas.openxmlformats.org/drawingml/2006/main" noGrp="1"/>
          </p:cNvSpPr>
          <p:nvPr/>
        </p:nvSpPr>
        <p:spPr>
          <a:xfrm xmlns:a="http://schemas.openxmlformats.org/drawingml/2006/main">
            <a:off x="685800" y="1409700"/>
            <a:ext cx="156676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9.2 × 10⁴.</a:t>
            </a:r>
          </a:p>
        </p:txBody>
      </p:sp>
      <p:sp>
        <p:nvSpPr>
          <p:cNvPr id="5" name="text-603">
            <a:extLst xmlns:a="http://schemas.openxmlformats.org/drawingml/2006/main">
              <a:ext uri="{FF2B5EF4-FFF2-40B4-BE49-F238E27FC236}">
                <a16:creationId xmlns:a16="http://schemas.microsoft.com/office/drawing/2014/main" id="{CE201A09-311E-46F2-90BA-F70696AA383C}"/>
              </a:ext>
            </a:extLst>
          </p:cNvPr>
          <p:cNvSpPr>
            <a:spLocks xmlns:a="http://schemas.openxmlformats.org/drawingml/2006/main" noGrp="1"/>
          </p:cNvSpPr>
          <p:nvPr/>
        </p:nvSpPr>
        <p:spPr>
          <a:xfrm xmlns:a="http://schemas.openxmlformats.org/drawingml/2006/main">
            <a:off x="685800" y="1924050"/>
            <a:ext cx="16874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6.3 × 10⁻⁵.</a:t>
            </a:r>
          </a:p>
        </p:txBody>
      </p:sp>
      <p:sp>
        <p:nvSpPr>
          <p:cNvPr id="6" name="text-604">
            <a:extLst xmlns:a="http://schemas.openxmlformats.org/drawingml/2006/main">
              <a:ext uri="{FF2B5EF4-FFF2-40B4-BE49-F238E27FC236}">
                <a16:creationId xmlns:a16="http://schemas.microsoft.com/office/drawing/2014/main" id="{21612453-21E0-4A36-A5ED-CCA5A4E48717}"/>
              </a:ext>
            </a:extLst>
          </p:cNvPr>
          <p:cNvSpPr>
            <a:spLocks xmlns:a="http://schemas.openxmlformats.org/drawingml/2006/main" noGrp="1"/>
          </p:cNvSpPr>
          <p:nvPr/>
        </p:nvSpPr>
        <p:spPr>
          <a:xfrm xmlns:a="http://schemas.openxmlformats.org/drawingml/2006/main">
            <a:off x="685800" y="2438400"/>
            <a:ext cx="29755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4.08 × 1,000 = 4,080.</a:t>
            </a:r>
          </a:p>
        </p:txBody>
      </p:sp>
      <p:sp>
        <p:nvSpPr>
          <p:cNvPr id="7" name="text-605">
            <a:extLst xmlns:a="http://schemas.openxmlformats.org/drawingml/2006/main">
              <a:ext uri="{FF2B5EF4-FFF2-40B4-BE49-F238E27FC236}">
                <a16:creationId xmlns:a16="http://schemas.microsoft.com/office/drawing/2014/main" id="{0F499D25-901D-4209-910D-D40105F11A5E}"/>
              </a:ext>
            </a:extLst>
          </p:cNvPr>
          <p:cNvSpPr>
            <a:spLocks xmlns:a="http://schemas.openxmlformats.org/drawingml/2006/main" noGrp="1"/>
          </p:cNvSpPr>
          <p:nvPr/>
        </p:nvSpPr>
        <p:spPr>
          <a:xfrm xmlns:a="http://schemas.openxmlformats.org/drawingml/2006/main">
            <a:off x="685800" y="2952750"/>
            <a:ext cx="40027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2 × 10⁶, because 4 − (−2) = 6.</a:t>
            </a:r>
          </a:p>
        </p:txBody>
      </p:sp>
      <p:sp>
        <p:nvSpPr>
          <p:cNvPr id="8" name="text-606">
            <a:extLst xmlns:a="http://schemas.openxmlformats.org/drawingml/2006/main">
              <a:ext uri="{FF2B5EF4-FFF2-40B4-BE49-F238E27FC236}">
                <a16:creationId xmlns:a16="http://schemas.microsoft.com/office/drawing/2014/main" id="{E8BA7AD2-49D3-4271-9842-DF72BFD54B04}"/>
              </a:ext>
            </a:extLst>
          </p:cNvPr>
          <p:cNvSpPr>
            <a:spLocks xmlns:a="http://schemas.openxmlformats.org/drawingml/2006/main" noGrp="1"/>
          </p:cNvSpPr>
          <p:nvPr/>
        </p:nvSpPr>
        <p:spPr>
          <a:xfrm xmlns:a="http://schemas.openxmlformats.org/drawingml/2006/main">
            <a:off x="685800" y="3467100"/>
            <a:ext cx="440655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3.4 × 10⁵ + 0.2 × 10⁵ = 3.6 × 10⁵.</a:t>
            </a:r>
          </a:p>
        </p:txBody>
      </p:sp>
    </p:spTree>
    <p:extLst>
      <p:ext uri="{BB962C8B-B14F-4D97-AF65-F5344CB8AC3E}">
        <p14:creationId xmlns:p14="http://schemas.microsoft.com/office/powerpoint/2010/main" val="151350875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2026-11-02T23:57:17.7400000Z</dcterms:created>
  <dcterms:modified xsi:type="dcterms:W3CDTF">2026-11-02T23:57:17.7400000Z</dcterms:modified>
</coreProperties>
</file>