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8b5aa944894d72" /><Relationship Type="http://schemas.openxmlformats.org/officeDocument/2006/relationships/extended-properties" Target="/docProps/app.xml" Id="R0a5416b2b7744481" /><Relationship Type="http://schemas.openxmlformats.org/officeDocument/2006/relationships/officeDocument" Target="/ppt/presentation.xml" Id="Rd1b5432e047a4f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4e4de0c7f145c2"/>
  </p:sldMasterIdLst>
  <p:notesMasterIdLst>
    <p:notesMasterId xmlns:r="http://schemas.openxmlformats.org/officeDocument/2006/relationships" r:id="Rb7b4e87a7f1f4a8f"/>
  </p:notesMasterIdLst>
  <p:sldIdLst>
    <p:sldId xmlns:r="http://schemas.openxmlformats.org/officeDocument/2006/relationships" id="256" r:id="R42eef6ad96f547cc"/>
    <p:sldId xmlns:r="http://schemas.openxmlformats.org/officeDocument/2006/relationships" id="257" r:id="R38151c736a61450d"/>
    <p:sldId xmlns:r="http://schemas.openxmlformats.org/officeDocument/2006/relationships" id="258" r:id="R9e27d6c44f1346b4"/>
    <p:sldId xmlns:r="http://schemas.openxmlformats.org/officeDocument/2006/relationships" id="259" r:id="Re76b5ffd941a4c02"/>
    <p:sldId xmlns:r="http://schemas.openxmlformats.org/officeDocument/2006/relationships" id="260" r:id="R4a3bb628c84c4a32"/>
    <p:sldId xmlns:r="http://schemas.openxmlformats.org/officeDocument/2006/relationships" id="261" r:id="Re28a68d64a734b83"/>
    <p:sldId xmlns:r="http://schemas.openxmlformats.org/officeDocument/2006/relationships" id="262" r:id="R758dc919cfe541bd"/>
    <p:sldId xmlns:r="http://schemas.openxmlformats.org/officeDocument/2006/relationships" id="263" r:id="R477becb1d5f7495c"/>
    <p:sldId xmlns:r="http://schemas.openxmlformats.org/officeDocument/2006/relationships" id="264" r:id="R48311b4fdb9746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f0160527c54dd4" /><Relationship Type="http://schemas.openxmlformats.org/officeDocument/2006/relationships/slideMaster" Target="/ppt/slideMasters/slideMaster1.xml" Id="R8c4e4de0c7f145c2" /><Relationship Type="http://schemas.openxmlformats.org/officeDocument/2006/relationships/notesMaster" Target="/ppt/notesMasters/notesMaster1.xml" Id="Rb7b4e87a7f1f4a8f" /><Relationship Type="http://schemas.openxmlformats.org/officeDocument/2006/relationships/presProps" Target="/ppt/presProps.xml" Id="Rf22a990e9e5c4d08" /><Relationship Type="http://schemas.openxmlformats.org/officeDocument/2006/relationships/tableStyles" Target="/ppt/tableStyles.xml" Id="R14e7b7726437493d" /><Relationship Type="http://schemas.openxmlformats.org/officeDocument/2006/relationships/slide" Target="/ppt/slides/slide1.xml" Id="R42eef6ad96f547cc" /><Relationship Type="http://schemas.openxmlformats.org/officeDocument/2006/relationships/slide" Target="/ppt/slides/slide2.xml" Id="R38151c736a61450d" /><Relationship Type="http://schemas.openxmlformats.org/officeDocument/2006/relationships/slide" Target="/ppt/slides/slide3.xml" Id="R9e27d6c44f1346b4" /><Relationship Type="http://schemas.openxmlformats.org/officeDocument/2006/relationships/slide" Target="/ppt/slides/slide4.xml" Id="Re76b5ffd941a4c02" /><Relationship Type="http://schemas.openxmlformats.org/officeDocument/2006/relationships/slide" Target="/ppt/slides/slide5.xml" Id="R4a3bb628c84c4a32" /><Relationship Type="http://schemas.openxmlformats.org/officeDocument/2006/relationships/slide" Target="/ppt/slides/slide6.xml" Id="Re28a68d64a734b83" /><Relationship Type="http://schemas.openxmlformats.org/officeDocument/2006/relationships/slide" Target="/ppt/slides/slide7.xml" Id="R758dc919cfe541bd" /><Relationship Type="http://schemas.openxmlformats.org/officeDocument/2006/relationships/slide" Target="/ppt/slides/slide8.xml" Id="R477becb1d5f7495c" /><Relationship Type="http://schemas.openxmlformats.org/officeDocument/2006/relationships/slide" Target="/ppt/slides/slide9.xml" Id="R48311b4fdb9746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5ca1513d4443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af2c37182c4bc2" /><Relationship Type="http://schemas.openxmlformats.org/officeDocument/2006/relationships/notesMaster" Target="/ppt/notesMasters/notesMaster1.xml" Id="R566a817f11a44c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1722847e094ce6" /><Relationship Type="http://schemas.openxmlformats.org/officeDocument/2006/relationships/notesMaster" Target="/ppt/notesMasters/notesMaster1.xml" Id="Red8d7988179248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4f94e130244a84" /><Relationship Type="http://schemas.openxmlformats.org/officeDocument/2006/relationships/notesMaster" Target="/ppt/notesMasters/notesMaster1.xml" Id="R479ab3c0053f42f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e05ab0a0c448e8" /><Relationship Type="http://schemas.openxmlformats.org/officeDocument/2006/relationships/notesMaster" Target="/ppt/notesMasters/notesMaster1.xml" Id="Red15e6b218784a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acc31f04f1418d" /><Relationship Type="http://schemas.openxmlformats.org/officeDocument/2006/relationships/notesMaster" Target="/ppt/notesMasters/notesMaster1.xml" Id="Rb5e7dc2646ad46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4fc196264044a6" /><Relationship Type="http://schemas.openxmlformats.org/officeDocument/2006/relationships/notesMaster" Target="/ppt/notesMasters/notesMaster1.xml" Id="R3c0f7de41d7a44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c851cb1e314202" /><Relationship Type="http://schemas.openxmlformats.org/officeDocument/2006/relationships/notesMaster" Target="/ppt/notesMasters/notesMaster1.xml" Id="R8fbb0dabd65c45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f34f4143dc430e" /><Relationship Type="http://schemas.openxmlformats.org/officeDocument/2006/relationships/notesMaster" Target="/ppt/notesMasters/notesMaster1.xml" Id="R5dbdf4c6b7ba41e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72b3efac174f07" /><Relationship Type="http://schemas.openxmlformats.org/officeDocument/2006/relationships/notesMaster" Target="/ppt/notesMasters/notesMaster1.xml" Id="R8afc1b7e3d2f42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notes, follow the worked examples, then attempt the practice before viewing the answers.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square of a number is its product with itself. The principal square root of a nonnegative number is the nonnegative number whose square gives it. Memorise small square numbers to recognise them quickly. An equation such as x² = 25 has two real solutions even though √25 has one principal value.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7² = 49 and √49 = 7. The solutions to x² = 49 are x = 7 and x = −7 because both numbers have square 49.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cube multiplies a number by itself three times. The cube root reverses cubing. A negative number has a negative cube and a negative real cube root. Square units measure area; cubic units measure volume.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4³ = 64, so ∛64 = 4. Also, (−3)³ = −27 and ∛(−27) = −3. A cube of side 4 cm has volume 64 cm³.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index tells how often the base appears as a factor. For the same nonzero base, multiply powers by adding indices and divide by subtracting indices. The bases must match. These rules describe products and quotients, not sums.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2³ × 2⁴ = 2⁷ = 128. Also, 5⁶ ÷ 5² = 5⁴ = 625. But 2³ + 2⁴ = 8 + 16 = 24, not 2⁷.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Raise a power to another power by multiplying the indices. A power of a product applies to each factor. A power of a quotient applies to numerator and denominator, provided the denominator is not zero. Brackets define the base.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(3²)³ = 3⁶ = 729. Also, (2 × 5)² = 2² × 5² = 100, and ({2|3})² = {4|9}.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a nonzero base a, a⁰ = 1 and a raised to a negative integer is the reciprocal of the corresponding positive power. For positive a, a to the power one half means √a and one third means ∛a. Zero to a negative power is undefined.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7⁰ = 1. Also, 2⁻³ = {1|2³} = {1|8}. The value 16 raised to the power {1|2} is √16 = 4. The expression 0⁰ is not assigned a value in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10ae0375f74c9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440858bc404b9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30db75a2e8486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7620d0d5e94d5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c4aa94266f432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d0e6de5d0b47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8A52C6-B537-4594-ACE2-9114B5A3C1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25E771C-463A-496D-BD46-0D7C53ACB67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8534E42-2D79-4F50-BE31-6943EE9DC5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0ACA2A-A3B8-4C8C-BCE0-4573613B77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C594BEF-053B-4E7D-9CDC-E39E03CD0D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E51F425-EBA7-4944-9886-A3C11CDEB1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ABCD58B-6B42-4404-A894-FBD77AFE6C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7A0694A-4916-4908-B18B-E77CAE4B0F9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8B2855-0D76-4CB8-9A63-E63AB31C8B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ABBC43D-F91E-4184-9DC3-5D0D0FCE32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e1defd2ac042a2" /><Relationship Type="http://schemas.openxmlformats.org/officeDocument/2006/relationships/slideLayout" Target="/ppt/slideLayouts/slideLayout1.xml" Id="R801839e835c646f7" /><Relationship Type="http://schemas.openxmlformats.org/officeDocument/2006/relationships/slideLayout" Target="/ppt/slideLayouts/slideLayout2.xml" Id="Rd4e99c8c1eb44bf2" /><Relationship Type="http://schemas.openxmlformats.org/officeDocument/2006/relationships/slideLayout" Target="/ppt/slideLayouts/slideLayout3.xml" Id="R6d93273b8c0f464d" /><Relationship Type="http://schemas.openxmlformats.org/officeDocument/2006/relationships/slideLayout" Target="/ppt/slideLayouts/slideLayout4.xml" Id="R19989920e965429c" /><Relationship Type="http://schemas.openxmlformats.org/officeDocument/2006/relationships/slideLayout" Target="/ppt/slideLayouts/slideLayout5.xml" Id="R8cc54d9226274eba" /><Relationship Type="http://schemas.openxmlformats.org/officeDocument/2006/relationships/slideLayout" Target="/ppt/slideLayouts/slideLayout6.xml" Id="Rc915d9dbbe6a43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1839e835c646f7"/>
    <p:sldLayoutId xmlns:r="http://schemas.openxmlformats.org/officeDocument/2006/relationships" id="2147483650" r:id="Rd4e99c8c1eb44bf2"/>
    <p:sldLayoutId xmlns:r="http://schemas.openxmlformats.org/officeDocument/2006/relationships" id="2147483651" r:id="R6d93273b8c0f464d"/>
    <p:sldLayoutId xmlns:r="http://schemas.openxmlformats.org/officeDocument/2006/relationships" id="2147483652" r:id="R19989920e965429c"/>
    <p:sldLayoutId xmlns:r="http://schemas.openxmlformats.org/officeDocument/2006/relationships" id="2147483653" r:id="R8cc54d9226274eba"/>
    <p:sldLayoutId xmlns:r="http://schemas.openxmlformats.org/officeDocument/2006/relationships" id="2147483654" r:id="Rc915d9dbbe6a43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232b7fbf6748b0" /><Relationship Type="http://schemas.openxmlformats.org/officeDocument/2006/relationships/notesSlide" Target="/ppt/notesSlides/notesSlide1.xml" Id="R73dfc2e29c0e455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08df471f444735" /><Relationship Type="http://schemas.openxmlformats.org/officeDocument/2006/relationships/notesSlide" Target="/ppt/notesSlides/notesSlide2.xml" Id="R66138e3c8c674a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401bfb827945e8" /><Relationship Type="http://schemas.openxmlformats.org/officeDocument/2006/relationships/notesSlide" Target="/ppt/notesSlides/notesSlide3.xml" Id="R04ab9c8d51d342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5d5126f81b4cb4" /><Relationship Type="http://schemas.openxmlformats.org/officeDocument/2006/relationships/notesSlide" Target="/ppt/notesSlides/notesSlide4.xml" Id="Ra67f20a01bf84a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f7ef13a526432a" /><Relationship Type="http://schemas.openxmlformats.org/officeDocument/2006/relationships/notesSlide" Target="/ppt/notesSlides/notesSlide5.xml" Id="R0f283c53959b4a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26b30eea23488d" /><Relationship Type="http://schemas.openxmlformats.org/officeDocument/2006/relationships/notesSlide" Target="/ppt/notesSlides/notesSlide6.xml" Id="R82762e056df04db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5ee6de2b45455f" /><Relationship Type="http://schemas.openxmlformats.org/officeDocument/2006/relationships/notesSlide" Target="/ppt/notesSlides/notesSlide7.xml" Id="R4ff06bf1eb2e4f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5763040274673" /><Relationship Type="http://schemas.openxmlformats.org/officeDocument/2006/relationships/notesSlide" Target="/ppt/notesSlides/notesSlide8.xml" Id="R0c9dfdf33ada40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8c4082f446419a" /><Relationship Type="http://schemas.openxmlformats.org/officeDocument/2006/relationships/notesSlide" Target="/ppt/notesSlides/notesSlide9.xml" Id="R5e119b4007f745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431">
            <a:extLst xmlns:a="http://schemas.openxmlformats.org/drawingml/2006/main">
              <a:ext uri="{FF2B5EF4-FFF2-40B4-BE49-F238E27FC236}">
                <a16:creationId xmlns:a16="http://schemas.microsoft.com/office/drawing/2014/main" id="{A31B34D3-1626-4B53-AA39-EF995177B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432">
            <a:extLst xmlns:a="http://schemas.openxmlformats.org/drawingml/2006/main">
              <a:ext uri="{FF2B5EF4-FFF2-40B4-BE49-F238E27FC236}">
                <a16:creationId xmlns:a16="http://schemas.microsoft.com/office/drawing/2014/main" id="{47D8322C-ED1C-4359-83F1-1B02CE6F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Squares cubes roots and indices</a:t>
            </a:r>
          </a:p>
        </p:txBody>
      </p:sp>
      <p:sp>
        <p:nvSpPr>
          <p:cNvPr id="3" name="text-433">
            <a:extLst xmlns:a="http://schemas.openxmlformats.org/drawingml/2006/main">
              <a:ext uri="{FF2B5EF4-FFF2-40B4-BE49-F238E27FC236}">
                <a16:creationId xmlns:a16="http://schemas.microsoft.com/office/drawing/2014/main" id="{1683FD0F-C10F-4584-BFF6-A29E0656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34">
            <a:extLst xmlns:a="http://schemas.openxmlformats.org/drawingml/2006/main">
              <a:ext uri="{FF2B5EF4-FFF2-40B4-BE49-F238E27FC236}">
                <a16:creationId xmlns:a16="http://schemas.microsoft.com/office/drawing/2014/main" id="{A69189C8-C266-481E-8C5E-53AE202FD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49508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Chapter notes and worked examples</a:t>
            </a:r>
          </a:p>
        </p:txBody>
      </p:sp>
      <p:sp>
        <p:nvSpPr>
          <p:cNvPr id="5" name="text-435">
            <a:extLst xmlns:a="http://schemas.openxmlformats.org/drawingml/2006/main">
              <a:ext uri="{FF2B5EF4-FFF2-40B4-BE49-F238E27FC236}">
                <a16:creationId xmlns:a16="http://schemas.microsoft.com/office/drawing/2014/main" id="{BB75CBDB-4C9D-49A5-AA93-896985196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2975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Squares and square roots</a:t>
            </a:r>
          </a:p>
        </p:txBody>
      </p:sp>
      <p:sp>
        <p:nvSpPr>
          <p:cNvPr id="6" name="text-436">
            <a:extLst xmlns:a="http://schemas.openxmlformats.org/drawingml/2006/main">
              <a:ext uri="{FF2B5EF4-FFF2-40B4-BE49-F238E27FC236}">
                <a16:creationId xmlns:a16="http://schemas.microsoft.com/office/drawing/2014/main" id="{EA973DA8-C75F-48EA-B084-0F4A354F2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25387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Cubes and cube roots</a:t>
            </a:r>
          </a:p>
        </p:txBody>
      </p:sp>
      <p:sp>
        <p:nvSpPr>
          <p:cNvPr id="7" name="text-437">
            <a:extLst xmlns:a="http://schemas.openxmlformats.org/drawingml/2006/main">
              <a:ext uri="{FF2B5EF4-FFF2-40B4-BE49-F238E27FC236}">
                <a16:creationId xmlns:a16="http://schemas.microsoft.com/office/drawing/2014/main" id="{AE325BF5-1E94-44EF-9D10-4BDE29ECD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8786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Products and quotients of powers</a:t>
            </a:r>
          </a:p>
        </p:txBody>
      </p:sp>
      <p:sp>
        <p:nvSpPr>
          <p:cNvPr id="8" name="text-438">
            <a:extLst xmlns:a="http://schemas.openxmlformats.org/drawingml/2006/main">
              <a:ext uri="{FF2B5EF4-FFF2-40B4-BE49-F238E27FC236}">
                <a16:creationId xmlns:a16="http://schemas.microsoft.com/office/drawing/2014/main" id="{2D04F7CD-4BAA-4ABC-9108-9CE27F75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362292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Powers of powers and products</a:t>
            </a:r>
          </a:p>
        </p:txBody>
      </p:sp>
      <p:sp>
        <p:nvSpPr>
          <p:cNvPr id="9" name="text-439">
            <a:extLst xmlns:a="http://schemas.openxmlformats.org/drawingml/2006/main">
              <a:ext uri="{FF2B5EF4-FFF2-40B4-BE49-F238E27FC236}">
                <a16:creationId xmlns:a16="http://schemas.microsoft.com/office/drawing/2014/main" id="{E0D03924-A766-49D6-8D15-822681CF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417842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Zero negative and fractional indices</a:t>
            </a:r>
          </a:p>
        </p:txBody>
      </p:sp>
    </p:spTree>
    <p:extLst>
      <p:ext uri="{BB962C8B-B14F-4D97-AF65-F5344CB8AC3E}">
        <p14:creationId xmlns:p14="http://schemas.microsoft.com/office/powerpoint/2010/main" val="8602902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440">
            <a:extLst xmlns:a="http://schemas.openxmlformats.org/drawingml/2006/main">
              <a:ext uri="{FF2B5EF4-FFF2-40B4-BE49-F238E27FC236}">
                <a16:creationId xmlns:a16="http://schemas.microsoft.com/office/drawing/2014/main" id="{F8D07016-0E0C-40EF-AE63-3B7AC429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441">
            <a:extLst xmlns:a="http://schemas.openxmlformats.org/drawingml/2006/main">
              <a:ext uri="{FF2B5EF4-FFF2-40B4-BE49-F238E27FC236}">
                <a16:creationId xmlns:a16="http://schemas.microsoft.com/office/drawing/2014/main" id="{F3049419-EC8D-4C49-BA4D-9862B7FC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Squares and square roots</a:t>
            </a:r>
          </a:p>
        </p:txBody>
      </p:sp>
      <p:sp>
        <p:nvSpPr>
          <p:cNvPr id="3" name="text-442">
            <a:extLst xmlns:a="http://schemas.openxmlformats.org/drawingml/2006/main">
              <a:ext uri="{FF2B5EF4-FFF2-40B4-BE49-F238E27FC236}">
                <a16:creationId xmlns:a16="http://schemas.microsoft.com/office/drawing/2014/main" id="{BA3BB98A-165F-4FEC-ACEF-A9CE79BB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43">
            <a:extLst xmlns:a="http://schemas.openxmlformats.org/drawingml/2006/main">
              <a:ext uri="{FF2B5EF4-FFF2-40B4-BE49-F238E27FC236}">
                <a16:creationId xmlns:a16="http://schemas.microsoft.com/office/drawing/2014/main" id="{A973CE3D-BA4B-4708-9EC8-E161D3FB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0923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square of a number is its product with itself. The principal square root of a nonnegative </a:t>
            </a:r>
          </a:p>
        </p:txBody>
      </p:sp>
      <p:sp>
        <p:nvSpPr>
          <p:cNvPr id="5" name="text-444">
            <a:extLst xmlns:a="http://schemas.openxmlformats.org/drawingml/2006/main">
              <a:ext uri="{FF2B5EF4-FFF2-40B4-BE49-F238E27FC236}">
                <a16:creationId xmlns:a16="http://schemas.microsoft.com/office/drawing/2014/main" id="{3023AB1A-E2D2-44F4-A15C-06612F6C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62018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number is the nonnegative number whose square gives it. Memorise small square numbers </a:t>
            </a:r>
          </a:p>
        </p:txBody>
      </p:sp>
      <p:sp>
        <p:nvSpPr>
          <p:cNvPr id="6" name="text-445">
            <a:extLst xmlns:a="http://schemas.openxmlformats.org/drawingml/2006/main">
              <a:ext uri="{FF2B5EF4-FFF2-40B4-BE49-F238E27FC236}">
                <a16:creationId xmlns:a16="http://schemas.microsoft.com/office/drawing/2014/main" id="{6B4DF86F-DCB8-4839-99E0-229369960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53074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to recognise them quickly. An equation such as x² = 25 has two real solutions even though </a:t>
            </a:r>
          </a:p>
        </p:txBody>
      </p:sp>
      <p:sp>
        <p:nvSpPr>
          <p:cNvPr id="7" name="text-446">
            <a:extLst xmlns:a="http://schemas.openxmlformats.org/drawingml/2006/main">
              <a:ext uri="{FF2B5EF4-FFF2-40B4-BE49-F238E27FC236}">
                <a16:creationId xmlns:a16="http://schemas.microsoft.com/office/drawing/2014/main" id="{7B1C3FEF-3D7F-4CA2-9EC4-4D260EC8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28669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√25 has one principal value.</a:t>
            </a:r>
          </a:p>
        </p:txBody>
      </p:sp>
      <p:sp>
        <p:nvSpPr>
          <p:cNvPr id="8" name="text-447">
            <a:extLst xmlns:a="http://schemas.openxmlformats.org/drawingml/2006/main">
              <a:ext uri="{FF2B5EF4-FFF2-40B4-BE49-F238E27FC236}">
                <a16:creationId xmlns:a16="http://schemas.microsoft.com/office/drawing/2014/main" id="{8A6451F6-D7E4-4397-BAA3-7F54034D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448">
            <a:extLst xmlns:a="http://schemas.openxmlformats.org/drawingml/2006/main">
              <a:ext uri="{FF2B5EF4-FFF2-40B4-BE49-F238E27FC236}">
                <a16:creationId xmlns:a16="http://schemas.microsoft.com/office/drawing/2014/main" id="{C3EDA961-38D8-427B-95A0-D144A78A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59856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7² = 49 and √49 = 7. The solutions to x² = 49 are x = 7 and x = −7 because both numbers </a:t>
            </a:r>
          </a:p>
        </p:txBody>
      </p:sp>
      <p:sp>
        <p:nvSpPr>
          <p:cNvPr id="10" name="text-449">
            <a:extLst xmlns:a="http://schemas.openxmlformats.org/drawingml/2006/main">
              <a:ext uri="{FF2B5EF4-FFF2-40B4-BE49-F238E27FC236}">
                <a16:creationId xmlns:a16="http://schemas.microsoft.com/office/drawing/2014/main" id="{9B98DBA7-BB9D-4893-9330-52FA04C9A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189623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have square 49.</a:t>
            </a:r>
          </a:p>
        </p:txBody>
      </p:sp>
    </p:spTree>
    <p:extLst>
      <p:ext uri="{BB962C8B-B14F-4D97-AF65-F5344CB8AC3E}">
        <p14:creationId xmlns:p14="http://schemas.microsoft.com/office/powerpoint/2010/main" val="6365488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450">
            <a:extLst xmlns:a="http://schemas.openxmlformats.org/drawingml/2006/main">
              <a:ext uri="{FF2B5EF4-FFF2-40B4-BE49-F238E27FC236}">
                <a16:creationId xmlns:a16="http://schemas.microsoft.com/office/drawing/2014/main" id="{9BF9FAED-21C8-43C7-AC29-66336451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451">
            <a:extLst xmlns:a="http://schemas.openxmlformats.org/drawingml/2006/main">
              <a:ext uri="{FF2B5EF4-FFF2-40B4-BE49-F238E27FC236}">
                <a16:creationId xmlns:a16="http://schemas.microsoft.com/office/drawing/2014/main" id="{1BD4B1F3-27FB-42B8-94DF-6552B054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Cubes and cube roots</a:t>
            </a:r>
          </a:p>
        </p:txBody>
      </p:sp>
      <p:sp>
        <p:nvSpPr>
          <p:cNvPr id="3" name="text-452">
            <a:extLst xmlns:a="http://schemas.openxmlformats.org/drawingml/2006/main">
              <a:ext uri="{FF2B5EF4-FFF2-40B4-BE49-F238E27FC236}">
                <a16:creationId xmlns:a16="http://schemas.microsoft.com/office/drawing/2014/main" id="{77269129-760B-4EE0-ADE7-96824754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53">
            <a:extLst xmlns:a="http://schemas.openxmlformats.org/drawingml/2006/main">
              <a:ext uri="{FF2B5EF4-FFF2-40B4-BE49-F238E27FC236}">
                <a16:creationId xmlns:a16="http://schemas.microsoft.com/office/drawing/2014/main" id="{C3C43D94-3FE6-4868-B201-1A0B53A1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379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cube multiplies a number by itself three times. The cube root reverses cubing. A negative </a:t>
            </a:r>
          </a:p>
        </p:txBody>
      </p:sp>
      <p:sp>
        <p:nvSpPr>
          <p:cNvPr id="5" name="text-454">
            <a:extLst xmlns:a="http://schemas.openxmlformats.org/drawingml/2006/main">
              <a:ext uri="{FF2B5EF4-FFF2-40B4-BE49-F238E27FC236}">
                <a16:creationId xmlns:a16="http://schemas.microsoft.com/office/drawing/2014/main" id="{86C59EAA-C711-481E-A03B-5A826EA4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4868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number has a negative cube and a negative real cube root. Square units measure area; cubic </a:t>
            </a:r>
          </a:p>
        </p:txBody>
      </p:sp>
      <p:sp>
        <p:nvSpPr>
          <p:cNvPr id="6" name="text-455">
            <a:extLst xmlns:a="http://schemas.openxmlformats.org/drawingml/2006/main">
              <a:ext uri="{FF2B5EF4-FFF2-40B4-BE49-F238E27FC236}">
                <a16:creationId xmlns:a16="http://schemas.microsoft.com/office/drawing/2014/main" id="{D1B65CDA-36A2-47EF-8E1F-375F261C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67147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units measure volume.</a:t>
            </a:r>
          </a:p>
        </p:txBody>
      </p:sp>
      <p:sp>
        <p:nvSpPr>
          <p:cNvPr id="7" name="text-456">
            <a:extLst xmlns:a="http://schemas.openxmlformats.org/drawingml/2006/main">
              <a:ext uri="{FF2B5EF4-FFF2-40B4-BE49-F238E27FC236}">
                <a16:creationId xmlns:a16="http://schemas.microsoft.com/office/drawing/2014/main" id="{1C7C5C07-B921-4865-89A2-AF778E44B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457">
            <a:extLst xmlns:a="http://schemas.openxmlformats.org/drawingml/2006/main">
              <a:ext uri="{FF2B5EF4-FFF2-40B4-BE49-F238E27FC236}">
                <a16:creationId xmlns:a16="http://schemas.microsoft.com/office/drawing/2014/main" id="{17B4A889-03FA-4644-BDB1-CA9C9476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79649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4³ = 64, so ∛64 = 4. Also, (−3)³ = −27 and ∛(−27) = −3. A cube of side 4 cm has volume 64 </a:t>
            </a:r>
          </a:p>
        </p:txBody>
      </p:sp>
      <p:sp>
        <p:nvSpPr>
          <p:cNvPr id="9" name="text-458">
            <a:extLst xmlns:a="http://schemas.openxmlformats.org/drawingml/2006/main">
              <a:ext uri="{FF2B5EF4-FFF2-40B4-BE49-F238E27FC236}">
                <a16:creationId xmlns:a16="http://schemas.microsoft.com/office/drawing/2014/main" id="{238558F3-D9F8-4497-A9BE-1A8E306F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5602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cm³.</a:t>
            </a:r>
          </a:p>
        </p:txBody>
      </p:sp>
    </p:spTree>
    <p:extLst>
      <p:ext uri="{BB962C8B-B14F-4D97-AF65-F5344CB8AC3E}">
        <p14:creationId xmlns:p14="http://schemas.microsoft.com/office/powerpoint/2010/main" val="11129402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59">
            <a:extLst xmlns:a="http://schemas.openxmlformats.org/drawingml/2006/main">
              <a:ext uri="{FF2B5EF4-FFF2-40B4-BE49-F238E27FC236}">
                <a16:creationId xmlns:a16="http://schemas.microsoft.com/office/drawing/2014/main" id="{7A067315-35B6-4BED-AFA7-4C083E0F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460">
            <a:extLst xmlns:a="http://schemas.openxmlformats.org/drawingml/2006/main">
              <a:ext uri="{FF2B5EF4-FFF2-40B4-BE49-F238E27FC236}">
                <a16:creationId xmlns:a16="http://schemas.microsoft.com/office/drawing/2014/main" id="{8ABCE8E8-0D92-470F-9882-1E18B86F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Products and quotients of powers</a:t>
            </a:r>
          </a:p>
        </p:txBody>
      </p:sp>
      <p:sp>
        <p:nvSpPr>
          <p:cNvPr id="3" name="text-461">
            <a:extLst xmlns:a="http://schemas.openxmlformats.org/drawingml/2006/main">
              <a:ext uri="{FF2B5EF4-FFF2-40B4-BE49-F238E27FC236}">
                <a16:creationId xmlns:a16="http://schemas.microsoft.com/office/drawing/2014/main" id="{674B35BB-93C2-44CD-BFC1-EAE46A22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62">
            <a:extLst xmlns:a="http://schemas.openxmlformats.org/drawingml/2006/main">
              <a:ext uri="{FF2B5EF4-FFF2-40B4-BE49-F238E27FC236}">
                <a16:creationId xmlns:a16="http://schemas.microsoft.com/office/drawing/2014/main" id="{3ADEBEE7-BD8F-403C-B66B-7E4089B6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53388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 index tells how often the base appears as a factor. For the same nonzero base, multiply </a:t>
            </a:r>
          </a:p>
        </p:txBody>
      </p:sp>
      <p:sp>
        <p:nvSpPr>
          <p:cNvPr id="5" name="text-463">
            <a:extLst xmlns:a="http://schemas.openxmlformats.org/drawingml/2006/main">
              <a:ext uri="{FF2B5EF4-FFF2-40B4-BE49-F238E27FC236}">
                <a16:creationId xmlns:a16="http://schemas.microsoft.com/office/drawing/2014/main" id="{9B827AED-B12C-402F-B354-B41EE30A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48369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powers by adding indices and divide by subtracting indices. The bases must match. These </a:t>
            </a:r>
          </a:p>
        </p:txBody>
      </p:sp>
      <p:sp>
        <p:nvSpPr>
          <p:cNvPr id="6" name="text-464">
            <a:extLst xmlns:a="http://schemas.openxmlformats.org/drawingml/2006/main">
              <a:ext uri="{FF2B5EF4-FFF2-40B4-BE49-F238E27FC236}">
                <a16:creationId xmlns:a16="http://schemas.microsoft.com/office/drawing/2014/main" id="{A07FC941-A5BD-48C3-B8C9-0D34479A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65061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rules describe products and quotients, not sums.</a:t>
            </a:r>
          </a:p>
        </p:txBody>
      </p:sp>
      <p:sp>
        <p:nvSpPr>
          <p:cNvPr id="7" name="text-465">
            <a:extLst xmlns:a="http://schemas.openxmlformats.org/drawingml/2006/main">
              <a:ext uri="{FF2B5EF4-FFF2-40B4-BE49-F238E27FC236}">
                <a16:creationId xmlns:a16="http://schemas.microsoft.com/office/drawing/2014/main" id="{7CD2AA2E-F263-4822-A504-3247BE3FC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466">
            <a:extLst xmlns:a="http://schemas.openxmlformats.org/drawingml/2006/main">
              <a:ext uri="{FF2B5EF4-FFF2-40B4-BE49-F238E27FC236}">
                <a16:creationId xmlns:a16="http://schemas.microsoft.com/office/drawing/2014/main" id="{A2765ACB-3732-4708-8765-C6F4EF85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91941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2³ × 2⁴ = 2⁷ = 128. Also, 5⁶ ÷ 5² = 5⁴ = 625. But 2³ + 2⁴ = 8 + 16 = 24, not 2⁷.</a:t>
            </a:r>
          </a:p>
        </p:txBody>
      </p:sp>
    </p:spTree>
    <p:extLst>
      <p:ext uri="{BB962C8B-B14F-4D97-AF65-F5344CB8AC3E}">
        <p14:creationId xmlns:p14="http://schemas.microsoft.com/office/powerpoint/2010/main" val="2917642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467">
            <a:extLst xmlns:a="http://schemas.openxmlformats.org/drawingml/2006/main">
              <a:ext uri="{FF2B5EF4-FFF2-40B4-BE49-F238E27FC236}">
                <a16:creationId xmlns:a16="http://schemas.microsoft.com/office/drawing/2014/main" id="{6B4DBDEE-CA20-4B93-8762-6C9F07FC3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468">
            <a:extLst xmlns:a="http://schemas.openxmlformats.org/drawingml/2006/main">
              <a:ext uri="{FF2B5EF4-FFF2-40B4-BE49-F238E27FC236}">
                <a16:creationId xmlns:a16="http://schemas.microsoft.com/office/drawing/2014/main" id="{9D888FD8-9DDD-4E1A-8C33-295C3A24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Powers of powers and products</a:t>
            </a:r>
          </a:p>
        </p:txBody>
      </p:sp>
      <p:sp>
        <p:nvSpPr>
          <p:cNvPr id="3" name="text-469">
            <a:extLst xmlns:a="http://schemas.openxmlformats.org/drawingml/2006/main">
              <a:ext uri="{FF2B5EF4-FFF2-40B4-BE49-F238E27FC236}">
                <a16:creationId xmlns:a16="http://schemas.microsoft.com/office/drawing/2014/main" id="{353EBD4F-29F5-4DA8-B333-A95FB9C1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70">
            <a:extLst xmlns:a="http://schemas.openxmlformats.org/drawingml/2006/main">
              <a:ext uri="{FF2B5EF4-FFF2-40B4-BE49-F238E27FC236}">
                <a16:creationId xmlns:a16="http://schemas.microsoft.com/office/drawing/2014/main" id="{7AFC772F-00A9-478B-B2AF-4F64A982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53826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Raise a power to another power by multiplying the indices. A power of a product applies to </a:t>
            </a:r>
          </a:p>
        </p:txBody>
      </p:sp>
      <p:sp>
        <p:nvSpPr>
          <p:cNvPr id="5" name="text-471">
            <a:extLst xmlns:a="http://schemas.openxmlformats.org/drawingml/2006/main">
              <a:ext uri="{FF2B5EF4-FFF2-40B4-BE49-F238E27FC236}">
                <a16:creationId xmlns:a16="http://schemas.microsoft.com/office/drawing/2014/main" id="{9D0B8055-8506-4C76-9400-663FE8A8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1230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each factor. A power of a quotient applies to numerator and denominator, provided the </a:t>
            </a:r>
          </a:p>
        </p:txBody>
      </p:sp>
      <p:sp>
        <p:nvSpPr>
          <p:cNvPr id="6" name="text-472">
            <a:extLst xmlns:a="http://schemas.openxmlformats.org/drawingml/2006/main">
              <a:ext uri="{FF2B5EF4-FFF2-40B4-BE49-F238E27FC236}">
                <a16:creationId xmlns:a16="http://schemas.microsoft.com/office/drawing/2014/main" id="{B6687016-D473-49FD-82C5-DEAB30D76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83472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denominator is not zero. Brackets define the base.</a:t>
            </a:r>
          </a:p>
        </p:txBody>
      </p:sp>
      <p:sp>
        <p:nvSpPr>
          <p:cNvPr id="7" name="text-473">
            <a:extLst xmlns:a="http://schemas.openxmlformats.org/drawingml/2006/main">
              <a:ext uri="{FF2B5EF4-FFF2-40B4-BE49-F238E27FC236}">
                <a16:creationId xmlns:a16="http://schemas.microsoft.com/office/drawing/2014/main" id="{EE9368B6-F2A2-4CC9-9041-99CB0461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474">
            <a:extLst xmlns:a="http://schemas.openxmlformats.org/drawingml/2006/main">
              <a:ext uri="{FF2B5EF4-FFF2-40B4-BE49-F238E27FC236}">
                <a16:creationId xmlns:a16="http://schemas.microsoft.com/office/drawing/2014/main" id="{D3B3734C-5309-4512-B226-5591D0B83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622763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(3²)³ = 3⁶ = 729. Also, (2 × 5)² = 2² × 5² = 100, and (</a:t>
            </a:r>
          </a:p>
        </p:txBody>
      </p:sp>
      <p:sp>
        <p:nvSpPr>
          <p:cNvPr id="9" name="text-475">
            <a:extLst xmlns:a="http://schemas.openxmlformats.org/drawingml/2006/main">
              <a:ext uri="{FF2B5EF4-FFF2-40B4-BE49-F238E27FC236}">
                <a16:creationId xmlns:a16="http://schemas.microsoft.com/office/drawing/2014/main" id="{4B7CE26B-4DDF-428F-A7BC-20119C5F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5810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text-476">
            <a:extLst xmlns:a="http://schemas.openxmlformats.org/drawingml/2006/main">
              <a:ext uri="{FF2B5EF4-FFF2-40B4-BE49-F238E27FC236}">
                <a16:creationId xmlns:a16="http://schemas.microsoft.com/office/drawing/2014/main" id="{83A3B4E5-9DA8-4D29-8592-2D170AD6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5810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fraction-bar-477">
            <a:extLst xmlns:a="http://schemas.openxmlformats.org/drawingml/2006/main">
              <a:ext uri="{FF2B5EF4-FFF2-40B4-BE49-F238E27FC236}">
                <a16:creationId xmlns:a16="http://schemas.microsoft.com/office/drawing/2014/main" id="{C51C7FCD-C675-4B4C-B095-4AEF606E6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860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478">
            <a:extLst xmlns:a="http://schemas.openxmlformats.org/drawingml/2006/main">
              <a:ext uri="{FF2B5EF4-FFF2-40B4-BE49-F238E27FC236}">
                <a16:creationId xmlns:a16="http://schemas.microsoft.com/office/drawing/2014/main" id="{4CD9819C-2A0C-4E42-9020-D0E812C1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461" y="3200400"/>
            <a:ext cx="5653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)² = </a:t>
            </a:r>
          </a:p>
        </p:txBody>
      </p:sp>
      <p:sp>
        <p:nvSpPr>
          <p:cNvPr id="13" name="text-479">
            <a:extLst xmlns:a="http://schemas.openxmlformats.org/drawingml/2006/main">
              <a:ext uri="{FF2B5EF4-FFF2-40B4-BE49-F238E27FC236}">
                <a16:creationId xmlns:a16="http://schemas.microsoft.com/office/drawing/2014/main" id="{F984C575-5D4E-4045-884A-69012526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3144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text-480">
            <a:extLst xmlns:a="http://schemas.openxmlformats.org/drawingml/2006/main">
              <a:ext uri="{FF2B5EF4-FFF2-40B4-BE49-F238E27FC236}">
                <a16:creationId xmlns:a16="http://schemas.microsoft.com/office/drawing/2014/main" id="{819E896E-15FB-4E4D-A81D-A0230F01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3144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15" name="fraction-bar-481">
            <a:extLst xmlns:a="http://schemas.openxmlformats.org/drawingml/2006/main">
              <a:ext uri="{FF2B5EF4-FFF2-40B4-BE49-F238E27FC236}">
                <a16:creationId xmlns:a16="http://schemas.microsoft.com/office/drawing/2014/main" id="{E7902089-991A-4956-8C93-CE923F9D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2194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482">
            <a:extLst xmlns:a="http://schemas.openxmlformats.org/drawingml/2006/main">
              <a:ext uri="{FF2B5EF4-FFF2-40B4-BE49-F238E27FC236}">
                <a16:creationId xmlns:a16="http://schemas.microsoft.com/office/drawing/2014/main" id="{4FD64C85-3E06-4E66-A6C8-ECD29A486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2795" y="3200400"/>
            <a:ext cx="1203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89214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483">
            <a:extLst xmlns:a="http://schemas.openxmlformats.org/drawingml/2006/main">
              <a:ext uri="{FF2B5EF4-FFF2-40B4-BE49-F238E27FC236}">
                <a16:creationId xmlns:a16="http://schemas.microsoft.com/office/drawing/2014/main" id="{40DA0285-6A6B-4606-8D0C-75DCCDBE7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484">
            <a:extLst xmlns:a="http://schemas.openxmlformats.org/drawingml/2006/main">
              <a:ext uri="{FF2B5EF4-FFF2-40B4-BE49-F238E27FC236}">
                <a16:creationId xmlns:a16="http://schemas.microsoft.com/office/drawing/2014/main" id="{4F92B543-7716-4D52-9500-A8C51B5D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Zero negative and fractional indices</a:t>
            </a:r>
          </a:p>
        </p:txBody>
      </p:sp>
      <p:sp>
        <p:nvSpPr>
          <p:cNvPr id="3" name="text-485">
            <a:extLst xmlns:a="http://schemas.openxmlformats.org/drawingml/2006/main">
              <a:ext uri="{FF2B5EF4-FFF2-40B4-BE49-F238E27FC236}">
                <a16:creationId xmlns:a16="http://schemas.microsoft.com/office/drawing/2014/main" id="{4F825954-F7AD-4F35-B25D-2DDDADE4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86">
            <a:extLst xmlns:a="http://schemas.openxmlformats.org/drawingml/2006/main">
              <a:ext uri="{FF2B5EF4-FFF2-40B4-BE49-F238E27FC236}">
                <a16:creationId xmlns:a16="http://schemas.microsoft.com/office/drawing/2014/main" id="{5A047305-3FFF-482C-8B92-C740B989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997953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For a nonzero base a, a⁰ = 1 and a raised to a negative integer is the reciprocal of the </a:t>
            </a:r>
          </a:p>
        </p:txBody>
      </p:sp>
      <p:sp>
        <p:nvSpPr>
          <p:cNvPr id="5" name="text-487">
            <a:extLst xmlns:a="http://schemas.openxmlformats.org/drawingml/2006/main">
              <a:ext uri="{FF2B5EF4-FFF2-40B4-BE49-F238E27FC236}">
                <a16:creationId xmlns:a16="http://schemas.microsoft.com/office/drawing/2014/main" id="{C075F5DC-2459-4ED9-AC1F-2AA3CF9E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78458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corresponding positive power. For positive a, a to the power one half means √a and one third </a:t>
            </a:r>
          </a:p>
        </p:txBody>
      </p:sp>
      <p:sp>
        <p:nvSpPr>
          <p:cNvPr id="6" name="text-488">
            <a:extLst xmlns:a="http://schemas.openxmlformats.org/drawingml/2006/main">
              <a:ext uri="{FF2B5EF4-FFF2-40B4-BE49-F238E27FC236}">
                <a16:creationId xmlns:a16="http://schemas.microsoft.com/office/drawing/2014/main" id="{D2420933-A7A0-416E-B229-600BA841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76224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means ∛a. Zero to a negative power is undefined.</a:t>
            </a:r>
          </a:p>
        </p:txBody>
      </p:sp>
      <p:sp>
        <p:nvSpPr>
          <p:cNvPr id="7" name="text-489">
            <a:extLst xmlns:a="http://schemas.openxmlformats.org/drawingml/2006/main">
              <a:ext uri="{FF2B5EF4-FFF2-40B4-BE49-F238E27FC236}">
                <a16:creationId xmlns:a16="http://schemas.microsoft.com/office/drawing/2014/main" id="{703A22C5-415A-416B-BE5E-D3ED46CF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490">
            <a:extLst xmlns:a="http://schemas.openxmlformats.org/drawingml/2006/main">
              <a:ext uri="{FF2B5EF4-FFF2-40B4-BE49-F238E27FC236}">
                <a16:creationId xmlns:a16="http://schemas.microsoft.com/office/drawing/2014/main" id="{3CF1DAA8-63A1-40AD-ADE2-8595A010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223123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7⁰ = 1. Also, 2⁻³ = </a:t>
            </a:r>
          </a:p>
        </p:txBody>
      </p:sp>
      <p:sp>
        <p:nvSpPr>
          <p:cNvPr id="9" name="text-491">
            <a:extLst xmlns:a="http://schemas.openxmlformats.org/drawingml/2006/main">
              <a:ext uri="{FF2B5EF4-FFF2-40B4-BE49-F238E27FC236}">
                <a16:creationId xmlns:a16="http://schemas.microsoft.com/office/drawing/2014/main" id="{3C26A267-EBA9-4263-BEDA-1246CC863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9406" y="3057525"/>
            <a:ext cx="322897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text-492">
            <a:extLst xmlns:a="http://schemas.openxmlformats.org/drawingml/2006/main">
              <a:ext uri="{FF2B5EF4-FFF2-40B4-BE49-F238E27FC236}">
                <a16:creationId xmlns:a16="http://schemas.microsoft.com/office/drawing/2014/main" id="{D89104AD-3BBC-4571-B009-7641B889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9406" y="3343275"/>
            <a:ext cx="322897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2³</a:t>
            </a:r>
          </a:p>
        </p:txBody>
      </p:sp>
      <p:sp>
        <p:nvSpPr>
          <p:cNvPr id="11" name="fraction-bar-493">
            <a:extLst xmlns:a="http://schemas.openxmlformats.org/drawingml/2006/main">
              <a:ext uri="{FF2B5EF4-FFF2-40B4-BE49-F238E27FC236}">
                <a16:creationId xmlns:a16="http://schemas.microsoft.com/office/drawing/2014/main" id="{9891E1E4-590F-4DD9-B338-7BCB18F1E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8456" y="3324225"/>
            <a:ext cx="284797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494">
            <a:extLst xmlns:a="http://schemas.openxmlformats.org/drawingml/2006/main">
              <a:ext uri="{FF2B5EF4-FFF2-40B4-BE49-F238E27FC236}">
                <a16:creationId xmlns:a16="http://schemas.microsoft.com/office/drawing/2014/main" id="{E0ACDD1E-F0CE-4DB7-8F07-DA32A693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2304" y="3200400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3" name="text-495">
            <a:extLst xmlns:a="http://schemas.openxmlformats.org/drawingml/2006/main">
              <a:ext uri="{FF2B5EF4-FFF2-40B4-BE49-F238E27FC236}">
                <a16:creationId xmlns:a16="http://schemas.microsoft.com/office/drawing/2014/main" id="{ABA41DAD-B3A1-40C8-B03A-C1FF2DAF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203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4" name="text-496">
            <a:extLst xmlns:a="http://schemas.openxmlformats.org/drawingml/2006/main">
              <a:ext uri="{FF2B5EF4-FFF2-40B4-BE49-F238E27FC236}">
                <a16:creationId xmlns:a16="http://schemas.microsoft.com/office/drawing/2014/main" id="{DEABA9EA-8F44-49D4-8961-45456930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9203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15" name="fraction-bar-497">
            <a:extLst xmlns:a="http://schemas.openxmlformats.org/drawingml/2006/main">
              <a:ext uri="{FF2B5EF4-FFF2-40B4-BE49-F238E27FC236}">
                <a16:creationId xmlns:a16="http://schemas.microsoft.com/office/drawing/2014/main" id="{EEE788A9-8908-44CD-9E7F-97A233FDB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253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498">
            <a:extLst xmlns:a="http://schemas.openxmlformats.org/drawingml/2006/main">
              <a:ext uri="{FF2B5EF4-FFF2-40B4-BE49-F238E27FC236}">
                <a16:creationId xmlns:a16="http://schemas.microsoft.com/office/drawing/2014/main" id="{4D62A054-B1A9-4EF4-83B7-DBC79B19B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8853" y="3200400"/>
            <a:ext cx="4055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. The value 16 raised to the power </a:t>
            </a:r>
          </a:p>
        </p:txBody>
      </p:sp>
      <p:sp>
        <p:nvSpPr>
          <p:cNvPr id="17" name="text-499">
            <a:extLst xmlns:a="http://schemas.openxmlformats.org/drawingml/2006/main">
              <a:ext uri="{FF2B5EF4-FFF2-40B4-BE49-F238E27FC236}">
                <a16:creationId xmlns:a16="http://schemas.microsoft.com/office/drawing/2014/main" id="{BA53DB97-0D44-4007-BEA0-157B939B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7068" y="305752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8" name="text-500">
            <a:extLst xmlns:a="http://schemas.openxmlformats.org/drawingml/2006/main">
              <a:ext uri="{FF2B5EF4-FFF2-40B4-BE49-F238E27FC236}">
                <a16:creationId xmlns:a16="http://schemas.microsoft.com/office/drawing/2014/main" id="{D7DA9492-2E12-4C85-95CA-4448C20C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7068" y="3343275"/>
            <a:ext cx="2496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9" name="fraction-bar-501">
            <a:extLst xmlns:a="http://schemas.openxmlformats.org/drawingml/2006/main">
              <a:ext uri="{FF2B5EF4-FFF2-40B4-BE49-F238E27FC236}">
                <a16:creationId xmlns:a16="http://schemas.microsoft.com/office/drawing/2014/main" id="{7B400E4A-B4CB-49C9-9E0B-904FBB6A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6118" y="3324225"/>
            <a:ext cx="211550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502">
            <a:extLst xmlns:a="http://schemas.openxmlformats.org/drawingml/2006/main">
              <a:ext uri="{FF2B5EF4-FFF2-40B4-BE49-F238E27FC236}">
                <a16:creationId xmlns:a16="http://schemas.microsoft.com/office/drawing/2014/main" id="{D528CA57-4C46-45FB-BB8C-D670CF425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6719" y="3200400"/>
            <a:ext cx="324345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is √16 = 4. The expression </a:t>
            </a:r>
          </a:p>
        </p:txBody>
      </p:sp>
      <p:sp>
        <p:nvSpPr>
          <p:cNvPr id="21" name="text-503">
            <a:extLst xmlns:a="http://schemas.openxmlformats.org/drawingml/2006/main">
              <a:ext uri="{FF2B5EF4-FFF2-40B4-BE49-F238E27FC236}">
                <a16:creationId xmlns:a16="http://schemas.microsoft.com/office/drawing/2014/main" id="{53A4117B-B061-47D9-B8D0-62BA8B470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46674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0⁰ is not assigned a value in this course.</a:t>
            </a:r>
          </a:p>
        </p:txBody>
      </p:sp>
    </p:spTree>
    <p:extLst>
      <p:ext uri="{BB962C8B-B14F-4D97-AF65-F5344CB8AC3E}">
        <p14:creationId xmlns:p14="http://schemas.microsoft.com/office/powerpoint/2010/main" val="20511647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504">
            <a:extLst xmlns:a="http://schemas.openxmlformats.org/drawingml/2006/main">
              <a:ext uri="{FF2B5EF4-FFF2-40B4-BE49-F238E27FC236}">
                <a16:creationId xmlns:a16="http://schemas.microsoft.com/office/drawing/2014/main" id="{7A761B1E-67DE-423B-8139-60E7007D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505">
            <a:extLst xmlns:a="http://schemas.openxmlformats.org/drawingml/2006/main">
              <a:ext uri="{FF2B5EF4-FFF2-40B4-BE49-F238E27FC236}">
                <a16:creationId xmlns:a16="http://schemas.microsoft.com/office/drawing/2014/main" id="{E0F74FD4-5F4E-4DBF-AFA6-65C79A34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3" name="text-506">
            <a:extLst xmlns:a="http://schemas.openxmlformats.org/drawingml/2006/main">
              <a:ext uri="{FF2B5EF4-FFF2-40B4-BE49-F238E27FC236}">
                <a16:creationId xmlns:a16="http://schemas.microsoft.com/office/drawing/2014/main" id="{2C785BF1-D0AF-4149-A6D8-FCA4F484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507">
            <a:extLst xmlns:a="http://schemas.openxmlformats.org/drawingml/2006/main">
              <a:ext uri="{FF2B5EF4-FFF2-40B4-BE49-F238E27FC236}">
                <a16:creationId xmlns:a16="http://schemas.microsoft.com/office/drawing/2014/main" id="{C078C6E3-36B8-4871-B088-F86C9725B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200663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Calculate 13².</a:t>
            </a:r>
          </a:p>
        </p:txBody>
      </p:sp>
      <p:sp>
        <p:nvSpPr>
          <p:cNvPr id="5" name="text-508">
            <a:extLst xmlns:a="http://schemas.openxmlformats.org/drawingml/2006/main">
              <a:ext uri="{FF2B5EF4-FFF2-40B4-BE49-F238E27FC236}">
                <a16:creationId xmlns:a16="http://schemas.microsoft.com/office/drawing/2014/main" id="{4FF70876-6960-4586-9B74-C8133351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60677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Find ∛125.</a:t>
            </a:r>
          </a:p>
        </p:txBody>
      </p:sp>
      <p:sp>
        <p:nvSpPr>
          <p:cNvPr id="6" name="text-509">
            <a:extLst xmlns:a="http://schemas.openxmlformats.org/drawingml/2006/main">
              <a:ext uri="{FF2B5EF4-FFF2-40B4-BE49-F238E27FC236}">
                <a16:creationId xmlns:a16="http://schemas.microsoft.com/office/drawing/2014/main" id="{69762EB5-7ED1-48E5-A518-A5836771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87086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Simplify 3² × 3⁵ as one power.</a:t>
            </a:r>
          </a:p>
        </p:txBody>
      </p:sp>
      <p:sp>
        <p:nvSpPr>
          <p:cNvPr id="7" name="text-510">
            <a:extLst xmlns:a="http://schemas.openxmlformats.org/drawingml/2006/main">
              <a:ext uri="{FF2B5EF4-FFF2-40B4-BE49-F238E27FC236}">
                <a16:creationId xmlns:a16="http://schemas.microsoft.com/office/drawing/2014/main" id="{5104C35F-1955-4178-9DF6-A5AF55C1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205816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Evaluate 10⁻².</a:t>
            </a:r>
          </a:p>
        </p:txBody>
      </p:sp>
      <p:sp>
        <p:nvSpPr>
          <p:cNvPr id="8" name="text-511">
            <a:extLst xmlns:a="http://schemas.openxmlformats.org/drawingml/2006/main">
              <a:ext uri="{FF2B5EF4-FFF2-40B4-BE49-F238E27FC236}">
                <a16:creationId xmlns:a16="http://schemas.microsoft.com/office/drawing/2014/main" id="{360A02C9-CE2C-4016-ADBD-33D4AB47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203549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Solve x² = 36.</a:t>
            </a:r>
          </a:p>
        </p:txBody>
      </p:sp>
    </p:spTree>
    <p:extLst>
      <p:ext uri="{BB962C8B-B14F-4D97-AF65-F5344CB8AC3E}">
        <p14:creationId xmlns:p14="http://schemas.microsoft.com/office/powerpoint/2010/main" val="5186539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12">
            <a:extLst xmlns:a="http://schemas.openxmlformats.org/drawingml/2006/main">
              <a:ext uri="{FF2B5EF4-FFF2-40B4-BE49-F238E27FC236}">
                <a16:creationId xmlns:a16="http://schemas.microsoft.com/office/drawing/2014/main" id="{85A50A63-8CBC-4D73-BD0A-5F801761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513">
            <a:extLst xmlns:a="http://schemas.openxmlformats.org/drawingml/2006/main">
              <a:ext uri="{FF2B5EF4-FFF2-40B4-BE49-F238E27FC236}">
                <a16:creationId xmlns:a16="http://schemas.microsoft.com/office/drawing/2014/main" id="{165BAFBE-6B82-425F-A7AC-BF0C80949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Common mistake to avoid</a:t>
            </a:r>
          </a:p>
        </p:txBody>
      </p:sp>
      <p:sp>
        <p:nvSpPr>
          <p:cNvPr id="3" name="text-514">
            <a:extLst xmlns:a="http://schemas.openxmlformats.org/drawingml/2006/main">
              <a:ext uri="{FF2B5EF4-FFF2-40B4-BE49-F238E27FC236}">
                <a16:creationId xmlns:a16="http://schemas.microsoft.com/office/drawing/2014/main" id="{AE1711D9-A840-4FA3-A817-B47C19206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515">
            <a:extLst xmlns:a="http://schemas.openxmlformats.org/drawingml/2006/main">
              <a:ext uri="{FF2B5EF4-FFF2-40B4-BE49-F238E27FC236}">
                <a16:creationId xmlns:a16="http://schemas.microsoft.com/office/drawing/2014/main" id="{54ED7374-5666-49E2-BC48-1D4EAF4F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40301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√(a + b) is generally not √a + √b. For example, √(9 + 16) = 5, but √9 + </a:t>
            </a:r>
          </a:p>
        </p:txBody>
      </p:sp>
      <p:sp>
        <p:nvSpPr>
          <p:cNvPr id="5" name="text-516">
            <a:extLst xmlns:a="http://schemas.openxmlformats.org/drawingml/2006/main">
              <a:ext uri="{FF2B5EF4-FFF2-40B4-BE49-F238E27FC236}">
                <a16:creationId xmlns:a16="http://schemas.microsoft.com/office/drawing/2014/main" id="{C8D9AAC8-85E2-4197-88B7-317D84C2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28701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√16 = 7.</a:t>
            </a:r>
          </a:p>
        </p:txBody>
      </p:sp>
    </p:spTree>
    <p:extLst>
      <p:ext uri="{BB962C8B-B14F-4D97-AF65-F5344CB8AC3E}">
        <p14:creationId xmlns:p14="http://schemas.microsoft.com/office/powerpoint/2010/main" val="20855869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517">
            <a:extLst xmlns:a="http://schemas.openxmlformats.org/drawingml/2006/main">
              <a:ext uri="{FF2B5EF4-FFF2-40B4-BE49-F238E27FC236}">
                <a16:creationId xmlns:a16="http://schemas.microsoft.com/office/drawing/2014/main" id="{B3F50FF5-020D-4E5E-810D-16C929285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14</a:t>
            </a:r>
          </a:p>
        </p:txBody>
      </p:sp>
      <p:sp>
        <p:nvSpPr>
          <p:cNvPr id="2" name="text-518">
            <a:extLst xmlns:a="http://schemas.openxmlformats.org/drawingml/2006/main">
              <a:ext uri="{FF2B5EF4-FFF2-40B4-BE49-F238E27FC236}">
                <a16:creationId xmlns:a16="http://schemas.microsoft.com/office/drawing/2014/main" id="{1069DC90-956C-4E58-A7B8-A858AEC00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Answers with methods</a:t>
            </a:r>
          </a:p>
        </p:txBody>
      </p:sp>
      <p:sp>
        <p:nvSpPr>
          <p:cNvPr id="3" name="text-519">
            <a:extLst xmlns:a="http://schemas.openxmlformats.org/drawingml/2006/main">
              <a:ext uri="{FF2B5EF4-FFF2-40B4-BE49-F238E27FC236}">
                <a16:creationId xmlns:a16="http://schemas.microsoft.com/office/drawing/2014/main" id="{FAB2B1A0-906C-4202-BF65-8D3BE3BD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520">
            <a:extLst xmlns:a="http://schemas.openxmlformats.org/drawingml/2006/main">
              <a:ext uri="{FF2B5EF4-FFF2-40B4-BE49-F238E27FC236}">
                <a16:creationId xmlns:a16="http://schemas.microsoft.com/office/drawing/2014/main" id="{3374943D-C532-41FA-8DA6-33F893EC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2175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13 × 13 = 169.</a:t>
            </a:r>
          </a:p>
        </p:txBody>
      </p:sp>
      <p:sp>
        <p:nvSpPr>
          <p:cNvPr id="5" name="text-521">
            <a:extLst xmlns:a="http://schemas.openxmlformats.org/drawingml/2006/main">
              <a:ext uri="{FF2B5EF4-FFF2-40B4-BE49-F238E27FC236}">
                <a16:creationId xmlns:a16="http://schemas.microsoft.com/office/drawing/2014/main" id="{65033E0F-BEB1-4EB9-A82F-E27D631F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81368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5, because 5³ = 125.</a:t>
            </a:r>
          </a:p>
        </p:txBody>
      </p:sp>
      <p:sp>
        <p:nvSpPr>
          <p:cNvPr id="6" name="text-522">
            <a:extLst xmlns:a="http://schemas.openxmlformats.org/drawingml/2006/main">
              <a:ext uri="{FF2B5EF4-FFF2-40B4-BE49-F238E27FC236}">
                <a16:creationId xmlns:a16="http://schemas.microsoft.com/office/drawing/2014/main" id="{DC9A759B-04DB-43A9-BF27-49FD931D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30051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3⁷, because 2 + 5 = 7.</a:t>
            </a:r>
          </a:p>
        </p:txBody>
      </p:sp>
      <p:sp>
        <p:nvSpPr>
          <p:cNvPr id="7" name="text-523">
            <a:extLst xmlns:a="http://schemas.openxmlformats.org/drawingml/2006/main">
              <a:ext uri="{FF2B5EF4-FFF2-40B4-BE49-F238E27FC236}">
                <a16:creationId xmlns:a16="http://schemas.microsoft.com/office/drawing/2014/main" id="{1A351DDC-CC58-4257-B93C-003F6EC1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41109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</a:t>
            </a:r>
          </a:p>
        </p:txBody>
      </p:sp>
      <p:sp>
        <p:nvSpPr>
          <p:cNvPr id="8" name="text-524">
            <a:extLst xmlns:a="http://schemas.openxmlformats.org/drawingml/2006/main">
              <a:ext uri="{FF2B5EF4-FFF2-40B4-BE49-F238E27FC236}">
                <a16:creationId xmlns:a16="http://schemas.microsoft.com/office/drawing/2014/main" id="{8C8F3567-973D-4EEF-A322-CF9BFBED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2952750"/>
            <a:ext cx="439198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text-525">
            <a:extLst xmlns:a="http://schemas.openxmlformats.org/drawingml/2006/main">
              <a:ext uri="{FF2B5EF4-FFF2-40B4-BE49-F238E27FC236}">
                <a16:creationId xmlns:a16="http://schemas.microsoft.com/office/drawing/2014/main" id="{787AF479-07FD-446E-B2C5-9F6694EE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3238500"/>
            <a:ext cx="439198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10²</a:t>
            </a:r>
          </a:p>
        </p:txBody>
      </p:sp>
      <p:sp>
        <p:nvSpPr>
          <p:cNvPr id="10" name="fraction-bar-526">
            <a:extLst xmlns:a="http://schemas.openxmlformats.org/drawingml/2006/main">
              <a:ext uri="{FF2B5EF4-FFF2-40B4-BE49-F238E27FC236}">
                <a16:creationId xmlns:a16="http://schemas.microsoft.com/office/drawing/2014/main" id="{C1AD1545-8124-4748-9B88-667B4B98F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24" y="3219450"/>
            <a:ext cx="401098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-527">
            <a:extLst xmlns:a="http://schemas.openxmlformats.org/drawingml/2006/main">
              <a:ext uri="{FF2B5EF4-FFF2-40B4-BE49-F238E27FC236}">
                <a16:creationId xmlns:a16="http://schemas.microsoft.com/office/drawing/2014/main" id="{16FB0E15-18B7-487D-A9E8-DBD29F30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8472" y="3095625"/>
            <a:ext cx="3845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</a:t>
            </a:r>
          </a:p>
        </p:txBody>
      </p:sp>
      <p:sp>
        <p:nvSpPr>
          <p:cNvPr id="12" name="text-528">
            <a:extLst xmlns:a="http://schemas.openxmlformats.org/drawingml/2006/main">
              <a:ext uri="{FF2B5EF4-FFF2-40B4-BE49-F238E27FC236}">
                <a16:creationId xmlns:a16="http://schemas.microsoft.com/office/drawing/2014/main" id="{55CA0A3E-BD96-4058-BCA1-BABB5C80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5371" y="2952750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3" name="text-529">
            <a:extLst xmlns:a="http://schemas.openxmlformats.org/drawingml/2006/main">
              <a:ext uri="{FF2B5EF4-FFF2-40B4-BE49-F238E27FC236}">
                <a16:creationId xmlns:a16="http://schemas.microsoft.com/office/drawing/2014/main" id="{23A97C5D-DA00-4914-AD27-EF32F43C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5371" y="3238500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100</a:t>
            </a:r>
          </a:p>
        </p:txBody>
      </p:sp>
      <p:sp>
        <p:nvSpPr>
          <p:cNvPr id="14" name="fraction-bar-530">
            <a:extLst xmlns:a="http://schemas.openxmlformats.org/drawingml/2006/main">
              <a:ext uri="{FF2B5EF4-FFF2-40B4-BE49-F238E27FC236}">
                <a16:creationId xmlns:a16="http://schemas.microsoft.com/office/drawing/2014/main" id="{BA23FEF1-F6D2-4879-938C-7D152BFD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4421" y="3219450"/>
            <a:ext cx="444055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-531">
            <a:extLst xmlns:a="http://schemas.openxmlformats.org/drawingml/2006/main">
              <a:ext uri="{FF2B5EF4-FFF2-40B4-BE49-F238E27FC236}">
                <a16:creationId xmlns:a16="http://schemas.microsoft.com/office/drawing/2014/main" id="{D30B7BF2-0CBF-463D-A8C6-EA8BFB02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26" y="3095625"/>
            <a:ext cx="96621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= 0.01.</a:t>
            </a:r>
          </a:p>
        </p:txBody>
      </p:sp>
      <p:sp>
        <p:nvSpPr>
          <p:cNvPr id="16" name="text-532">
            <a:extLst xmlns:a="http://schemas.openxmlformats.org/drawingml/2006/main">
              <a:ext uri="{FF2B5EF4-FFF2-40B4-BE49-F238E27FC236}">
                <a16:creationId xmlns:a16="http://schemas.microsoft.com/office/drawing/2014/main" id="{6AC66F54-5BA1-49D7-AA3D-F1DB290E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448341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x = 6 or x = −6. Both square to 36.</a:t>
            </a:r>
          </a:p>
        </p:txBody>
      </p:sp>
    </p:spTree>
    <p:extLst>
      <p:ext uri="{BB962C8B-B14F-4D97-AF65-F5344CB8AC3E}">
        <p14:creationId xmlns:p14="http://schemas.microsoft.com/office/powerpoint/2010/main" val="18180877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2026-11-02T23:57:14.7850000Z</dcterms:created>
  <dcterms:modified xsi:type="dcterms:W3CDTF">2026-11-02T23:57:14.7850000Z</dcterms:modified>
</coreProperties>
</file>