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99a3207dc14653" /><Relationship Type="http://schemas.openxmlformats.org/officeDocument/2006/relationships/extended-properties" Target="/docProps/app.xml" Id="Rdc5748bab70f443c" /><Relationship Type="http://schemas.openxmlformats.org/officeDocument/2006/relationships/officeDocument" Target="/ppt/presentation.xml" Id="Re60385217b1546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44c6baa6f24450"/>
  </p:sldMasterIdLst>
  <p:notesMasterIdLst>
    <p:notesMasterId xmlns:r="http://schemas.openxmlformats.org/officeDocument/2006/relationships" r:id="R3e886c8238c142ed"/>
  </p:notesMasterIdLst>
  <p:sldIdLst>
    <p:sldId xmlns:r="http://schemas.openxmlformats.org/officeDocument/2006/relationships" id="256" r:id="R5a2819a662e24479"/>
    <p:sldId xmlns:r="http://schemas.openxmlformats.org/officeDocument/2006/relationships" id="257" r:id="R8b7de721679c401a"/>
    <p:sldId xmlns:r="http://schemas.openxmlformats.org/officeDocument/2006/relationships" id="258" r:id="Raba5d0e23e054831"/>
    <p:sldId xmlns:r="http://schemas.openxmlformats.org/officeDocument/2006/relationships" id="259" r:id="R798ef59178414375"/>
    <p:sldId xmlns:r="http://schemas.openxmlformats.org/officeDocument/2006/relationships" id="260" r:id="R95c4f2a1d14e4eac"/>
    <p:sldId xmlns:r="http://schemas.openxmlformats.org/officeDocument/2006/relationships" id="261" r:id="R363c5e62bed14b9c"/>
    <p:sldId xmlns:r="http://schemas.openxmlformats.org/officeDocument/2006/relationships" id="262" r:id="R4a5771daad9b499d"/>
    <p:sldId xmlns:r="http://schemas.openxmlformats.org/officeDocument/2006/relationships" id="263" r:id="R65d9de50b21545be"/>
    <p:sldId xmlns:r="http://schemas.openxmlformats.org/officeDocument/2006/relationships" id="264" r:id="R85bdbd0935364a04"/>
    <p:sldId xmlns:r="http://schemas.openxmlformats.org/officeDocument/2006/relationships" id="265" r:id="R869ae859d24741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2a5b121b85b4b5c" /><Relationship Type="http://schemas.openxmlformats.org/officeDocument/2006/relationships/slideMaster" Target="/ppt/slideMasters/slideMaster1.xml" Id="Rc044c6baa6f24450" /><Relationship Type="http://schemas.openxmlformats.org/officeDocument/2006/relationships/notesMaster" Target="/ppt/notesMasters/notesMaster1.xml" Id="R3e886c8238c142ed" /><Relationship Type="http://schemas.openxmlformats.org/officeDocument/2006/relationships/presProps" Target="/ppt/presProps.xml" Id="R85ef431780c341a4" /><Relationship Type="http://schemas.openxmlformats.org/officeDocument/2006/relationships/tableStyles" Target="/ppt/tableStyles.xml" Id="R89f27b546f3f405d" /><Relationship Type="http://schemas.openxmlformats.org/officeDocument/2006/relationships/slide" Target="/ppt/slides/slide1.xml" Id="R5a2819a662e24479" /><Relationship Type="http://schemas.openxmlformats.org/officeDocument/2006/relationships/slide" Target="/ppt/slides/slide2.xml" Id="R8b7de721679c401a" /><Relationship Type="http://schemas.openxmlformats.org/officeDocument/2006/relationships/slide" Target="/ppt/slides/slide3.xml" Id="Raba5d0e23e054831" /><Relationship Type="http://schemas.openxmlformats.org/officeDocument/2006/relationships/slide" Target="/ppt/slides/slide4.xml" Id="R798ef59178414375" /><Relationship Type="http://schemas.openxmlformats.org/officeDocument/2006/relationships/slide" Target="/ppt/slides/slide5.xml" Id="R95c4f2a1d14e4eac" /><Relationship Type="http://schemas.openxmlformats.org/officeDocument/2006/relationships/slide" Target="/ppt/slides/slide6.xml" Id="R363c5e62bed14b9c" /><Relationship Type="http://schemas.openxmlformats.org/officeDocument/2006/relationships/slide" Target="/ppt/slides/slide7.xml" Id="R4a5771daad9b499d" /><Relationship Type="http://schemas.openxmlformats.org/officeDocument/2006/relationships/slide" Target="/ppt/slides/slide8.xml" Id="R65d9de50b21545be" /><Relationship Type="http://schemas.openxmlformats.org/officeDocument/2006/relationships/slide" Target="/ppt/slides/slide9.xml" Id="R85bdbd0935364a04" /><Relationship Type="http://schemas.openxmlformats.org/officeDocument/2006/relationships/slide" Target="/ppt/slides/slide10.xml" Id="R869ae859d24741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9cab91e5f846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042a51ffc74399" /><Relationship Type="http://schemas.openxmlformats.org/officeDocument/2006/relationships/notesMaster" Target="/ppt/notesMasters/notesMaster1.xml" Id="Re4b8cd8c7e5641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7f0ceeafc44ae8" /><Relationship Type="http://schemas.openxmlformats.org/officeDocument/2006/relationships/notesMaster" Target="/ppt/notesMasters/notesMaster1.xml" Id="R270179df49f64b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a01777fd3524c92" /><Relationship Type="http://schemas.openxmlformats.org/officeDocument/2006/relationships/notesMaster" Target="/ppt/notesMasters/notesMaster1.xml" Id="R948ca228554d43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745a1bfbb847c1" /><Relationship Type="http://schemas.openxmlformats.org/officeDocument/2006/relationships/notesMaster" Target="/ppt/notesMasters/notesMaster1.xml" Id="R350295bda706419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2ad9b3647a4334" /><Relationship Type="http://schemas.openxmlformats.org/officeDocument/2006/relationships/notesMaster" Target="/ppt/notesMasters/notesMaster1.xml" Id="Rfca8890e797b4c6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d3781451c14803" /><Relationship Type="http://schemas.openxmlformats.org/officeDocument/2006/relationships/notesMaster" Target="/ppt/notesMasters/notesMaster1.xml" Id="R9c9d17b81dc945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b2057a06084068" /><Relationship Type="http://schemas.openxmlformats.org/officeDocument/2006/relationships/notesMaster" Target="/ppt/notesMasters/notesMaster1.xml" Id="R30b6f43730bc4c6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a29992578944b9" /><Relationship Type="http://schemas.openxmlformats.org/officeDocument/2006/relationships/notesMaster" Target="/ppt/notesMasters/notesMaster1.xml" Id="R8e132aff2fa84dc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54d256d605f4ba7" /><Relationship Type="http://schemas.openxmlformats.org/officeDocument/2006/relationships/notesMaster" Target="/ppt/notesMasters/notesMaster1.xml" Id="R13307df9b5c343b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dd64a9744684785" /><Relationship Type="http://schemas.openxmlformats.org/officeDocument/2006/relationships/notesMaster" Target="/ppt/notesMasters/notesMaster1.xml" Id="Rf6cc612fc7b548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notes, follow the worked examples, then attempt the practice before viewing the answers.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percentage is a fraction out of 100. Multiply the amount by the percentage divided by 100. For mental calculations, combine easy percentages such as 10%, 5% and 1%. Always identify the amount that represents the original whole.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15% of 240 = {15|100} × 240 = 36. Mentally, 10% is 24 and 5% is 12, giving 36. To express 36 as a percentage of 240, calculate {36|240} × 100% = 15%.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an increase of p%, multiply by 1 + p ÷ 100. For a decrease, multiply by 1 − p ÷ 100. Percentage change compares the change with the original value. Equal percentage increases and decreases usually do not cancel because the base changes.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price of 800 rises by 12%, giving 800 × 1.12 = 896. A later decrease of 12% gives 896 × 0.88 = 788.48, not 800.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Profit = selling price − cost price. Loss = cost price − selling price. In standard school problems, profit or loss percentage uses cost price as the base. Include additional stated costs before comparing with selling price. A percentage of selling price is a different calculation.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An item costs 500 rupees and sells for 575 rupees. Profit is 75 rupees. Profit percentage = {75|500} × 100% = 15%. If it sells for 450 rupees, the loss is 50 rupees or 10%.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discount reduces a marked price. A tax increases the applicable price. Apply successive changes in the order specified. In the examples here, tax applies after the discount. Rates in exercises are hypothetical and are not a statement of current tax rules.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An item marked 1,200 rupees has 20% off, then 5% tax. Discounted price = 1,200 × 0.80 = 960. Tax = 960 × 0.05 = 48. Final price = 1,008 rupees.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recover an original value, divide the final value by the multiplier. Do not subtract the same percentage from the final amount because it uses a different base. State whether the final value includes an increase or a decrease.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A price after a 15% discount is 680 rupees. This is 85% of the original, so original price = 680 ÷ 0.85 = 800 rupees. Check: 800 × 0.85 = 680.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Simple interest uses only the original principal. Interest = principal × annual rate × time, when the rate is a decimal and time is in years. Total amount equals principal plus interest. This differs from compound interest, which also earns interest on earlier interest.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Worked example</a:t>
            </a:r>
          </a:p>
          <a:p xmlns:a="http://schemas.openxmlformats.org/drawingml/2006/main">
            <a:r>
              <a:t>On 2,000 rupees at 6% simple interest per year for 3 years, interest = 2,000 × 0.06 × 3 = 360 rupees. The total is 2,360 rupees.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9c9b4e6298458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1f3b27c1684c7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7727c4ab094f7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72f6c115df4c4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38b76a370e484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ec095e6591490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2110B0-7384-4DD1-B139-4BC64ECDD4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6F3E386-E0C5-4C1E-9DE8-B396E66278D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8D86AB5-003B-485A-8BB3-8D2B310268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99C05F-49F4-45D0-AE85-2E5B80C986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2284B9C-BD49-4C39-9EAC-55C7FF1128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A04C4F1-6C9E-49E7-9EAC-C6517136628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27A5AC4-5AD3-4F62-A411-A9E06266C0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6C44DEC-171A-4539-854A-B02913366CC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5399C8-1B4A-4EF8-8C73-15D15C2487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0008654-22D8-4B00-A4F3-741AA5D51A7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d112d3c9124be9" /><Relationship Type="http://schemas.openxmlformats.org/officeDocument/2006/relationships/slideLayout" Target="/ppt/slideLayouts/slideLayout1.xml" Id="Ra1adf8a621b34e19" /><Relationship Type="http://schemas.openxmlformats.org/officeDocument/2006/relationships/slideLayout" Target="/ppt/slideLayouts/slideLayout2.xml" Id="Rcb0d2704284f492a" /><Relationship Type="http://schemas.openxmlformats.org/officeDocument/2006/relationships/slideLayout" Target="/ppt/slideLayouts/slideLayout3.xml" Id="Rb6c84bfeb73349da" /><Relationship Type="http://schemas.openxmlformats.org/officeDocument/2006/relationships/slideLayout" Target="/ppt/slideLayouts/slideLayout4.xml" Id="Rabc56ccab60146e7" /><Relationship Type="http://schemas.openxmlformats.org/officeDocument/2006/relationships/slideLayout" Target="/ppt/slideLayouts/slideLayout5.xml" Id="R3803819f9b6b404e" /><Relationship Type="http://schemas.openxmlformats.org/officeDocument/2006/relationships/slideLayout" Target="/ppt/slideLayouts/slideLayout6.xml" Id="R78f9b147e3084d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adf8a621b34e19"/>
    <p:sldLayoutId xmlns:r="http://schemas.openxmlformats.org/officeDocument/2006/relationships" id="2147483650" r:id="Rcb0d2704284f492a"/>
    <p:sldLayoutId xmlns:r="http://schemas.openxmlformats.org/officeDocument/2006/relationships" id="2147483651" r:id="Rb6c84bfeb73349da"/>
    <p:sldLayoutId xmlns:r="http://schemas.openxmlformats.org/officeDocument/2006/relationships" id="2147483652" r:id="Rabc56ccab60146e7"/>
    <p:sldLayoutId xmlns:r="http://schemas.openxmlformats.org/officeDocument/2006/relationships" id="2147483653" r:id="R3803819f9b6b404e"/>
    <p:sldLayoutId xmlns:r="http://schemas.openxmlformats.org/officeDocument/2006/relationships" id="2147483654" r:id="R78f9b147e3084d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cc03d983674efa" /><Relationship Type="http://schemas.openxmlformats.org/officeDocument/2006/relationships/notesSlide" Target="/ppt/notesSlides/notesSlide1.xml" Id="Rf316ad1ed14749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250e2816594cf4" /><Relationship Type="http://schemas.openxmlformats.org/officeDocument/2006/relationships/notesSlide" Target="/ppt/notesSlides/notesSlide2.xml" Id="R7dc480e7e57d43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90dc13c6fc46a1" /><Relationship Type="http://schemas.openxmlformats.org/officeDocument/2006/relationships/notesSlide" Target="/ppt/notesSlides/notesSlide3.xml" Id="Re74fc761b21045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6e2d6a275a4908" /><Relationship Type="http://schemas.openxmlformats.org/officeDocument/2006/relationships/notesSlide" Target="/ppt/notesSlides/notesSlide4.xml" Id="R3a98781845d94c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f6dc96bfd14b04" /><Relationship Type="http://schemas.openxmlformats.org/officeDocument/2006/relationships/notesSlide" Target="/ppt/notesSlides/notesSlide5.xml" Id="R69061a938b8847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d6457d440942e7" /><Relationship Type="http://schemas.openxmlformats.org/officeDocument/2006/relationships/notesSlide" Target="/ppt/notesSlides/notesSlide6.xml" Id="R6153532660b348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e7a7327ab34349" /><Relationship Type="http://schemas.openxmlformats.org/officeDocument/2006/relationships/notesSlide" Target="/ppt/notesSlides/notesSlide7.xml" Id="R64f209299c504a7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da926603594efc" /><Relationship Type="http://schemas.openxmlformats.org/officeDocument/2006/relationships/notesSlide" Target="/ppt/notesSlides/notesSlide8.xml" Id="Rbaa694d2131e40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cc8bb764564ffc" /><Relationship Type="http://schemas.openxmlformats.org/officeDocument/2006/relationships/notesSlide" Target="/ppt/notesSlides/notesSlide9.xml" Id="R523437db899a45e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0013e57221462c" /><Relationship Type="http://schemas.openxmlformats.org/officeDocument/2006/relationships/notesSlide" Target="/ppt/notesSlides/notesSlide10.xml" Id="R5b53da82896847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326">
            <a:extLst xmlns:a="http://schemas.openxmlformats.org/drawingml/2006/main">
              <a:ext uri="{FF2B5EF4-FFF2-40B4-BE49-F238E27FC236}">
                <a16:creationId xmlns:a16="http://schemas.microsoft.com/office/drawing/2014/main" id="{8C5580B5-6FB6-48AA-B777-D00A96EB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327">
            <a:extLst xmlns:a="http://schemas.openxmlformats.org/drawingml/2006/main">
              <a:ext uri="{FF2B5EF4-FFF2-40B4-BE49-F238E27FC236}">
                <a16:creationId xmlns:a16="http://schemas.microsoft.com/office/drawing/2014/main" id="{18376ACC-D055-4277-A187-FE0FC4496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Percentages profit loss discounts and tax</a:t>
            </a:r>
          </a:p>
        </p:txBody>
      </p:sp>
      <p:sp>
        <p:nvSpPr>
          <p:cNvPr id="3" name="text-328">
            <a:extLst xmlns:a="http://schemas.openxmlformats.org/drawingml/2006/main">
              <a:ext uri="{FF2B5EF4-FFF2-40B4-BE49-F238E27FC236}">
                <a16:creationId xmlns:a16="http://schemas.microsoft.com/office/drawing/2014/main" id="{0BDED0C1-03AA-4F82-A2AF-FF66029B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29">
            <a:extLst xmlns:a="http://schemas.openxmlformats.org/drawingml/2006/main">
              <a:ext uri="{FF2B5EF4-FFF2-40B4-BE49-F238E27FC236}">
                <a16:creationId xmlns:a16="http://schemas.microsoft.com/office/drawing/2014/main" id="{CF1456F2-1E56-4918-B383-E650533A9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43050"/>
            <a:ext cx="495080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Chapter notes and worked examples</a:t>
            </a:r>
          </a:p>
        </p:txBody>
      </p:sp>
      <p:sp>
        <p:nvSpPr>
          <p:cNvPr id="5" name="text-330">
            <a:extLst xmlns:a="http://schemas.openxmlformats.org/drawingml/2006/main">
              <a:ext uri="{FF2B5EF4-FFF2-40B4-BE49-F238E27FC236}">
                <a16:creationId xmlns:a16="http://schemas.microsoft.com/office/drawing/2014/main" id="{554360CD-0DAD-4D81-BD51-E8DA11FEF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4061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Finding a percentage of an amount</a:t>
            </a:r>
          </a:p>
        </p:txBody>
      </p:sp>
      <p:sp>
        <p:nvSpPr>
          <p:cNvPr id="6" name="text-331">
            <a:extLst xmlns:a="http://schemas.openxmlformats.org/drawingml/2006/main">
              <a:ext uri="{FF2B5EF4-FFF2-40B4-BE49-F238E27FC236}">
                <a16:creationId xmlns:a16="http://schemas.microsoft.com/office/drawing/2014/main" id="{F6256374-5B43-4D13-B809-A58273E9D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24125"/>
            <a:ext cx="398611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Percentage increase and decrease</a:t>
            </a:r>
          </a:p>
        </p:txBody>
      </p:sp>
      <p:sp>
        <p:nvSpPr>
          <p:cNvPr id="7" name="text-332">
            <a:extLst xmlns:a="http://schemas.openxmlformats.org/drawingml/2006/main">
              <a:ext uri="{FF2B5EF4-FFF2-40B4-BE49-F238E27FC236}">
                <a16:creationId xmlns:a16="http://schemas.microsoft.com/office/drawing/2014/main" id="{B7D21386-B78D-4B58-BE99-39E6025A7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166087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Profit and loss</a:t>
            </a:r>
          </a:p>
        </p:txBody>
      </p:sp>
      <p:sp>
        <p:nvSpPr>
          <p:cNvPr id="8" name="text-333">
            <a:extLst xmlns:a="http://schemas.openxmlformats.org/drawingml/2006/main">
              <a:ext uri="{FF2B5EF4-FFF2-40B4-BE49-F238E27FC236}">
                <a16:creationId xmlns:a16="http://schemas.microsoft.com/office/drawing/2014/main" id="{E9D4CAF2-4BBF-4F63-8F79-A89F7BF8D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21107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Discounts and tax</a:t>
            </a:r>
          </a:p>
        </p:txBody>
      </p:sp>
      <p:sp>
        <p:nvSpPr>
          <p:cNvPr id="9" name="text-334">
            <a:extLst xmlns:a="http://schemas.openxmlformats.org/drawingml/2006/main">
              <a:ext uri="{FF2B5EF4-FFF2-40B4-BE49-F238E27FC236}">
                <a16:creationId xmlns:a16="http://schemas.microsoft.com/office/drawing/2014/main" id="{9B9FAC15-37DB-434C-8481-33AD1CC1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245964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Reverse percentages</a:t>
            </a:r>
          </a:p>
        </p:txBody>
      </p:sp>
      <p:sp>
        <p:nvSpPr>
          <p:cNvPr id="10" name="text-335">
            <a:extLst xmlns:a="http://schemas.openxmlformats.org/drawingml/2006/main">
              <a:ext uri="{FF2B5EF4-FFF2-40B4-BE49-F238E27FC236}">
                <a16:creationId xmlns:a16="http://schemas.microsoft.com/office/drawing/2014/main" id="{7834FACB-878A-46D3-9F6D-F4F6C6C7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77784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Simple interest</a:t>
            </a:r>
          </a:p>
        </p:txBody>
      </p:sp>
    </p:spTree>
    <p:extLst>
      <p:ext uri="{BB962C8B-B14F-4D97-AF65-F5344CB8AC3E}">
        <p14:creationId xmlns:p14="http://schemas.microsoft.com/office/powerpoint/2010/main" val="16915883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336">
            <a:extLst xmlns:a="http://schemas.openxmlformats.org/drawingml/2006/main">
              <a:ext uri="{FF2B5EF4-FFF2-40B4-BE49-F238E27FC236}">
                <a16:creationId xmlns:a16="http://schemas.microsoft.com/office/drawing/2014/main" id="{F7E970F6-AE1D-4816-B89E-16402C996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337">
            <a:extLst xmlns:a="http://schemas.openxmlformats.org/drawingml/2006/main">
              <a:ext uri="{FF2B5EF4-FFF2-40B4-BE49-F238E27FC236}">
                <a16:creationId xmlns:a16="http://schemas.microsoft.com/office/drawing/2014/main" id="{D89BD28D-7067-42A2-8649-D9521992F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Finding a percentage of an amount</a:t>
            </a:r>
          </a:p>
        </p:txBody>
      </p:sp>
      <p:sp>
        <p:nvSpPr>
          <p:cNvPr id="3" name="text-338">
            <a:extLst xmlns:a="http://schemas.openxmlformats.org/drawingml/2006/main">
              <a:ext uri="{FF2B5EF4-FFF2-40B4-BE49-F238E27FC236}">
                <a16:creationId xmlns:a16="http://schemas.microsoft.com/office/drawing/2014/main" id="{2C510C5A-5779-4CA8-B591-4FA7BF8D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39">
            <a:extLst xmlns:a="http://schemas.openxmlformats.org/drawingml/2006/main">
              <a:ext uri="{FF2B5EF4-FFF2-40B4-BE49-F238E27FC236}">
                <a16:creationId xmlns:a16="http://schemas.microsoft.com/office/drawing/2014/main" id="{E12B05BF-DDFB-4022-A4B3-F2C7B0321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79001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percentage is a fraction out of 100. Multiply the amount by the percentage divided by 100. </a:t>
            </a:r>
          </a:p>
        </p:txBody>
      </p:sp>
      <p:sp>
        <p:nvSpPr>
          <p:cNvPr id="5" name="text-340">
            <a:extLst xmlns:a="http://schemas.openxmlformats.org/drawingml/2006/main">
              <a:ext uri="{FF2B5EF4-FFF2-40B4-BE49-F238E27FC236}">
                <a16:creationId xmlns:a16="http://schemas.microsoft.com/office/drawing/2014/main" id="{CA619011-3137-47E7-8989-9B48988DB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5764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For mental calculations, combine easy percentages such as 10%, 5% and 1%. Always identify </a:t>
            </a:r>
          </a:p>
        </p:txBody>
      </p:sp>
      <p:sp>
        <p:nvSpPr>
          <p:cNvPr id="6" name="text-341">
            <a:extLst xmlns:a="http://schemas.openxmlformats.org/drawingml/2006/main">
              <a:ext uri="{FF2B5EF4-FFF2-40B4-BE49-F238E27FC236}">
                <a16:creationId xmlns:a16="http://schemas.microsoft.com/office/drawing/2014/main" id="{5EE1A2F3-5096-4D80-AF8C-F02CF424D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40105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the amount that represents the original whole.</a:t>
            </a:r>
          </a:p>
        </p:txBody>
      </p:sp>
      <p:sp>
        <p:nvSpPr>
          <p:cNvPr id="7" name="text-342">
            <a:extLst xmlns:a="http://schemas.openxmlformats.org/drawingml/2006/main">
              <a:ext uri="{FF2B5EF4-FFF2-40B4-BE49-F238E27FC236}">
                <a16:creationId xmlns:a16="http://schemas.microsoft.com/office/drawing/2014/main" id="{F46B3775-6599-4F82-9DE8-58715046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343">
            <a:extLst xmlns:a="http://schemas.openxmlformats.org/drawingml/2006/main">
              <a:ext uri="{FF2B5EF4-FFF2-40B4-BE49-F238E27FC236}">
                <a16:creationId xmlns:a16="http://schemas.microsoft.com/office/drawing/2014/main" id="{76CD3C22-D0F0-4F47-A01A-DCFC88679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16945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15% of 240 = </a:t>
            </a:r>
          </a:p>
        </p:txBody>
      </p:sp>
      <p:sp>
        <p:nvSpPr>
          <p:cNvPr id="9" name="text-344">
            <a:extLst xmlns:a="http://schemas.openxmlformats.org/drawingml/2006/main">
              <a:ext uri="{FF2B5EF4-FFF2-40B4-BE49-F238E27FC236}">
                <a16:creationId xmlns:a16="http://schemas.microsoft.com/office/drawing/2014/main" id="{5072DA13-D597-4C1D-8A17-0D3A1FBE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2768" y="3057525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10" name="text-345">
            <a:extLst xmlns:a="http://schemas.openxmlformats.org/drawingml/2006/main">
              <a:ext uri="{FF2B5EF4-FFF2-40B4-BE49-F238E27FC236}">
                <a16:creationId xmlns:a16="http://schemas.microsoft.com/office/drawing/2014/main" id="{452CBD03-CA90-433C-9324-4D6402252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2768" y="3343275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100</a:t>
            </a:r>
          </a:p>
        </p:txBody>
      </p:sp>
      <p:sp>
        <p:nvSpPr>
          <p:cNvPr id="11" name="fraction-bar-346">
            <a:extLst xmlns:a="http://schemas.openxmlformats.org/drawingml/2006/main">
              <a:ext uri="{FF2B5EF4-FFF2-40B4-BE49-F238E27FC236}">
                <a16:creationId xmlns:a16="http://schemas.microsoft.com/office/drawing/2014/main" id="{CD8B4521-1348-4EA3-BF9C-9EACCF6E1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1818" y="3324225"/>
            <a:ext cx="444055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ext-347">
            <a:extLst xmlns:a="http://schemas.openxmlformats.org/drawingml/2006/main">
              <a:ext uri="{FF2B5EF4-FFF2-40B4-BE49-F238E27FC236}">
                <a16:creationId xmlns:a16="http://schemas.microsoft.com/office/drawing/2014/main" id="{BC34578D-43C9-49FA-BCDF-DB9BE849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4923" y="3200400"/>
            <a:ext cx="871575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240 = 36. Mentally, 10% is 24 and 5% is 12, giving 36. To express 36 as </a:t>
            </a:r>
          </a:p>
        </p:txBody>
      </p:sp>
      <p:sp>
        <p:nvSpPr>
          <p:cNvPr id="13" name="text-348">
            <a:extLst xmlns:a="http://schemas.openxmlformats.org/drawingml/2006/main">
              <a:ext uri="{FF2B5EF4-FFF2-40B4-BE49-F238E27FC236}">
                <a16:creationId xmlns:a16="http://schemas.microsoft.com/office/drawing/2014/main" id="{CA30F019-75B9-4944-A352-0580D4F03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361559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percentage of 240, calculate </a:t>
            </a:r>
          </a:p>
        </p:txBody>
      </p:sp>
      <p:sp>
        <p:nvSpPr>
          <p:cNvPr id="14" name="text-349">
            <a:extLst xmlns:a="http://schemas.openxmlformats.org/drawingml/2006/main">
              <a:ext uri="{FF2B5EF4-FFF2-40B4-BE49-F238E27FC236}">
                <a16:creationId xmlns:a16="http://schemas.microsoft.com/office/drawing/2014/main" id="{55206BD7-3F76-40BD-9933-AC58C58F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3770" y="3629025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36</a:t>
            </a:r>
          </a:p>
        </p:txBody>
      </p:sp>
      <p:sp>
        <p:nvSpPr>
          <p:cNvPr id="15" name="text-350">
            <a:extLst xmlns:a="http://schemas.openxmlformats.org/drawingml/2006/main">
              <a:ext uri="{FF2B5EF4-FFF2-40B4-BE49-F238E27FC236}">
                <a16:creationId xmlns:a16="http://schemas.microsoft.com/office/drawing/2014/main" id="{5C125343-C086-4491-9B49-311BB1083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3770" y="3914775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240</a:t>
            </a:r>
          </a:p>
        </p:txBody>
      </p:sp>
      <p:sp>
        <p:nvSpPr>
          <p:cNvPr id="16" name="fraction-bar-351">
            <a:extLst xmlns:a="http://schemas.openxmlformats.org/drawingml/2006/main">
              <a:ext uri="{FF2B5EF4-FFF2-40B4-BE49-F238E27FC236}">
                <a16:creationId xmlns:a16="http://schemas.microsoft.com/office/drawing/2014/main" id="{EC7D8102-1B6F-4880-A3F7-8434C791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2820" y="3895725"/>
            <a:ext cx="444055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text-352">
            <a:extLst xmlns:a="http://schemas.openxmlformats.org/drawingml/2006/main">
              <a:ext uri="{FF2B5EF4-FFF2-40B4-BE49-F238E27FC236}">
                <a16:creationId xmlns:a16="http://schemas.microsoft.com/office/drawing/2014/main" id="{87AA5571-AC00-439D-9CAA-2947AC02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5925" y="3771900"/>
            <a:ext cx="195567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100% = 15%.</a:t>
            </a:r>
          </a:p>
        </p:txBody>
      </p:sp>
    </p:spTree>
    <p:extLst>
      <p:ext uri="{BB962C8B-B14F-4D97-AF65-F5344CB8AC3E}">
        <p14:creationId xmlns:p14="http://schemas.microsoft.com/office/powerpoint/2010/main" val="9890483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53">
            <a:extLst xmlns:a="http://schemas.openxmlformats.org/drawingml/2006/main">
              <a:ext uri="{FF2B5EF4-FFF2-40B4-BE49-F238E27FC236}">
                <a16:creationId xmlns:a16="http://schemas.microsoft.com/office/drawing/2014/main" id="{98455BA5-61C5-4B97-9501-9A87C66A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354">
            <a:extLst xmlns:a="http://schemas.openxmlformats.org/drawingml/2006/main">
              <a:ext uri="{FF2B5EF4-FFF2-40B4-BE49-F238E27FC236}">
                <a16:creationId xmlns:a16="http://schemas.microsoft.com/office/drawing/2014/main" id="{BE50E073-0103-45A9-BA52-B64893FC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Percentage increase and decrease</a:t>
            </a:r>
          </a:p>
        </p:txBody>
      </p:sp>
      <p:sp>
        <p:nvSpPr>
          <p:cNvPr id="3" name="text-355">
            <a:extLst xmlns:a="http://schemas.openxmlformats.org/drawingml/2006/main">
              <a:ext uri="{FF2B5EF4-FFF2-40B4-BE49-F238E27FC236}">
                <a16:creationId xmlns:a16="http://schemas.microsoft.com/office/drawing/2014/main" id="{D19976A6-490F-4C16-B64E-229B18417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56">
            <a:extLst xmlns:a="http://schemas.openxmlformats.org/drawingml/2006/main">
              <a:ext uri="{FF2B5EF4-FFF2-40B4-BE49-F238E27FC236}">
                <a16:creationId xmlns:a16="http://schemas.microsoft.com/office/drawing/2014/main" id="{C0048809-89BF-4D98-8E26-0332A1370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30071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For an increase of p%, multiply by 1 + p ÷ 100. For a decrease, multiply by 1 − p ÷ 100. </a:t>
            </a:r>
          </a:p>
        </p:txBody>
      </p:sp>
      <p:sp>
        <p:nvSpPr>
          <p:cNvPr id="5" name="text-357">
            <a:extLst xmlns:a="http://schemas.openxmlformats.org/drawingml/2006/main">
              <a:ext uri="{FF2B5EF4-FFF2-40B4-BE49-F238E27FC236}">
                <a16:creationId xmlns:a16="http://schemas.microsoft.com/office/drawing/2014/main" id="{73D9EEF2-B612-4601-80B1-38F57DDF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81925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Percentage change compares the change with the original value. Equal percentage increases </a:t>
            </a:r>
          </a:p>
        </p:txBody>
      </p:sp>
      <p:sp>
        <p:nvSpPr>
          <p:cNvPr id="6" name="text-358">
            <a:extLst xmlns:a="http://schemas.openxmlformats.org/drawingml/2006/main">
              <a:ext uri="{FF2B5EF4-FFF2-40B4-BE49-F238E27FC236}">
                <a16:creationId xmlns:a16="http://schemas.microsoft.com/office/drawing/2014/main" id="{F222CB05-D05C-4C5C-B2CA-1105D05D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741206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and decreases usually do not cancel because the base changes.</a:t>
            </a:r>
          </a:p>
        </p:txBody>
      </p:sp>
      <p:sp>
        <p:nvSpPr>
          <p:cNvPr id="7" name="text-359">
            <a:extLst xmlns:a="http://schemas.openxmlformats.org/drawingml/2006/main">
              <a:ext uri="{FF2B5EF4-FFF2-40B4-BE49-F238E27FC236}">
                <a16:creationId xmlns:a16="http://schemas.microsoft.com/office/drawing/2014/main" id="{D8582BA7-19D8-4B0B-90E8-7148CDD11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360">
            <a:extLst xmlns:a="http://schemas.openxmlformats.org/drawingml/2006/main">
              <a:ext uri="{FF2B5EF4-FFF2-40B4-BE49-F238E27FC236}">
                <a16:creationId xmlns:a16="http://schemas.microsoft.com/office/drawing/2014/main" id="{12BA4882-EF3B-4731-A16F-6AA06D19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57322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price of 800 rises by 12%, giving 800 × 1.12 = 896. A later decrease of 12% gives 896 × </a:t>
            </a:r>
          </a:p>
        </p:txBody>
      </p:sp>
      <p:sp>
        <p:nvSpPr>
          <p:cNvPr id="9" name="text-361">
            <a:extLst xmlns:a="http://schemas.openxmlformats.org/drawingml/2006/main">
              <a:ext uri="{FF2B5EF4-FFF2-40B4-BE49-F238E27FC236}">
                <a16:creationId xmlns:a16="http://schemas.microsoft.com/office/drawing/2014/main" id="{A4EBB3BD-F81F-4177-9380-BD9B7CE2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279473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0.88 = 788.48, not 800.</a:t>
            </a:r>
          </a:p>
        </p:txBody>
      </p:sp>
    </p:spTree>
    <p:extLst>
      <p:ext uri="{BB962C8B-B14F-4D97-AF65-F5344CB8AC3E}">
        <p14:creationId xmlns:p14="http://schemas.microsoft.com/office/powerpoint/2010/main" val="8335398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362">
            <a:extLst xmlns:a="http://schemas.openxmlformats.org/drawingml/2006/main">
              <a:ext uri="{FF2B5EF4-FFF2-40B4-BE49-F238E27FC236}">
                <a16:creationId xmlns:a16="http://schemas.microsoft.com/office/drawing/2014/main" id="{B5F7950B-4D77-46F3-8076-0D9B9CB2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363">
            <a:extLst xmlns:a="http://schemas.openxmlformats.org/drawingml/2006/main">
              <a:ext uri="{FF2B5EF4-FFF2-40B4-BE49-F238E27FC236}">
                <a16:creationId xmlns:a16="http://schemas.microsoft.com/office/drawing/2014/main" id="{CBD1C8E7-5387-4180-B993-5CF2EC9D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Profit and loss</a:t>
            </a:r>
          </a:p>
        </p:txBody>
      </p:sp>
      <p:sp>
        <p:nvSpPr>
          <p:cNvPr id="3" name="text-364">
            <a:extLst xmlns:a="http://schemas.openxmlformats.org/drawingml/2006/main">
              <a:ext uri="{FF2B5EF4-FFF2-40B4-BE49-F238E27FC236}">
                <a16:creationId xmlns:a16="http://schemas.microsoft.com/office/drawing/2014/main" id="{30BEB48D-CBEE-4BB3-9FB4-294B7093D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65">
            <a:extLst xmlns:a="http://schemas.openxmlformats.org/drawingml/2006/main">
              <a:ext uri="{FF2B5EF4-FFF2-40B4-BE49-F238E27FC236}">
                <a16:creationId xmlns:a16="http://schemas.microsoft.com/office/drawing/2014/main" id="{78D7FECB-A5D4-44A3-9B3B-7F1FF8902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9956197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Profit = selling price − cost price. Loss = cost price − selling price. In standard school </a:t>
            </a:r>
          </a:p>
        </p:txBody>
      </p:sp>
      <p:sp>
        <p:nvSpPr>
          <p:cNvPr id="5" name="text-366">
            <a:extLst xmlns:a="http://schemas.openxmlformats.org/drawingml/2006/main">
              <a:ext uri="{FF2B5EF4-FFF2-40B4-BE49-F238E27FC236}">
                <a16:creationId xmlns:a16="http://schemas.microsoft.com/office/drawing/2014/main" id="{8649D2FC-72A3-4AAE-A97B-6CBE9CEFB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29747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problems, profit or loss percentage uses cost price as the base. Include additional stated </a:t>
            </a:r>
          </a:p>
        </p:txBody>
      </p:sp>
      <p:sp>
        <p:nvSpPr>
          <p:cNvPr id="6" name="text-367">
            <a:extLst xmlns:a="http://schemas.openxmlformats.org/drawingml/2006/main">
              <a:ext uri="{FF2B5EF4-FFF2-40B4-BE49-F238E27FC236}">
                <a16:creationId xmlns:a16="http://schemas.microsoft.com/office/drawing/2014/main" id="{0FBEAAE5-C4E7-4482-9DDB-B581453C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976293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costs before comparing with selling price. A percentage of selling price is a different </a:t>
            </a:r>
          </a:p>
        </p:txBody>
      </p:sp>
      <p:sp>
        <p:nvSpPr>
          <p:cNvPr id="7" name="text-368">
            <a:extLst xmlns:a="http://schemas.openxmlformats.org/drawingml/2006/main">
              <a:ext uri="{FF2B5EF4-FFF2-40B4-BE49-F238E27FC236}">
                <a16:creationId xmlns:a16="http://schemas.microsoft.com/office/drawing/2014/main" id="{2F90D8CD-4AC6-418F-A906-C9363A73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36159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calculation.</a:t>
            </a:r>
          </a:p>
        </p:txBody>
      </p:sp>
      <p:sp>
        <p:nvSpPr>
          <p:cNvPr id="8" name="text-369">
            <a:extLst xmlns:a="http://schemas.openxmlformats.org/drawingml/2006/main">
              <a:ext uri="{FF2B5EF4-FFF2-40B4-BE49-F238E27FC236}">
                <a16:creationId xmlns:a16="http://schemas.microsoft.com/office/drawing/2014/main" id="{31793D22-8DDB-43E0-AD51-7879A71E5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9" name="text-370">
            <a:extLst xmlns:a="http://schemas.openxmlformats.org/drawingml/2006/main">
              <a:ext uri="{FF2B5EF4-FFF2-40B4-BE49-F238E27FC236}">
                <a16:creationId xmlns:a16="http://schemas.microsoft.com/office/drawing/2014/main" id="{81D84680-F0EA-4FC5-B3BE-DC7C5B11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47464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 item costs 500 rupees and sells for 575 rupees. Profit is 75 rupees. Profit percentage = </a:t>
            </a:r>
          </a:p>
        </p:txBody>
      </p:sp>
      <p:sp>
        <p:nvSpPr>
          <p:cNvPr id="10" name="text-371">
            <a:extLst xmlns:a="http://schemas.openxmlformats.org/drawingml/2006/main">
              <a:ext uri="{FF2B5EF4-FFF2-40B4-BE49-F238E27FC236}">
                <a16:creationId xmlns:a16="http://schemas.microsoft.com/office/drawing/2014/main" id="{5DE8F007-9E35-4471-9EC0-A078E450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43325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75</a:t>
            </a:r>
          </a:p>
        </p:txBody>
      </p:sp>
      <p:sp>
        <p:nvSpPr>
          <p:cNvPr id="11" name="text-372">
            <a:extLst xmlns:a="http://schemas.openxmlformats.org/drawingml/2006/main">
              <a:ext uri="{FF2B5EF4-FFF2-40B4-BE49-F238E27FC236}">
                <a16:creationId xmlns:a16="http://schemas.microsoft.com/office/drawing/2014/main" id="{792D3AFC-25AA-468D-BE74-0688B24C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29075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500</a:t>
            </a:r>
          </a:p>
        </p:txBody>
      </p:sp>
      <p:sp>
        <p:nvSpPr>
          <p:cNvPr id="12" name="fraction-bar-373">
            <a:extLst xmlns:a="http://schemas.openxmlformats.org/drawingml/2006/main">
              <a:ext uri="{FF2B5EF4-FFF2-40B4-BE49-F238E27FC236}">
                <a16:creationId xmlns:a16="http://schemas.microsoft.com/office/drawing/2014/main" id="{312C93FA-C04A-46C5-8C83-C101A960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10025"/>
            <a:ext cx="444055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xt-374">
            <a:extLst xmlns:a="http://schemas.openxmlformats.org/drawingml/2006/main">
              <a:ext uri="{FF2B5EF4-FFF2-40B4-BE49-F238E27FC236}">
                <a16:creationId xmlns:a16="http://schemas.microsoft.com/office/drawing/2014/main" id="{2DEAA06F-4D6C-4D36-9408-85250D21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7955" y="3886200"/>
            <a:ext cx="820435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100% = 15%. If it sells for 450 rupees, the loss is 50 rupees or 10%.</a:t>
            </a:r>
          </a:p>
        </p:txBody>
      </p:sp>
    </p:spTree>
    <p:extLst>
      <p:ext uri="{BB962C8B-B14F-4D97-AF65-F5344CB8AC3E}">
        <p14:creationId xmlns:p14="http://schemas.microsoft.com/office/powerpoint/2010/main" val="11624083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75">
            <a:extLst xmlns:a="http://schemas.openxmlformats.org/drawingml/2006/main">
              <a:ext uri="{FF2B5EF4-FFF2-40B4-BE49-F238E27FC236}">
                <a16:creationId xmlns:a16="http://schemas.microsoft.com/office/drawing/2014/main" id="{3C1E9FD9-D49F-4993-AAC2-4BFF45A4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376">
            <a:extLst xmlns:a="http://schemas.openxmlformats.org/drawingml/2006/main">
              <a:ext uri="{FF2B5EF4-FFF2-40B4-BE49-F238E27FC236}">
                <a16:creationId xmlns:a16="http://schemas.microsoft.com/office/drawing/2014/main" id="{39A91C3A-2770-49BC-94F6-410F7E678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Discounts and tax</a:t>
            </a:r>
          </a:p>
        </p:txBody>
      </p:sp>
      <p:sp>
        <p:nvSpPr>
          <p:cNvPr id="3" name="text-377">
            <a:extLst xmlns:a="http://schemas.openxmlformats.org/drawingml/2006/main">
              <a:ext uri="{FF2B5EF4-FFF2-40B4-BE49-F238E27FC236}">
                <a16:creationId xmlns:a16="http://schemas.microsoft.com/office/drawing/2014/main" id="{CFDBD8A3-9921-4243-8DFD-56C2EF35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78">
            <a:extLst xmlns:a="http://schemas.openxmlformats.org/drawingml/2006/main">
              <a:ext uri="{FF2B5EF4-FFF2-40B4-BE49-F238E27FC236}">
                <a16:creationId xmlns:a16="http://schemas.microsoft.com/office/drawing/2014/main" id="{EA162DDD-FCE0-4483-AB9D-E25EC86DE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41977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discount reduces a marked price. A tax increases the applicable price. Apply successive </a:t>
            </a:r>
          </a:p>
        </p:txBody>
      </p:sp>
      <p:sp>
        <p:nvSpPr>
          <p:cNvPr id="5" name="text-379">
            <a:extLst xmlns:a="http://schemas.openxmlformats.org/drawingml/2006/main">
              <a:ext uri="{FF2B5EF4-FFF2-40B4-BE49-F238E27FC236}">
                <a16:creationId xmlns:a16="http://schemas.microsoft.com/office/drawing/2014/main" id="{ADDA937F-6596-457A-8039-5A0A68BA3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73381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changes in the order specified. In the examples here, tax applies after the discount. Rates in </a:t>
            </a:r>
          </a:p>
        </p:txBody>
      </p:sp>
      <p:sp>
        <p:nvSpPr>
          <p:cNvPr id="6" name="text-380">
            <a:extLst xmlns:a="http://schemas.openxmlformats.org/drawingml/2006/main">
              <a:ext uri="{FF2B5EF4-FFF2-40B4-BE49-F238E27FC236}">
                <a16:creationId xmlns:a16="http://schemas.microsoft.com/office/drawing/2014/main" id="{428DB3A5-7C46-4A21-B089-A92FFD04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823779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exercises are hypothetical and are not a statement of current tax rules.</a:t>
            </a:r>
          </a:p>
        </p:txBody>
      </p:sp>
      <p:sp>
        <p:nvSpPr>
          <p:cNvPr id="7" name="text-381">
            <a:extLst xmlns:a="http://schemas.openxmlformats.org/drawingml/2006/main">
              <a:ext uri="{FF2B5EF4-FFF2-40B4-BE49-F238E27FC236}">
                <a16:creationId xmlns:a16="http://schemas.microsoft.com/office/drawing/2014/main" id="{59D34772-F4C8-4F64-B971-9E5AF860E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382">
            <a:extLst xmlns:a="http://schemas.openxmlformats.org/drawingml/2006/main">
              <a:ext uri="{FF2B5EF4-FFF2-40B4-BE49-F238E27FC236}">
                <a16:creationId xmlns:a16="http://schemas.microsoft.com/office/drawing/2014/main" id="{DF83848A-F263-4266-B6F5-232BA3F4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67800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An item marked 1,200 rupees has 20% off, then 5% tax. Discounted price = 1,200 × 0.80 = </a:t>
            </a:r>
          </a:p>
        </p:txBody>
      </p:sp>
      <p:sp>
        <p:nvSpPr>
          <p:cNvPr id="9" name="text-383">
            <a:extLst xmlns:a="http://schemas.openxmlformats.org/drawingml/2006/main">
              <a:ext uri="{FF2B5EF4-FFF2-40B4-BE49-F238E27FC236}">
                <a16:creationId xmlns:a16="http://schemas.microsoft.com/office/drawing/2014/main" id="{8EB0D081-25D3-4EAC-9588-96A39758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648833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960. Tax = 960 × 0.05 = 48. Final price = 1,008 rupees.</a:t>
            </a:r>
          </a:p>
        </p:txBody>
      </p:sp>
    </p:spTree>
    <p:extLst>
      <p:ext uri="{BB962C8B-B14F-4D97-AF65-F5344CB8AC3E}">
        <p14:creationId xmlns:p14="http://schemas.microsoft.com/office/powerpoint/2010/main" val="10937547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84">
            <a:extLst xmlns:a="http://schemas.openxmlformats.org/drawingml/2006/main">
              <a:ext uri="{FF2B5EF4-FFF2-40B4-BE49-F238E27FC236}">
                <a16:creationId xmlns:a16="http://schemas.microsoft.com/office/drawing/2014/main" id="{70DCCAF9-4E2A-445B-8CBB-8F8E3747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385">
            <a:extLst xmlns:a="http://schemas.openxmlformats.org/drawingml/2006/main">
              <a:ext uri="{FF2B5EF4-FFF2-40B4-BE49-F238E27FC236}">
                <a16:creationId xmlns:a16="http://schemas.microsoft.com/office/drawing/2014/main" id="{3EF5EBB5-CA4E-4F7D-B0A8-5007F625C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Reverse percentages</a:t>
            </a:r>
          </a:p>
        </p:txBody>
      </p:sp>
      <p:sp>
        <p:nvSpPr>
          <p:cNvPr id="3" name="text-386">
            <a:extLst xmlns:a="http://schemas.openxmlformats.org/drawingml/2006/main">
              <a:ext uri="{FF2B5EF4-FFF2-40B4-BE49-F238E27FC236}">
                <a16:creationId xmlns:a16="http://schemas.microsoft.com/office/drawing/2014/main" id="{2F041087-2C60-4D25-8D8F-898F45A3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87">
            <a:extLst xmlns:a="http://schemas.openxmlformats.org/drawingml/2006/main">
              <a:ext uri="{FF2B5EF4-FFF2-40B4-BE49-F238E27FC236}">
                <a16:creationId xmlns:a16="http://schemas.microsoft.com/office/drawing/2014/main" id="{27DFBCBD-728C-4A6F-8916-BE03F5F2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4459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To recover an original value, divide the final value by the multiplier. Do not subtract the same </a:t>
            </a:r>
          </a:p>
        </p:txBody>
      </p:sp>
      <p:sp>
        <p:nvSpPr>
          <p:cNvPr id="5" name="text-388">
            <a:extLst xmlns:a="http://schemas.openxmlformats.org/drawingml/2006/main">
              <a:ext uri="{FF2B5EF4-FFF2-40B4-BE49-F238E27FC236}">
                <a16:creationId xmlns:a16="http://schemas.microsoft.com/office/drawing/2014/main" id="{C9654D81-DF55-42DC-8A48-CB8824EF6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49674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percentage from the final amount because it uses a different base. State whether the final </a:t>
            </a:r>
          </a:p>
        </p:txBody>
      </p:sp>
      <p:sp>
        <p:nvSpPr>
          <p:cNvPr id="6" name="text-389">
            <a:extLst xmlns:a="http://schemas.openxmlformats.org/drawingml/2006/main">
              <a:ext uri="{FF2B5EF4-FFF2-40B4-BE49-F238E27FC236}">
                <a16:creationId xmlns:a16="http://schemas.microsoft.com/office/drawing/2014/main" id="{C36E427F-878D-447C-A56C-98242A8E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479145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value includes an increase or a decrease.</a:t>
            </a:r>
          </a:p>
        </p:txBody>
      </p:sp>
      <p:sp>
        <p:nvSpPr>
          <p:cNvPr id="7" name="text-390">
            <a:extLst xmlns:a="http://schemas.openxmlformats.org/drawingml/2006/main">
              <a:ext uri="{FF2B5EF4-FFF2-40B4-BE49-F238E27FC236}">
                <a16:creationId xmlns:a16="http://schemas.microsoft.com/office/drawing/2014/main" id="{16985C1A-51AF-4D35-8D0B-FA4A7FC95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391">
            <a:extLst xmlns:a="http://schemas.openxmlformats.org/drawingml/2006/main">
              <a:ext uri="{FF2B5EF4-FFF2-40B4-BE49-F238E27FC236}">
                <a16:creationId xmlns:a16="http://schemas.microsoft.com/office/drawing/2014/main" id="{D7FA6421-171A-4E42-BE82-6B5462EA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85478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price after a 15% discount is 680 rupees. This is 85% of the original, so original price = 680 </a:t>
            </a:r>
          </a:p>
        </p:txBody>
      </p:sp>
      <p:sp>
        <p:nvSpPr>
          <p:cNvPr id="9" name="text-392">
            <a:extLst xmlns:a="http://schemas.openxmlformats.org/drawingml/2006/main">
              <a:ext uri="{FF2B5EF4-FFF2-40B4-BE49-F238E27FC236}">
                <a16:creationId xmlns:a16="http://schemas.microsoft.com/office/drawing/2014/main" id="{3F4B544F-77E7-4938-8A61-6C58CFE9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557755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÷ 0.85 = 800 rupees. Check: 800 × 0.85 = 680.</a:t>
            </a:r>
          </a:p>
        </p:txBody>
      </p:sp>
    </p:spTree>
    <p:extLst>
      <p:ext uri="{BB962C8B-B14F-4D97-AF65-F5344CB8AC3E}">
        <p14:creationId xmlns:p14="http://schemas.microsoft.com/office/powerpoint/2010/main" val="5852117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393">
            <a:extLst xmlns:a="http://schemas.openxmlformats.org/drawingml/2006/main">
              <a:ext uri="{FF2B5EF4-FFF2-40B4-BE49-F238E27FC236}">
                <a16:creationId xmlns:a16="http://schemas.microsoft.com/office/drawing/2014/main" id="{4A8F0485-8361-4C46-9640-F2B06122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394">
            <a:extLst xmlns:a="http://schemas.openxmlformats.org/drawingml/2006/main">
              <a:ext uri="{FF2B5EF4-FFF2-40B4-BE49-F238E27FC236}">
                <a16:creationId xmlns:a16="http://schemas.microsoft.com/office/drawing/2014/main" id="{EC52D460-A125-46F8-AB3E-09AA4AEC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Simple interest</a:t>
            </a:r>
          </a:p>
        </p:txBody>
      </p:sp>
      <p:sp>
        <p:nvSpPr>
          <p:cNvPr id="3" name="text-395">
            <a:extLst xmlns:a="http://schemas.openxmlformats.org/drawingml/2006/main">
              <a:ext uri="{FF2B5EF4-FFF2-40B4-BE49-F238E27FC236}">
                <a16:creationId xmlns:a16="http://schemas.microsoft.com/office/drawing/2014/main" id="{D627CE15-A0EB-4E12-9A95-E155A9A62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396">
            <a:extLst xmlns:a="http://schemas.openxmlformats.org/drawingml/2006/main">
              <a:ext uri="{FF2B5EF4-FFF2-40B4-BE49-F238E27FC236}">
                <a16:creationId xmlns:a16="http://schemas.microsoft.com/office/drawing/2014/main" id="{B5CAD489-BEF3-41B9-AD0E-F5C61AC09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36281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Simple interest uses only the original principal. Interest = principal × annual rate × time, </a:t>
            </a:r>
          </a:p>
        </p:txBody>
      </p:sp>
      <p:sp>
        <p:nvSpPr>
          <p:cNvPr id="5" name="text-397">
            <a:extLst xmlns:a="http://schemas.openxmlformats.org/drawingml/2006/main">
              <a:ext uri="{FF2B5EF4-FFF2-40B4-BE49-F238E27FC236}">
                <a16:creationId xmlns:a16="http://schemas.microsoft.com/office/drawing/2014/main" id="{089F749A-8B73-421D-A088-4927FD67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1058008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when the rate is a decimal and time is in years. Total amount equals principal plus interest. </a:t>
            </a:r>
          </a:p>
        </p:txBody>
      </p:sp>
      <p:sp>
        <p:nvSpPr>
          <p:cNvPr id="6" name="text-398">
            <a:extLst xmlns:a="http://schemas.openxmlformats.org/drawingml/2006/main">
              <a:ext uri="{FF2B5EF4-FFF2-40B4-BE49-F238E27FC236}">
                <a16:creationId xmlns:a16="http://schemas.microsoft.com/office/drawing/2014/main" id="{D56109CB-63F0-44A6-B6EC-2AD591DA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933440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This differs from compound interest, which also earns interest on earlier interest.</a:t>
            </a:r>
          </a:p>
        </p:txBody>
      </p:sp>
      <p:sp>
        <p:nvSpPr>
          <p:cNvPr id="7" name="text-399">
            <a:extLst xmlns:a="http://schemas.openxmlformats.org/drawingml/2006/main">
              <a:ext uri="{FF2B5EF4-FFF2-40B4-BE49-F238E27FC236}">
                <a16:creationId xmlns:a16="http://schemas.microsoft.com/office/drawing/2014/main" id="{7A886007-F213-43B1-83E7-C1E90F30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C6A65"/>
                </a:solidFill>
                <a:latin typeface="DejaVu Sans"/>
                <a:ea typeface="DejaVu Sans"/>
                <a:cs typeface="DejaVu Sans"/>
              </a:rPr>
              <a:t>Worked example</a:t>
            </a:r>
          </a:p>
        </p:txBody>
      </p:sp>
      <p:sp>
        <p:nvSpPr>
          <p:cNvPr id="8" name="text-400">
            <a:extLst xmlns:a="http://schemas.openxmlformats.org/drawingml/2006/main">
              <a:ext uri="{FF2B5EF4-FFF2-40B4-BE49-F238E27FC236}">
                <a16:creationId xmlns:a16="http://schemas.microsoft.com/office/drawing/2014/main" id="{B5EF60B7-A224-4743-9EB6-FED32BE6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49197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On 2,000 rupees at 6% simple interest per year for 3 years, interest = 2,000 × 0.06 × 3 = </a:t>
            </a:r>
          </a:p>
        </p:txBody>
      </p:sp>
      <p:sp>
        <p:nvSpPr>
          <p:cNvPr id="9" name="text-401">
            <a:extLst xmlns:a="http://schemas.openxmlformats.org/drawingml/2006/main">
              <a:ext uri="{FF2B5EF4-FFF2-40B4-BE49-F238E27FC236}">
                <a16:creationId xmlns:a16="http://schemas.microsoft.com/office/drawing/2014/main" id="{E0DEE665-9862-4FA0-8C71-071A8F87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441912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360 rupees. The total is 2,360 rupees.</a:t>
            </a:r>
          </a:p>
        </p:txBody>
      </p:sp>
    </p:spTree>
    <p:extLst>
      <p:ext uri="{BB962C8B-B14F-4D97-AF65-F5344CB8AC3E}">
        <p14:creationId xmlns:p14="http://schemas.microsoft.com/office/powerpoint/2010/main" val="13687588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402">
            <a:extLst xmlns:a="http://schemas.openxmlformats.org/drawingml/2006/main">
              <a:ext uri="{FF2B5EF4-FFF2-40B4-BE49-F238E27FC236}">
                <a16:creationId xmlns:a16="http://schemas.microsoft.com/office/drawing/2014/main" id="{89909AA6-1EDC-4505-B508-7DF171E5C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403">
            <a:extLst xmlns:a="http://schemas.openxmlformats.org/drawingml/2006/main">
              <a:ext uri="{FF2B5EF4-FFF2-40B4-BE49-F238E27FC236}">
                <a16:creationId xmlns:a16="http://schemas.microsoft.com/office/drawing/2014/main" id="{F74743E8-CD47-493D-8890-A3625723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3" name="text-404">
            <a:extLst xmlns:a="http://schemas.openxmlformats.org/drawingml/2006/main">
              <a:ext uri="{FF2B5EF4-FFF2-40B4-BE49-F238E27FC236}">
                <a16:creationId xmlns:a16="http://schemas.microsoft.com/office/drawing/2014/main" id="{04D89F2D-76B1-4B00-83C2-1B97E6DD4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05">
            <a:extLst xmlns:a="http://schemas.openxmlformats.org/drawingml/2006/main">
              <a:ext uri="{FF2B5EF4-FFF2-40B4-BE49-F238E27FC236}">
                <a16:creationId xmlns:a16="http://schemas.microsoft.com/office/drawing/2014/main" id="{D1DB20A8-2081-4E70-BEE3-8880F5AC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233486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Find 18% of 350.</a:t>
            </a:r>
          </a:p>
        </p:txBody>
      </p:sp>
      <p:sp>
        <p:nvSpPr>
          <p:cNvPr id="5" name="text-406">
            <a:extLst xmlns:a="http://schemas.openxmlformats.org/drawingml/2006/main">
              <a:ext uri="{FF2B5EF4-FFF2-40B4-BE49-F238E27FC236}">
                <a16:creationId xmlns:a16="http://schemas.microsoft.com/office/drawing/2014/main" id="{49C8DB03-78C0-4714-A866-D9A7D903E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89407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Increase 640 by 25%.</a:t>
            </a:r>
          </a:p>
        </p:txBody>
      </p:sp>
      <p:sp>
        <p:nvSpPr>
          <p:cNvPr id="6" name="text-407">
            <a:extLst xmlns:a="http://schemas.openxmlformats.org/drawingml/2006/main">
              <a:ext uri="{FF2B5EF4-FFF2-40B4-BE49-F238E27FC236}">
                <a16:creationId xmlns:a16="http://schemas.microsoft.com/office/drawing/2014/main" id="{04F26226-8C46-4938-B12C-10E3B292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747645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An item costs 750 and sells for 690. Find the loss percentage.</a:t>
            </a:r>
          </a:p>
        </p:txBody>
      </p:sp>
      <p:sp>
        <p:nvSpPr>
          <p:cNvPr id="7" name="text-408">
            <a:extLst xmlns:a="http://schemas.openxmlformats.org/drawingml/2006/main">
              <a:ext uri="{FF2B5EF4-FFF2-40B4-BE49-F238E27FC236}">
                <a16:creationId xmlns:a16="http://schemas.microsoft.com/office/drawing/2014/main" id="{D2CD6593-CB0D-4D23-BAF7-3EAFB09D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771039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A 900 rupee item has 10% off, then 8% tax. Find the final price.</a:t>
            </a:r>
          </a:p>
        </p:txBody>
      </p:sp>
      <p:sp>
        <p:nvSpPr>
          <p:cNvPr id="8" name="text-409">
            <a:extLst xmlns:a="http://schemas.openxmlformats.org/drawingml/2006/main">
              <a:ext uri="{FF2B5EF4-FFF2-40B4-BE49-F238E27FC236}">
                <a16:creationId xmlns:a16="http://schemas.microsoft.com/office/drawing/2014/main" id="{0238F100-F0CC-4898-ABBA-A2E926C5A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67100"/>
            <a:ext cx="653348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A value after a 20% increase is 540. Find the original.</a:t>
            </a:r>
          </a:p>
        </p:txBody>
      </p:sp>
    </p:spTree>
    <p:extLst>
      <p:ext uri="{BB962C8B-B14F-4D97-AF65-F5344CB8AC3E}">
        <p14:creationId xmlns:p14="http://schemas.microsoft.com/office/powerpoint/2010/main" val="195581287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410">
            <a:extLst xmlns:a="http://schemas.openxmlformats.org/drawingml/2006/main">
              <a:ext uri="{FF2B5EF4-FFF2-40B4-BE49-F238E27FC236}">
                <a16:creationId xmlns:a16="http://schemas.microsoft.com/office/drawing/2014/main" id="{0B5E0D32-9D8B-40AC-B224-3B403514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411">
            <a:extLst xmlns:a="http://schemas.openxmlformats.org/drawingml/2006/main">
              <a:ext uri="{FF2B5EF4-FFF2-40B4-BE49-F238E27FC236}">
                <a16:creationId xmlns:a16="http://schemas.microsoft.com/office/drawing/2014/main" id="{E1518D22-CABA-45DC-B42A-BDA0AF1D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Common mistake to avoid</a:t>
            </a:r>
          </a:p>
        </p:txBody>
      </p:sp>
      <p:sp>
        <p:nvSpPr>
          <p:cNvPr id="3" name="text-412">
            <a:extLst xmlns:a="http://schemas.openxmlformats.org/drawingml/2006/main">
              <a:ext uri="{FF2B5EF4-FFF2-40B4-BE49-F238E27FC236}">
                <a16:creationId xmlns:a16="http://schemas.microsoft.com/office/drawing/2014/main" id="{7486A366-7655-4AC7-9A1B-15167385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13">
            <a:extLst xmlns:a="http://schemas.openxmlformats.org/drawingml/2006/main">
              <a:ext uri="{FF2B5EF4-FFF2-40B4-BE49-F238E27FC236}">
                <a16:creationId xmlns:a16="http://schemas.microsoft.com/office/drawing/2014/main" id="{012541B5-9235-4259-9850-E462312ED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689622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A discount percentage uses the marked price. A profit percentage usually </a:t>
            </a:r>
          </a:p>
        </p:txBody>
      </p:sp>
      <p:sp>
        <p:nvSpPr>
          <p:cNvPr id="5" name="text-414">
            <a:extLst xmlns:a="http://schemas.openxmlformats.org/drawingml/2006/main">
              <a:ext uri="{FF2B5EF4-FFF2-40B4-BE49-F238E27FC236}">
                <a16:creationId xmlns:a16="http://schemas.microsoft.com/office/drawing/2014/main" id="{2B2A3A89-0B08-4518-BF9B-E769746B5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52600"/>
            <a:ext cx="7941278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uses cost price. Label the base before inserting values.</a:t>
            </a:r>
          </a:p>
        </p:txBody>
      </p:sp>
    </p:spTree>
    <p:extLst>
      <p:ext uri="{BB962C8B-B14F-4D97-AF65-F5344CB8AC3E}">
        <p14:creationId xmlns:p14="http://schemas.microsoft.com/office/powerpoint/2010/main" val="1996002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415">
            <a:extLst xmlns:a="http://schemas.openxmlformats.org/drawingml/2006/main">
              <a:ext uri="{FF2B5EF4-FFF2-40B4-BE49-F238E27FC236}">
                <a16:creationId xmlns:a16="http://schemas.microsoft.com/office/drawing/2014/main" id="{E6AB4E04-28EA-4366-AC4D-04AB1C24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10820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SRIMAN MATHS ACADEMY   Chapter 13</a:t>
            </a:r>
          </a:p>
        </p:txBody>
      </p:sp>
      <p:sp>
        <p:nvSpPr>
          <p:cNvPr id="2" name="text-416">
            <a:extLst xmlns:a="http://schemas.openxmlformats.org/drawingml/2006/main">
              <a:ext uri="{FF2B5EF4-FFF2-40B4-BE49-F238E27FC236}">
                <a16:creationId xmlns:a16="http://schemas.microsoft.com/office/drawing/2014/main" id="{8A96D973-C55F-4E37-94F5-6B22E5F8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5264E"/>
                </a:solidFill>
                <a:latin typeface="DejaVu Sans"/>
                <a:ea typeface="DejaVu Sans"/>
                <a:cs typeface="DejaVu Sans"/>
              </a:rPr>
              <a:t>Answers with methods</a:t>
            </a:r>
          </a:p>
        </p:txBody>
      </p:sp>
      <p:sp>
        <p:nvSpPr>
          <p:cNvPr id="3" name="text-417">
            <a:extLst xmlns:a="http://schemas.openxmlformats.org/drawingml/2006/main">
              <a:ext uri="{FF2B5EF4-FFF2-40B4-BE49-F238E27FC236}">
                <a16:creationId xmlns:a16="http://schemas.microsoft.com/office/drawing/2014/main" id="{074B2A36-CFBF-4094-8506-B1FD2801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0"/>
            <a:ext cx="952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86477"/>
                </a:solidFill>
                <a:latin typeface="DejaVu Sans"/>
                <a:ea typeface="DejaVu Sans"/>
                <a:cs typeface="DejaVu Sans"/>
              </a:rPr>
              <a:t>Basic Foundation Mathematics</a:t>
            </a:r>
          </a:p>
        </p:txBody>
      </p:sp>
      <p:sp>
        <p:nvSpPr>
          <p:cNvPr id="4" name="text-418">
            <a:extLst xmlns:a="http://schemas.openxmlformats.org/drawingml/2006/main">
              <a:ext uri="{FF2B5EF4-FFF2-40B4-BE49-F238E27FC236}">
                <a16:creationId xmlns:a16="http://schemas.microsoft.com/office/drawing/2014/main" id="{E18A506F-4C64-40CB-A886-9E2B11063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411099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1.  </a:t>
            </a:r>
          </a:p>
        </p:txBody>
      </p:sp>
      <p:sp>
        <p:nvSpPr>
          <p:cNvPr id="5" name="text-419">
            <a:extLst xmlns:a="http://schemas.openxmlformats.org/drawingml/2006/main">
              <a:ext uri="{FF2B5EF4-FFF2-40B4-BE49-F238E27FC236}">
                <a16:creationId xmlns:a16="http://schemas.microsoft.com/office/drawing/2014/main" id="{3D1DA6E5-102E-444D-B716-0242B123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1409700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6" name="text-420">
            <a:extLst xmlns:a="http://schemas.openxmlformats.org/drawingml/2006/main">
              <a:ext uri="{FF2B5EF4-FFF2-40B4-BE49-F238E27FC236}">
                <a16:creationId xmlns:a16="http://schemas.microsoft.com/office/drawing/2014/main" id="{5AB4FEA1-AB22-41B8-8247-BAD4D386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4" y="1695450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100</a:t>
            </a:r>
          </a:p>
        </p:txBody>
      </p:sp>
      <p:sp>
        <p:nvSpPr>
          <p:cNvPr id="7" name="fraction-bar-421">
            <a:extLst xmlns:a="http://schemas.openxmlformats.org/drawingml/2006/main">
              <a:ext uri="{FF2B5EF4-FFF2-40B4-BE49-F238E27FC236}">
                <a16:creationId xmlns:a16="http://schemas.microsoft.com/office/drawing/2014/main" id="{3E209CB7-A273-4DA9-BFA6-E875CB72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324" y="1676400"/>
            <a:ext cx="444055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text-422">
            <a:extLst xmlns:a="http://schemas.openxmlformats.org/drawingml/2006/main">
              <a:ext uri="{FF2B5EF4-FFF2-40B4-BE49-F238E27FC236}">
                <a16:creationId xmlns:a16="http://schemas.microsoft.com/office/drawing/2014/main" id="{065823DA-FF01-49C6-B17D-F89CBE929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1429" y="1552575"/>
            <a:ext cx="1521333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350 = 63.</a:t>
            </a:r>
          </a:p>
        </p:txBody>
      </p:sp>
      <p:sp>
        <p:nvSpPr>
          <p:cNvPr id="9" name="text-423">
            <a:extLst xmlns:a="http://schemas.openxmlformats.org/drawingml/2006/main">
              <a:ext uri="{FF2B5EF4-FFF2-40B4-BE49-F238E27FC236}">
                <a16:creationId xmlns:a16="http://schemas.microsoft.com/office/drawing/2014/main" id="{FCB89130-E671-401D-A6E1-10ED1669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253927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2.  640 × 1.25 = 800.</a:t>
            </a:r>
          </a:p>
        </p:txBody>
      </p:sp>
      <p:sp>
        <p:nvSpPr>
          <p:cNvPr id="10" name="text-424">
            <a:extLst xmlns:a="http://schemas.openxmlformats.org/drawingml/2006/main">
              <a:ext uri="{FF2B5EF4-FFF2-40B4-BE49-F238E27FC236}">
                <a16:creationId xmlns:a16="http://schemas.microsoft.com/office/drawing/2014/main" id="{6AACC165-4DF2-4620-B8FE-C8392BAD5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3898011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3.  Loss = 60. Loss percentage = </a:t>
            </a:r>
          </a:p>
        </p:txBody>
      </p:sp>
      <p:sp>
        <p:nvSpPr>
          <p:cNvPr id="11" name="text-425">
            <a:extLst xmlns:a="http://schemas.openxmlformats.org/drawingml/2006/main">
              <a:ext uri="{FF2B5EF4-FFF2-40B4-BE49-F238E27FC236}">
                <a16:creationId xmlns:a16="http://schemas.microsoft.com/office/drawing/2014/main" id="{DECB69E5-C28F-4FFE-97E9-D73D2E91F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6186" y="2667000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60</a:t>
            </a:r>
          </a:p>
        </p:txBody>
      </p:sp>
      <p:sp>
        <p:nvSpPr>
          <p:cNvPr id="12" name="text-426">
            <a:extLst xmlns:a="http://schemas.openxmlformats.org/drawingml/2006/main">
              <a:ext uri="{FF2B5EF4-FFF2-40B4-BE49-F238E27FC236}">
                <a16:creationId xmlns:a16="http://schemas.microsoft.com/office/drawing/2014/main" id="{16E12C4D-C52B-49CE-833D-E6C2694E3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6186" y="2952750"/>
            <a:ext cx="48215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ctr">
              <a:def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44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750</a:t>
            </a:r>
          </a:p>
        </p:txBody>
      </p:sp>
      <p:sp>
        <p:nvSpPr>
          <p:cNvPr id="13" name="fraction-bar-427">
            <a:extLst xmlns:a="http://schemas.openxmlformats.org/drawingml/2006/main">
              <a:ext uri="{FF2B5EF4-FFF2-40B4-BE49-F238E27FC236}">
                <a16:creationId xmlns:a16="http://schemas.microsoft.com/office/drawing/2014/main" id="{2B89A597-88AA-47A7-A505-F1811CB6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5236" y="2933700"/>
            <a:ext cx="444055" cy="1238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text-428">
            <a:extLst xmlns:a="http://schemas.openxmlformats.org/drawingml/2006/main">
              <a:ext uri="{FF2B5EF4-FFF2-40B4-BE49-F238E27FC236}">
                <a16:creationId xmlns:a16="http://schemas.microsoft.com/office/drawing/2014/main" id="{6B882AC0-F754-4527-9CB6-A01B9F69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8341" y="2809875"/>
            <a:ext cx="1810226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 × 100% = 8%.</a:t>
            </a:r>
          </a:p>
        </p:txBody>
      </p:sp>
      <p:sp>
        <p:nvSpPr>
          <p:cNvPr id="15" name="text-429">
            <a:extLst xmlns:a="http://schemas.openxmlformats.org/drawingml/2006/main">
              <a:ext uri="{FF2B5EF4-FFF2-40B4-BE49-F238E27FC236}">
                <a16:creationId xmlns:a16="http://schemas.microsoft.com/office/drawing/2014/main" id="{3700A46E-982D-4A81-90B0-6E24F80A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4605814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4.  900 × 0.90 × 1.08 = 874.80 rupees.</a:t>
            </a:r>
          </a:p>
        </p:txBody>
      </p:sp>
      <p:sp>
        <p:nvSpPr>
          <p:cNvPr id="16" name="text-430">
            <a:extLst xmlns:a="http://schemas.openxmlformats.org/drawingml/2006/main">
              <a:ext uri="{FF2B5EF4-FFF2-40B4-BE49-F238E27FC236}">
                <a16:creationId xmlns:a16="http://schemas.microsoft.com/office/drawing/2014/main" id="{5660011A-C07C-46C6-BAF7-63424726A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253927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23B"/>
                </a:solidFill>
                <a:latin typeface="DejaVu Sans"/>
                <a:ea typeface="DejaVu Sans"/>
                <a:cs typeface="DejaVu Sans"/>
              </a:rPr>
              <a:t>5.  540 ÷ 1.20 = 450.</a:t>
            </a:r>
          </a:p>
        </p:txBody>
      </p:sp>
    </p:spTree>
    <p:extLst>
      <p:ext uri="{BB962C8B-B14F-4D97-AF65-F5344CB8AC3E}">
        <p14:creationId xmlns:p14="http://schemas.microsoft.com/office/powerpoint/2010/main" val="18322273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2026-11-02T23:57:11.7300000Z</dcterms:created>
  <dcterms:modified xsi:type="dcterms:W3CDTF">2026-11-02T23:57:11.7300000Z</dcterms:modified>
</coreProperties>
</file>