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568ef50ec84444" /><Relationship Type="http://schemas.openxmlformats.org/officeDocument/2006/relationships/extended-properties" Target="/docProps/app.xml" Id="R5a6d7f8f4add4cfa" /><Relationship Type="http://schemas.openxmlformats.org/officeDocument/2006/relationships/officeDocument" Target="/ppt/presentation.xml" Id="R360bc5bd5632426b" /></Relationships>
</file>

<file path=ppt/presentation.xml><?xml version="1.0" encoding="utf-8"?>
<p:presentation xmlns:p="http://schemas.openxmlformats.org/presentationml/2006/main">
  <p:sldMasterIdLst>
    <p:sldMasterId xmlns:r="http://schemas.openxmlformats.org/officeDocument/2006/relationships" id="2147483648" r:id="R186e7e628c604134"/>
  </p:sldMasterIdLst>
  <p:notesMasterIdLst>
    <p:notesMasterId xmlns:r="http://schemas.openxmlformats.org/officeDocument/2006/relationships" r:id="Rae93239a100541db"/>
  </p:notesMasterIdLst>
  <p:sldIdLst>
    <p:sldId xmlns:r="http://schemas.openxmlformats.org/officeDocument/2006/relationships" id="256" r:id="R07fc4f73a88449c8"/>
    <p:sldId xmlns:r="http://schemas.openxmlformats.org/officeDocument/2006/relationships" id="257" r:id="Ra03127d6a8ef4c40"/>
    <p:sldId xmlns:r="http://schemas.openxmlformats.org/officeDocument/2006/relationships" id="258" r:id="Ra634291da78d4af7"/>
    <p:sldId xmlns:r="http://schemas.openxmlformats.org/officeDocument/2006/relationships" id="259" r:id="R9e94919353cb4910"/>
    <p:sldId xmlns:r="http://schemas.openxmlformats.org/officeDocument/2006/relationships" id="260" r:id="Rab56add527be40a8"/>
    <p:sldId xmlns:r="http://schemas.openxmlformats.org/officeDocument/2006/relationships" id="261" r:id="Ra5612517d3f74ce6"/>
    <p:sldId xmlns:r="http://schemas.openxmlformats.org/officeDocument/2006/relationships" id="262" r:id="Rdc1d9ee690614a56"/>
    <p:sldId xmlns:r="http://schemas.openxmlformats.org/officeDocument/2006/relationships" id="263" r:id="Rbd8f20e2ce764cc0"/>
    <p:sldId xmlns:r="http://schemas.openxmlformats.org/officeDocument/2006/relationships" id="264" r:id="R6929a8ba06304712"/>
    <p:sldId xmlns:r="http://schemas.openxmlformats.org/officeDocument/2006/relationships" id="265" r:id="R8f39f9e42a114d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9236d26f679490d" /><Relationship Type="http://schemas.openxmlformats.org/officeDocument/2006/relationships/slideMaster" Target="/ppt/slideMasters/slideMaster1.xml" Id="R186e7e628c604134" /><Relationship Type="http://schemas.openxmlformats.org/officeDocument/2006/relationships/notesMaster" Target="/ppt/notesMasters/notesMaster1.xml" Id="Rae93239a100541db" /><Relationship Type="http://schemas.openxmlformats.org/officeDocument/2006/relationships/presProps" Target="/ppt/presProps.xml" Id="R4ead12bf54934a30" /><Relationship Type="http://schemas.openxmlformats.org/officeDocument/2006/relationships/tableStyles" Target="/ppt/tableStyles.xml" Id="R29882261d38b4995" /><Relationship Type="http://schemas.openxmlformats.org/officeDocument/2006/relationships/slide" Target="/ppt/slides/slide1.xml" Id="R07fc4f73a88449c8" /><Relationship Type="http://schemas.openxmlformats.org/officeDocument/2006/relationships/slide" Target="/ppt/slides/slide2.xml" Id="Ra03127d6a8ef4c40" /><Relationship Type="http://schemas.openxmlformats.org/officeDocument/2006/relationships/slide" Target="/ppt/slides/slide3.xml" Id="Ra634291da78d4af7" /><Relationship Type="http://schemas.openxmlformats.org/officeDocument/2006/relationships/slide" Target="/ppt/slides/slide4.xml" Id="R9e94919353cb4910" /><Relationship Type="http://schemas.openxmlformats.org/officeDocument/2006/relationships/slide" Target="/ppt/slides/slide5.xml" Id="Rab56add527be40a8" /><Relationship Type="http://schemas.openxmlformats.org/officeDocument/2006/relationships/slide" Target="/ppt/slides/slide6.xml" Id="Ra5612517d3f74ce6" /><Relationship Type="http://schemas.openxmlformats.org/officeDocument/2006/relationships/slide" Target="/ppt/slides/slide7.xml" Id="Rdc1d9ee690614a56" /><Relationship Type="http://schemas.openxmlformats.org/officeDocument/2006/relationships/slide" Target="/ppt/slides/slide8.xml" Id="Rbd8f20e2ce764cc0" /><Relationship Type="http://schemas.openxmlformats.org/officeDocument/2006/relationships/slide" Target="/ppt/slides/slide9.xml" Id="R6929a8ba06304712" /><Relationship Type="http://schemas.openxmlformats.org/officeDocument/2006/relationships/slide" Target="/ppt/slides/slide10.xml" Id="R8f39f9e42a114d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537f05051848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548a8168234845" /><Relationship Type="http://schemas.openxmlformats.org/officeDocument/2006/relationships/notesMaster" Target="/ppt/notesMasters/notesMaster1.xml" Id="Rab8dae6e186d4db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445c0895ed4a1f" /><Relationship Type="http://schemas.openxmlformats.org/officeDocument/2006/relationships/notesMaster" Target="/ppt/notesMasters/notesMaster1.xml" Id="Ra22f6d9fd02249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e6c1e7f69645ee" /><Relationship Type="http://schemas.openxmlformats.org/officeDocument/2006/relationships/notesMaster" Target="/ppt/notesMasters/notesMaster1.xml" Id="R5ce4c66a53a949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84a4c41e704d0e" /><Relationship Type="http://schemas.openxmlformats.org/officeDocument/2006/relationships/notesMaster" Target="/ppt/notesMasters/notesMaster1.xml" Id="R4341654ef27c4c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3d90c2c2734212" /><Relationship Type="http://schemas.openxmlformats.org/officeDocument/2006/relationships/notesMaster" Target="/ppt/notesMasters/notesMaster1.xml" Id="R65aece577d6b4ee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85ddf944b94d32" /><Relationship Type="http://schemas.openxmlformats.org/officeDocument/2006/relationships/notesMaster" Target="/ppt/notesMasters/notesMaster1.xml" Id="Rc2c93477c8374a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d39bb61567449c" /><Relationship Type="http://schemas.openxmlformats.org/officeDocument/2006/relationships/notesMaster" Target="/ppt/notesMasters/notesMaster1.xml" Id="R9454fe857ed5475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f782f49e7f4cd7" /><Relationship Type="http://schemas.openxmlformats.org/officeDocument/2006/relationships/notesMaster" Target="/ppt/notesMasters/notesMaster1.xml" Id="Rdbe9f6f9b14742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5b8b6b2c3b4aa8" /><Relationship Type="http://schemas.openxmlformats.org/officeDocument/2006/relationships/notesMaster" Target="/ppt/notesMasters/notesMaster1.xml" Id="R5d57d408958344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3d2f7500f5541c3" /><Relationship Type="http://schemas.openxmlformats.org/officeDocument/2006/relationships/notesMaster" Target="/ppt/notesMasters/notesMaster1.xml" Id="R62cd21da50c448b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ratio compares amounts in a stated order. Write quantities in the same units before simplifying. Divide every part by the same common factor. A ratio compares parts with parts; a fraction can compare one part with the total. A ratio need not add to 1 or 100.</a:t>
            </a:r>
          </a:p>
          <a:p xmlns:a="http://schemas.openxmlformats.org/drawingml/2006/main">
            <a:r>
              <a:t/>
            </a:r>
          </a:p>
          <a:p xmlns:a="http://schemas.openxmlformats.org/drawingml/2006/main">
            <a:r>
              <a:t>Worked example</a:t>
            </a:r>
          </a:p>
          <a:p xmlns:a="http://schemas.openxmlformats.org/drawingml/2006/main">
            <a:r>
              <a:t>Red to blue beads is 12 : 18 = 2 : 3. There are 5 parts in total, so the fraction that is red is {2|5}, not {2|3}. Also, 1 m : 25 cm = 100 : 25 = 4 :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 the ratio parts, divide the total by that number, then multiply by each part. Check that the shares add to the original amount. For a difference problem, compare the difference in parts with the given difference in amounts.</a:t>
            </a:r>
          </a:p>
          <a:p xmlns:a="http://schemas.openxmlformats.org/drawingml/2006/main">
            <a:r>
              <a:t/>
            </a:r>
          </a:p>
          <a:p xmlns:a="http://schemas.openxmlformats.org/drawingml/2006/main">
            <a:r>
              <a:t>Worked example</a:t>
            </a:r>
          </a:p>
          <a:p xmlns:a="http://schemas.openxmlformats.org/drawingml/2006/main">
            <a:r>
              <a:t>Share 360 in the ratio 2 : 3 : 4. There are 9 parts, so each part is 40. The shares are 80, 120 and 160. Their sum is 360.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Find the value of one unit and then scale to the required number. This method works when the rate is constant. Include units at each step to avoid reversing the calculation. The same method applies to prices, recipes, wages and distances at constant speed.</a:t>
            </a:r>
          </a:p>
          <a:p xmlns:a="http://schemas.openxmlformats.org/drawingml/2006/main">
            <a:r>
              <a:t/>
            </a:r>
          </a:p>
          <a:p xmlns:a="http://schemas.openxmlformats.org/drawingml/2006/main">
            <a:r>
              <a:t>Worked example</a:t>
            </a:r>
          </a:p>
          <a:p xmlns:a="http://schemas.openxmlformats.org/drawingml/2006/main">
            <a:r>
              <a:t>Five notebooks cost 175 rupees. One notebook costs 175 ÷ 5 = 35 rupees. Eight notebooks cost 8 × 35 = 280 rupees, assuming the price per notebook stays the same.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quantities are directly proportional when their ratio remains constant. Multiplying one by a factor multiplies the other by the same factor. Write y = kx, where k is the constant of proportionality. A direct proportion graph is a straight line through the origin.</a:t>
            </a:r>
          </a:p>
          <a:p xmlns:a="http://schemas.openxmlformats.org/drawingml/2006/main">
            <a:r>
              <a:t/>
            </a:r>
          </a:p>
          <a:p xmlns:a="http://schemas.openxmlformats.org/drawingml/2006/main">
            <a:r>
              <a:t>Worked example</a:t>
            </a:r>
          </a:p>
          <a:p xmlns:a="http://schemas.openxmlformats.org/drawingml/2006/main">
            <a:r>
              <a:t>A recipe uses 180 g flour for 6 cakes. For 15 cakes, the scale factor is 15 ÷ 6 = 2.5, so flour needed is 180 × 2.5 = 450 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positive quantities are inversely proportional when their product remains constant. Increasing one decreases the other by the same factor. This model requires unchanged total work and a constant rate per worker or machine. It does not apply automatically to every real situation.</a:t>
            </a:r>
          </a:p>
          <a:p xmlns:a="http://schemas.openxmlformats.org/drawingml/2006/main">
            <a:r>
              <a:t/>
            </a:r>
          </a:p>
          <a:p xmlns:a="http://schemas.openxmlformats.org/drawingml/2006/main">
            <a:r>
              <a:t>Worked example</a:t>
            </a:r>
          </a:p>
          <a:p xmlns:a="http://schemas.openxmlformats.org/drawingml/2006/main">
            <a:r>
              <a:t>Four equally efficient machines finish a job in 9 hours. The work is 4 × 9 = 36 machine hours. Six such machines take 36 ÷ 6 = 6 hours, assuming they can work together without delays.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scale compares a drawing length with the corresponding real length. Convert both to the same units. A scale of 1 : n means 1 unit on the drawing represents n of the same units in reality. The scale factor for area is n² and for volume is n³.</a:t>
            </a:r>
          </a:p>
          <a:p xmlns:a="http://schemas.openxmlformats.org/drawingml/2006/main">
            <a:r>
              <a:t/>
            </a:r>
          </a:p>
          <a:p xmlns:a="http://schemas.openxmlformats.org/drawingml/2006/main">
            <a:r>
              <a:t>Worked example</a:t>
            </a:r>
          </a:p>
          <a:p xmlns:a="http://schemas.openxmlformats.org/drawingml/2006/main">
            <a:r>
              <a:t>On a 1 : 50,000 map, 3 cm represents 150,000 cm = 1.5 km. A real distance of 2 km is 200,000 cm, so it measures 4 cm on this 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0a89a28a184fe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d5d63260ce4ab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06c92fb5ab749e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962ebfed684429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c8646d2981b44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9154042044a477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E897BD-04FA-4E9D-BD0F-2F690789804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ED18AF7-770F-4C6D-8A80-26E2FEDF028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07B1EA0-703F-4D2C-AB71-2597238E047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F65533-2687-4496-B4EF-15AD6EC19B7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96DB1F9-AE63-442E-B135-4FEF230E008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972A207-742F-4D2F-BC08-1B1FD54DA8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634E760-97FF-406C-91B3-E9234190529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D5BF740-1452-4623-9CD0-D4EA48DB2E4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93097E-14DB-4DA3-A696-45EF08CB42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8510C2-8B83-4AB2-B879-9308F1D92D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5885218f1c481e" /><Relationship Type="http://schemas.openxmlformats.org/officeDocument/2006/relationships/slideLayout" Target="/ppt/slideLayouts/slideLayout1.xml" Id="Rb6f9919cfaf84f0b" /><Relationship Type="http://schemas.openxmlformats.org/officeDocument/2006/relationships/slideLayout" Target="/ppt/slideLayouts/slideLayout2.xml" Id="Ra06d92f4b9d84da7" /><Relationship Type="http://schemas.openxmlformats.org/officeDocument/2006/relationships/slideLayout" Target="/ppt/slideLayouts/slideLayout3.xml" Id="Rd9dd16fb6a884227" /><Relationship Type="http://schemas.openxmlformats.org/officeDocument/2006/relationships/slideLayout" Target="/ppt/slideLayouts/slideLayout4.xml" Id="R57347dca58db4303" /><Relationship Type="http://schemas.openxmlformats.org/officeDocument/2006/relationships/slideLayout" Target="/ppt/slideLayouts/slideLayout5.xml" Id="R0b1d57a8ab1e48d7" /><Relationship Type="http://schemas.openxmlformats.org/officeDocument/2006/relationships/slideLayout" Target="/ppt/slideLayouts/slideLayout6.xml" Id="Rb54ad0541f9746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f9919cfaf84f0b"/>
    <p:sldLayoutId xmlns:r="http://schemas.openxmlformats.org/officeDocument/2006/relationships" id="2147483650" r:id="Ra06d92f4b9d84da7"/>
    <p:sldLayoutId xmlns:r="http://schemas.openxmlformats.org/officeDocument/2006/relationships" id="2147483651" r:id="Rd9dd16fb6a884227"/>
    <p:sldLayoutId xmlns:r="http://schemas.openxmlformats.org/officeDocument/2006/relationships" id="2147483652" r:id="R57347dca58db4303"/>
    <p:sldLayoutId xmlns:r="http://schemas.openxmlformats.org/officeDocument/2006/relationships" id="2147483653" r:id="R0b1d57a8ab1e48d7"/>
    <p:sldLayoutId xmlns:r="http://schemas.openxmlformats.org/officeDocument/2006/relationships" id="2147483654" r:id="Rb54ad0541f9746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26a62b934346be" /><Relationship Type="http://schemas.openxmlformats.org/officeDocument/2006/relationships/notesSlide" Target="/ppt/notesSlides/notesSlide1.xml" Id="R52bb3a0f40d747e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f201f6391d1407c" /><Relationship Type="http://schemas.openxmlformats.org/officeDocument/2006/relationships/notesSlide" Target="/ppt/notesSlides/notesSlide2.xml" Id="Rd6de47d05b3643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2b2ed8405a8427f" /><Relationship Type="http://schemas.openxmlformats.org/officeDocument/2006/relationships/notesSlide" Target="/ppt/notesSlides/notesSlide3.xml" Id="R4e738eaad0ad40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ae2bb32308c4224" /><Relationship Type="http://schemas.openxmlformats.org/officeDocument/2006/relationships/notesSlide" Target="/ppt/notesSlides/notesSlide4.xml" Id="Rc5dc25fb72a44d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dab6bf5cc9445ff" /><Relationship Type="http://schemas.openxmlformats.org/officeDocument/2006/relationships/notesSlide" Target="/ppt/notesSlides/notesSlide5.xml" Id="Rd5b276364880475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ef654a9baf844dc" /><Relationship Type="http://schemas.openxmlformats.org/officeDocument/2006/relationships/notesSlide" Target="/ppt/notesSlides/notesSlide6.xml" Id="Rf473297ff48544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26ce9ae5c7e4b5a" /><Relationship Type="http://schemas.openxmlformats.org/officeDocument/2006/relationships/notesSlide" Target="/ppt/notesSlides/notesSlide7.xml" Id="Re530a858967243e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d9e675226504153" /><Relationship Type="http://schemas.openxmlformats.org/officeDocument/2006/relationships/notesSlide" Target="/ppt/notesSlides/notesSlide8.xml" Id="Rbcc361a2dc1047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6486eee3331452d" /><Relationship Type="http://schemas.openxmlformats.org/officeDocument/2006/relationships/notesSlide" Target="/ppt/notesSlides/notesSlide9.xml" Id="Rfebe2520beae4b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770a3f068e346f5" /><Relationship Type="http://schemas.openxmlformats.org/officeDocument/2006/relationships/notesSlide" Target="/ppt/notesSlides/notesSlide10.xml" Id="Rd197aa84bc904f3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30">
            <a:extLst xmlns:a="http://schemas.openxmlformats.org/drawingml/2006/main">
              <a:ext uri="{FF2B5EF4-FFF2-40B4-BE49-F238E27FC236}">
                <a16:creationId xmlns:a16="http://schemas.microsoft.com/office/drawing/2014/main" id="{4B33D3DC-E5E5-4692-B8E8-0674504ED6B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31">
            <a:extLst xmlns:a="http://schemas.openxmlformats.org/drawingml/2006/main">
              <a:ext uri="{FF2B5EF4-FFF2-40B4-BE49-F238E27FC236}">
                <a16:creationId xmlns:a16="http://schemas.microsoft.com/office/drawing/2014/main" id="{3C53A383-8070-4724-A9CB-5E4AD439B65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Ratio proportion and the unitary method</a:t>
            </a:r>
          </a:p>
        </p:txBody>
      </p:sp>
      <p:sp>
        <p:nvSpPr>
          <p:cNvPr id="3" name="text-232">
            <a:extLst xmlns:a="http://schemas.openxmlformats.org/drawingml/2006/main">
              <a:ext uri="{FF2B5EF4-FFF2-40B4-BE49-F238E27FC236}">
                <a16:creationId xmlns:a16="http://schemas.microsoft.com/office/drawing/2014/main" id="{FD1E6D07-EC27-4405-A298-69A83C87200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3">
            <a:extLst xmlns:a="http://schemas.openxmlformats.org/drawingml/2006/main">
              <a:ext uri="{FF2B5EF4-FFF2-40B4-BE49-F238E27FC236}">
                <a16:creationId xmlns:a16="http://schemas.microsoft.com/office/drawing/2014/main" id="{48E9A7E5-E5E6-44FF-AB79-282F6E721C1E}"/>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34">
            <a:extLst xmlns:a="http://schemas.openxmlformats.org/drawingml/2006/main">
              <a:ext uri="{FF2B5EF4-FFF2-40B4-BE49-F238E27FC236}">
                <a16:creationId xmlns:a16="http://schemas.microsoft.com/office/drawing/2014/main" id="{8C81D624-D9CE-4FA2-B6C0-65D6CFEFF9F6}"/>
              </a:ext>
            </a:extLst>
          </p:cNvPr>
          <p:cNvSpPr>
            <a:spLocks xmlns:a="http://schemas.openxmlformats.org/drawingml/2006/main" noGrp="1"/>
          </p:cNvSpPr>
          <p:nvPr/>
        </p:nvSpPr>
        <p:spPr>
          <a:xfrm xmlns:a="http://schemas.openxmlformats.org/drawingml/2006/main">
            <a:off x="685800" y="2133600"/>
            <a:ext cx="37599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Ratio notation and simplification</a:t>
            </a:r>
          </a:p>
        </p:txBody>
      </p:sp>
      <p:sp>
        <p:nvSpPr>
          <p:cNvPr id="6" name="text-235">
            <a:extLst xmlns:a="http://schemas.openxmlformats.org/drawingml/2006/main">
              <a:ext uri="{FF2B5EF4-FFF2-40B4-BE49-F238E27FC236}">
                <a16:creationId xmlns:a16="http://schemas.microsoft.com/office/drawing/2014/main" id="{D22349F4-26FD-4AC7-B910-99EE17AC627C}"/>
              </a:ext>
            </a:extLst>
          </p:cNvPr>
          <p:cNvSpPr>
            <a:spLocks xmlns:a="http://schemas.openxmlformats.org/drawingml/2006/main" noGrp="1"/>
          </p:cNvSpPr>
          <p:nvPr/>
        </p:nvSpPr>
        <p:spPr>
          <a:xfrm xmlns:a="http://schemas.openxmlformats.org/drawingml/2006/main">
            <a:off x="685800" y="2524125"/>
            <a:ext cx="20188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Sharing in a ratio</a:t>
            </a:r>
          </a:p>
        </p:txBody>
      </p:sp>
      <p:sp>
        <p:nvSpPr>
          <p:cNvPr id="7" name="text-236">
            <a:extLst xmlns:a="http://schemas.openxmlformats.org/drawingml/2006/main">
              <a:ext uri="{FF2B5EF4-FFF2-40B4-BE49-F238E27FC236}">
                <a16:creationId xmlns:a16="http://schemas.microsoft.com/office/drawing/2014/main" id="{A2B1BE54-DEDA-4FCF-93EB-E6BFBBF56084}"/>
              </a:ext>
            </a:extLst>
          </p:cNvPr>
          <p:cNvSpPr>
            <a:spLocks xmlns:a="http://schemas.openxmlformats.org/drawingml/2006/main" noGrp="1"/>
          </p:cNvSpPr>
          <p:nvPr/>
        </p:nvSpPr>
        <p:spPr>
          <a:xfrm xmlns:a="http://schemas.openxmlformats.org/drawingml/2006/main">
            <a:off x="685800" y="2914650"/>
            <a:ext cx="23132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unitary method</a:t>
            </a:r>
          </a:p>
        </p:txBody>
      </p:sp>
      <p:sp>
        <p:nvSpPr>
          <p:cNvPr id="8" name="text-237">
            <a:extLst xmlns:a="http://schemas.openxmlformats.org/drawingml/2006/main">
              <a:ext uri="{FF2B5EF4-FFF2-40B4-BE49-F238E27FC236}">
                <a16:creationId xmlns:a16="http://schemas.microsoft.com/office/drawing/2014/main" id="{0468D1F1-61C6-475F-8D5B-C329BA8ABC6C}"/>
              </a:ext>
            </a:extLst>
          </p:cNvPr>
          <p:cNvSpPr>
            <a:spLocks xmlns:a="http://schemas.openxmlformats.org/drawingml/2006/main" noGrp="1"/>
          </p:cNvSpPr>
          <p:nvPr/>
        </p:nvSpPr>
        <p:spPr>
          <a:xfrm xmlns:a="http://schemas.openxmlformats.org/drawingml/2006/main">
            <a:off x="685800" y="3305175"/>
            <a:ext cx="19955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Direct proportion</a:t>
            </a:r>
          </a:p>
        </p:txBody>
      </p:sp>
      <p:sp>
        <p:nvSpPr>
          <p:cNvPr id="9" name="text-238">
            <a:extLst xmlns:a="http://schemas.openxmlformats.org/drawingml/2006/main">
              <a:ext uri="{FF2B5EF4-FFF2-40B4-BE49-F238E27FC236}">
                <a16:creationId xmlns:a16="http://schemas.microsoft.com/office/drawing/2014/main" id="{C8416DFE-4A1B-4A89-8234-8371CBA1D69F}"/>
              </a:ext>
            </a:extLst>
          </p:cNvPr>
          <p:cNvSpPr>
            <a:spLocks xmlns:a="http://schemas.openxmlformats.org/drawingml/2006/main" noGrp="1"/>
          </p:cNvSpPr>
          <p:nvPr/>
        </p:nvSpPr>
        <p:spPr>
          <a:xfrm xmlns:a="http://schemas.openxmlformats.org/drawingml/2006/main">
            <a:off x="685800" y="3695700"/>
            <a:ext cx="2153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Inverse proportion</a:t>
            </a:r>
          </a:p>
        </p:txBody>
      </p:sp>
      <p:sp>
        <p:nvSpPr>
          <p:cNvPr id="10" name="text-239">
            <a:extLst xmlns:a="http://schemas.openxmlformats.org/drawingml/2006/main">
              <a:ext uri="{FF2B5EF4-FFF2-40B4-BE49-F238E27FC236}">
                <a16:creationId xmlns:a16="http://schemas.microsoft.com/office/drawing/2014/main" id="{64757E70-829F-4EA5-A3B6-D73F4E3DE2BC}"/>
              </a:ext>
            </a:extLst>
          </p:cNvPr>
          <p:cNvSpPr>
            <a:spLocks xmlns:a="http://schemas.openxmlformats.org/drawingml/2006/main" noGrp="1"/>
          </p:cNvSpPr>
          <p:nvPr/>
        </p:nvSpPr>
        <p:spPr>
          <a:xfrm xmlns:a="http://schemas.openxmlformats.org/drawingml/2006/main">
            <a:off x="685800" y="4086225"/>
            <a:ext cx="1774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Scale drawings</a:t>
            </a:r>
          </a:p>
        </p:txBody>
      </p:sp>
    </p:spTree>
    <p:extLst>
      <p:ext uri="{BB962C8B-B14F-4D97-AF65-F5344CB8AC3E}">
        <p14:creationId xmlns:p14="http://schemas.microsoft.com/office/powerpoint/2010/main" val="20353985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40">
            <a:extLst xmlns:a="http://schemas.openxmlformats.org/drawingml/2006/main">
              <a:ext uri="{FF2B5EF4-FFF2-40B4-BE49-F238E27FC236}">
                <a16:creationId xmlns:a16="http://schemas.microsoft.com/office/drawing/2014/main" id="{7E923496-628C-49E9-9F01-5D0F71423E1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41">
            <a:extLst xmlns:a="http://schemas.openxmlformats.org/drawingml/2006/main">
              <a:ext uri="{FF2B5EF4-FFF2-40B4-BE49-F238E27FC236}">
                <a16:creationId xmlns:a16="http://schemas.microsoft.com/office/drawing/2014/main" id="{9667F303-BE94-4D33-928C-CDBFC7AD7D5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Ratio notation and simplification</a:t>
            </a:r>
          </a:p>
        </p:txBody>
      </p:sp>
      <p:sp>
        <p:nvSpPr>
          <p:cNvPr id="3" name="text-242">
            <a:extLst xmlns:a="http://schemas.openxmlformats.org/drawingml/2006/main">
              <a:ext uri="{FF2B5EF4-FFF2-40B4-BE49-F238E27FC236}">
                <a16:creationId xmlns:a16="http://schemas.microsoft.com/office/drawing/2014/main" id="{4CE10AA5-E971-4830-B43E-FE65F490A05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3">
            <a:extLst xmlns:a="http://schemas.openxmlformats.org/drawingml/2006/main">
              <a:ext uri="{FF2B5EF4-FFF2-40B4-BE49-F238E27FC236}">
                <a16:creationId xmlns:a16="http://schemas.microsoft.com/office/drawing/2014/main" id="{53AB00CC-949B-4277-A39C-57CBC168F429}"/>
              </a:ext>
            </a:extLst>
          </p:cNvPr>
          <p:cNvSpPr>
            <a:spLocks xmlns:a="http://schemas.openxmlformats.org/drawingml/2006/main" noGrp="1"/>
          </p:cNvSpPr>
          <p:nvPr/>
        </p:nvSpPr>
        <p:spPr>
          <a:xfrm xmlns:a="http://schemas.openxmlformats.org/drawingml/2006/main">
            <a:off x="685800" y="1409700"/>
            <a:ext cx="992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ratio compares amounts in a stated order. Write quantities in the same units before </a:t>
            </a:r>
          </a:p>
        </p:txBody>
      </p:sp>
      <p:sp>
        <p:nvSpPr>
          <p:cNvPr id="5" name="text-244">
            <a:extLst xmlns:a="http://schemas.openxmlformats.org/drawingml/2006/main">
              <a:ext uri="{FF2B5EF4-FFF2-40B4-BE49-F238E27FC236}">
                <a16:creationId xmlns:a16="http://schemas.microsoft.com/office/drawing/2014/main" id="{96CA5A8B-17E9-4432-B373-F21BD253C547}"/>
              </a:ext>
            </a:extLst>
          </p:cNvPr>
          <p:cNvSpPr>
            <a:spLocks xmlns:a="http://schemas.openxmlformats.org/drawingml/2006/main" noGrp="1"/>
          </p:cNvSpPr>
          <p:nvPr/>
        </p:nvSpPr>
        <p:spPr>
          <a:xfrm xmlns:a="http://schemas.openxmlformats.org/drawingml/2006/main">
            <a:off x="685800" y="1752600"/>
            <a:ext cx="108303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simplifying. Divide every part by the same common factor. A ratio compares parts with parts; </a:t>
            </a:r>
          </a:p>
        </p:txBody>
      </p:sp>
      <p:sp>
        <p:nvSpPr>
          <p:cNvPr id="6" name="text-245">
            <a:extLst xmlns:a="http://schemas.openxmlformats.org/drawingml/2006/main">
              <a:ext uri="{FF2B5EF4-FFF2-40B4-BE49-F238E27FC236}">
                <a16:creationId xmlns:a16="http://schemas.microsoft.com/office/drawing/2014/main" id="{72747262-7925-46C4-BF8C-7EAA9401A062}"/>
              </a:ext>
            </a:extLst>
          </p:cNvPr>
          <p:cNvSpPr>
            <a:spLocks xmlns:a="http://schemas.openxmlformats.org/drawingml/2006/main" noGrp="1"/>
          </p:cNvSpPr>
          <p:nvPr/>
        </p:nvSpPr>
        <p:spPr>
          <a:xfrm xmlns:a="http://schemas.openxmlformats.org/drawingml/2006/main">
            <a:off x="685800" y="2095500"/>
            <a:ext cx="92418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can compare one part with the total. A ratio need not add to 1 or 100.</a:t>
            </a:r>
          </a:p>
        </p:txBody>
      </p:sp>
      <p:sp>
        <p:nvSpPr>
          <p:cNvPr id="7" name="text-246">
            <a:extLst xmlns:a="http://schemas.openxmlformats.org/drawingml/2006/main">
              <a:ext uri="{FF2B5EF4-FFF2-40B4-BE49-F238E27FC236}">
                <a16:creationId xmlns:a16="http://schemas.microsoft.com/office/drawing/2014/main" id="{068A33EE-8C67-41CB-89D1-B11AEF2732A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47">
            <a:extLst xmlns:a="http://schemas.openxmlformats.org/drawingml/2006/main">
              <a:ext uri="{FF2B5EF4-FFF2-40B4-BE49-F238E27FC236}">
                <a16:creationId xmlns:a16="http://schemas.microsoft.com/office/drawing/2014/main" id="{F93B0397-5492-4BA1-B312-24F2A1F0D808}"/>
              </a:ext>
            </a:extLst>
          </p:cNvPr>
          <p:cNvSpPr>
            <a:spLocks xmlns:a="http://schemas.openxmlformats.org/drawingml/2006/main" noGrp="1"/>
          </p:cNvSpPr>
          <p:nvPr/>
        </p:nvSpPr>
        <p:spPr>
          <a:xfrm xmlns:a="http://schemas.openxmlformats.org/drawingml/2006/main">
            <a:off x="685800" y="3200400"/>
            <a:ext cx="10463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Red to blue beads is 12 : 18 = 2 : 3. There are 5 parts in total, so the fraction that is red is </a:t>
            </a:r>
          </a:p>
        </p:txBody>
      </p:sp>
      <p:sp>
        <p:nvSpPr>
          <p:cNvPr id="9" name="text-248">
            <a:extLst xmlns:a="http://schemas.openxmlformats.org/drawingml/2006/main">
              <a:ext uri="{FF2B5EF4-FFF2-40B4-BE49-F238E27FC236}">
                <a16:creationId xmlns:a16="http://schemas.microsoft.com/office/drawing/2014/main" id="{36B018A0-B509-4214-A4BF-D97B15483CE0}"/>
              </a:ext>
            </a:extLst>
          </p:cNvPr>
          <p:cNvSpPr>
            <a:spLocks xmlns:a="http://schemas.openxmlformats.org/drawingml/2006/main" noGrp="1"/>
          </p:cNvSpPr>
          <p:nvPr/>
        </p:nvSpPr>
        <p:spPr>
          <a:xfrm xmlns:a="http://schemas.openxmlformats.org/drawingml/2006/main">
            <a:off x="1110205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0" name="text-249">
            <a:extLst xmlns:a="http://schemas.openxmlformats.org/drawingml/2006/main">
              <a:ext uri="{FF2B5EF4-FFF2-40B4-BE49-F238E27FC236}">
                <a16:creationId xmlns:a16="http://schemas.microsoft.com/office/drawing/2014/main" id="{830408BD-526F-4BD4-8F48-FFEB3F8A8FBE}"/>
              </a:ext>
            </a:extLst>
          </p:cNvPr>
          <p:cNvSpPr>
            <a:spLocks xmlns:a="http://schemas.openxmlformats.org/drawingml/2006/main" noGrp="1"/>
          </p:cNvSpPr>
          <p:nvPr/>
        </p:nvSpPr>
        <p:spPr>
          <a:xfrm xmlns:a="http://schemas.openxmlformats.org/drawingml/2006/main">
            <a:off x="1110205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1" name="fraction-bar-250">
            <a:extLst xmlns:a="http://schemas.openxmlformats.org/drawingml/2006/main">
              <a:ext uri="{FF2B5EF4-FFF2-40B4-BE49-F238E27FC236}">
                <a16:creationId xmlns:a16="http://schemas.microsoft.com/office/drawing/2014/main" id="{B2FAE156-9F30-421C-A817-527E1138AE24}"/>
              </a:ext>
            </a:extLst>
          </p:cNvPr>
          <p:cNvSpPr>
            <a:spLocks xmlns:a="http://schemas.openxmlformats.org/drawingml/2006/main" noGrp="1"/>
          </p:cNvSpPr>
          <p:nvPr/>
        </p:nvSpPr>
        <p:spPr>
          <a:xfrm xmlns:a="http://schemas.openxmlformats.org/drawingml/2006/main">
            <a:off x="1112110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51">
            <a:extLst xmlns:a="http://schemas.openxmlformats.org/drawingml/2006/main">
              <a:ext uri="{FF2B5EF4-FFF2-40B4-BE49-F238E27FC236}">
                <a16:creationId xmlns:a16="http://schemas.microsoft.com/office/drawing/2014/main" id="{9A1E3CC5-FF1F-4C7F-8AA1-BE6A5B14948A}"/>
              </a:ext>
            </a:extLst>
          </p:cNvPr>
          <p:cNvSpPr>
            <a:spLocks xmlns:a="http://schemas.openxmlformats.org/drawingml/2006/main" noGrp="1"/>
          </p:cNvSpPr>
          <p:nvPr/>
        </p:nvSpPr>
        <p:spPr>
          <a:xfrm xmlns:a="http://schemas.openxmlformats.org/drawingml/2006/main">
            <a:off x="11351704"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3" name="text-252">
            <a:extLst xmlns:a="http://schemas.openxmlformats.org/drawingml/2006/main">
              <a:ext uri="{FF2B5EF4-FFF2-40B4-BE49-F238E27FC236}">
                <a16:creationId xmlns:a16="http://schemas.microsoft.com/office/drawing/2014/main" id="{4E6C0ED7-9E92-4740-A162-05CC51ECBD44}"/>
              </a:ext>
            </a:extLst>
          </p:cNvPr>
          <p:cNvSpPr>
            <a:spLocks xmlns:a="http://schemas.openxmlformats.org/drawingml/2006/main" noGrp="1"/>
          </p:cNvSpPr>
          <p:nvPr/>
        </p:nvSpPr>
        <p:spPr>
          <a:xfrm xmlns:a="http://schemas.openxmlformats.org/drawingml/2006/main">
            <a:off x="685800" y="3771900"/>
            <a:ext cx="4946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 </a:t>
            </a:r>
          </a:p>
        </p:txBody>
      </p:sp>
      <p:sp>
        <p:nvSpPr>
          <p:cNvPr id="14" name="text-253">
            <a:extLst xmlns:a="http://schemas.openxmlformats.org/drawingml/2006/main">
              <a:ext uri="{FF2B5EF4-FFF2-40B4-BE49-F238E27FC236}">
                <a16:creationId xmlns:a16="http://schemas.microsoft.com/office/drawing/2014/main" id="{11D68B18-7442-4AB1-B061-AB8E3A2E1EA2}"/>
              </a:ext>
            </a:extLst>
          </p:cNvPr>
          <p:cNvSpPr>
            <a:spLocks xmlns:a="http://schemas.openxmlformats.org/drawingml/2006/main" noGrp="1"/>
          </p:cNvSpPr>
          <p:nvPr/>
        </p:nvSpPr>
        <p:spPr>
          <a:xfrm xmlns:a="http://schemas.openxmlformats.org/drawingml/2006/main">
            <a:off x="1132808"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5" name="text-254">
            <a:extLst xmlns:a="http://schemas.openxmlformats.org/drawingml/2006/main">
              <a:ext uri="{FF2B5EF4-FFF2-40B4-BE49-F238E27FC236}">
                <a16:creationId xmlns:a16="http://schemas.microsoft.com/office/drawing/2014/main" id="{A0CB585B-FFED-4C32-BCDF-9CD726C5AF04}"/>
              </a:ext>
            </a:extLst>
          </p:cNvPr>
          <p:cNvSpPr>
            <a:spLocks xmlns:a="http://schemas.openxmlformats.org/drawingml/2006/main" noGrp="1"/>
          </p:cNvSpPr>
          <p:nvPr/>
        </p:nvSpPr>
        <p:spPr>
          <a:xfrm xmlns:a="http://schemas.openxmlformats.org/drawingml/2006/main">
            <a:off x="1132808"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6" name="fraction-bar-255">
            <a:extLst xmlns:a="http://schemas.openxmlformats.org/drawingml/2006/main">
              <a:ext uri="{FF2B5EF4-FFF2-40B4-BE49-F238E27FC236}">
                <a16:creationId xmlns:a16="http://schemas.microsoft.com/office/drawing/2014/main" id="{6DDE370B-AFD5-41D0-9322-D5DA132B8EB7}"/>
              </a:ext>
            </a:extLst>
          </p:cNvPr>
          <p:cNvSpPr>
            <a:spLocks xmlns:a="http://schemas.openxmlformats.org/drawingml/2006/main" noGrp="1"/>
          </p:cNvSpPr>
          <p:nvPr/>
        </p:nvSpPr>
        <p:spPr>
          <a:xfrm xmlns:a="http://schemas.openxmlformats.org/drawingml/2006/main">
            <a:off x="1151858"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56">
            <a:extLst xmlns:a="http://schemas.openxmlformats.org/drawingml/2006/main">
              <a:ext uri="{FF2B5EF4-FFF2-40B4-BE49-F238E27FC236}">
                <a16:creationId xmlns:a16="http://schemas.microsoft.com/office/drawing/2014/main" id="{8D2A7781-7379-40D4-94EB-A42B4A13A53B}"/>
              </a:ext>
            </a:extLst>
          </p:cNvPr>
          <p:cNvSpPr>
            <a:spLocks xmlns:a="http://schemas.openxmlformats.org/drawingml/2006/main" noGrp="1"/>
          </p:cNvSpPr>
          <p:nvPr/>
        </p:nvSpPr>
        <p:spPr>
          <a:xfrm xmlns:a="http://schemas.openxmlformats.org/drawingml/2006/main">
            <a:off x="1382459" y="3771900"/>
            <a:ext cx="44014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Also, 1 m : 25 cm = 100 : 25 = 4 : 1.</a:t>
            </a:r>
          </a:p>
        </p:txBody>
      </p:sp>
    </p:spTree>
    <p:extLst>
      <p:ext uri="{BB962C8B-B14F-4D97-AF65-F5344CB8AC3E}">
        <p14:creationId xmlns:p14="http://schemas.microsoft.com/office/powerpoint/2010/main" val="159942950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7">
            <a:extLst xmlns:a="http://schemas.openxmlformats.org/drawingml/2006/main">
              <a:ext uri="{FF2B5EF4-FFF2-40B4-BE49-F238E27FC236}">
                <a16:creationId xmlns:a16="http://schemas.microsoft.com/office/drawing/2014/main" id="{AEB48289-41B6-47F8-BD5C-8D890FA8005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58">
            <a:extLst xmlns:a="http://schemas.openxmlformats.org/drawingml/2006/main">
              <a:ext uri="{FF2B5EF4-FFF2-40B4-BE49-F238E27FC236}">
                <a16:creationId xmlns:a16="http://schemas.microsoft.com/office/drawing/2014/main" id="{BB4F9C95-616E-4A39-9AB8-11ED18C9122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Sharing in a ratio</a:t>
            </a:r>
          </a:p>
        </p:txBody>
      </p:sp>
      <p:sp>
        <p:nvSpPr>
          <p:cNvPr id="3" name="text-259">
            <a:extLst xmlns:a="http://schemas.openxmlformats.org/drawingml/2006/main">
              <a:ext uri="{FF2B5EF4-FFF2-40B4-BE49-F238E27FC236}">
                <a16:creationId xmlns:a16="http://schemas.microsoft.com/office/drawing/2014/main" id="{3A1F37CD-AAD2-498A-8838-480F65EADC6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0">
            <a:extLst xmlns:a="http://schemas.openxmlformats.org/drawingml/2006/main">
              <a:ext uri="{FF2B5EF4-FFF2-40B4-BE49-F238E27FC236}">
                <a16:creationId xmlns:a16="http://schemas.microsoft.com/office/drawing/2014/main" id="{2BAC58A8-1FD5-4C7B-AF91-4BBDBF5D60E4}"/>
              </a:ext>
            </a:extLst>
          </p:cNvPr>
          <p:cNvSpPr>
            <a:spLocks xmlns:a="http://schemas.openxmlformats.org/drawingml/2006/main" noGrp="1"/>
          </p:cNvSpPr>
          <p:nvPr/>
        </p:nvSpPr>
        <p:spPr>
          <a:xfrm xmlns:a="http://schemas.openxmlformats.org/drawingml/2006/main">
            <a:off x="685800" y="1409700"/>
            <a:ext cx="105778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 the ratio parts, divide the total by that number, then multiply by each part. Check that </a:t>
            </a:r>
          </a:p>
        </p:txBody>
      </p:sp>
      <p:sp>
        <p:nvSpPr>
          <p:cNvPr id="5" name="text-261">
            <a:extLst xmlns:a="http://schemas.openxmlformats.org/drawingml/2006/main">
              <a:ext uri="{FF2B5EF4-FFF2-40B4-BE49-F238E27FC236}">
                <a16:creationId xmlns:a16="http://schemas.microsoft.com/office/drawing/2014/main" id="{DD861F05-41D3-4E65-A025-880CE92A96F1}"/>
              </a:ext>
            </a:extLst>
          </p:cNvPr>
          <p:cNvSpPr>
            <a:spLocks xmlns:a="http://schemas.openxmlformats.org/drawingml/2006/main" noGrp="1"/>
          </p:cNvSpPr>
          <p:nvPr/>
        </p:nvSpPr>
        <p:spPr>
          <a:xfrm xmlns:a="http://schemas.openxmlformats.org/drawingml/2006/main">
            <a:off x="685800" y="1752600"/>
            <a:ext cx="105073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shares add to the original amount. For a difference problem, compare the difference in </a:t>
            </a:r>
          </a:p>
        </p:txBody>
      </p:sp>
      <p:sp>
        <p:nvSpPr>
          <p:cNvPr id="6" name="text-262">
            <a:extLst xmlns:a="http://schemas.openxmlformats.org/drawingml/2006/main">
              <a:ext uri="{FF2B5EF4-FFF2-40B4-BE49-F238E27FC236}">
                <a16:creationId xmlns:a16="http://schemas.microsoft.com/office/drawing/2014/main" id="{CCE89B3C-07F4-4793-8EDD-E49D69E82BAA}"/>
              </a:ext>
            </a:extLst>
          </p:cNvPr>
          <p:cNvSpPr>
            <a:spLocks xmlns:a="http://schemas.openxmlformats.org/drawingml/2006/main" noGrp="1"/>
          </p:cNvSpPr>
          <p:nvPr/>
        </p:nvSpPr>
        <p:spPr>
          <a:xfrm xmlns:a="http://schemas.openxmlformats.org/drawingml/2006/main">
            <a:off x="685800" y="2095500"/>
            <a:ext cx="49909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parts with the given difference in amounts.</a:t>
            </a:r>
          </a:p>
        </p:txBody>
      </p:sp>
      <p:sp>
        <p:nvSpPr>
          <p:cNvPr id="7" name="text-263">
            <a:extLst xmlns:a="http://schemas.openxmlformats.org/drawingml/2006/main">
              <a:ext uri="{FF2B5EF4-FFF2-40B4-BE49-F238E27FC236}">
                <a16:creationId xmlns:a16="http://schemas.microsoft.com/office/drawing/2014/main" id="{A1698E55-FA28-49FF-A936-FB04D069385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64">
            <a:extLst xmlns:a="http://schemas.openxmlformats.org/drawingml/2006/main">
              <a:ext uri="{FF2B5EF4-FFF2-40B4-BE49-F238E27FC236}">
                <a16:creationId xmlns:a16="http://schemas.microsoft.com/office/drawing/2014/main" id="{DBD3CFCC-4686-4676-9877-70E15296F5CB}"/>
              </a:ext>
            </a:extLst>
          </p:cNvPr>
          <p:cNvSpPr>
            <a:spLocks xmlns:a="http://schemas.openxmlformats.org/drawingml/2006/main" noGrp="1"/>
          </p:cNvSpPr>
          <p:nvPr/>
        </p:nvSpPr>
        <p:spPr>
          <a:xfrm xmlns:a="http://schemas.openxmlformats.org/drawingml/2006/main">
            <a:off x="685800" y="3057525"/>
            <a:ext cx="106646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Share 360 in the ratio 2 : 3 : 4. There are 9 parts, so each part is 40. The shares are 80, 120 </a:t>
            </a:r>
          </a:p>
        </p:txBody>
      </p:sp>
      <p:sp>
        <p:nvSpPr>
          <p:cNvPr id="9" name="text-265">
            <a:extLst xmlns:a="http://schemas.openxmlformats.org/drawingml/2006/main">
              <a:ext uri="{FF2B5EF4-FFF2-40B4-BE49-F238E27FC236}">
                <a16:creationId xmlns:a16="http://schemas.microsoft.com/office/drawing/2014/main" id="{A386E67A-B186-4A25-8F5A-DE145D2339C1}"/>
              </a:ext>
            </a:extLst>
          </p:cNvPr>
          <p:cNvSpPr>
            <a:spLocks xmlns:a="http://schemas.openxmlformats.org/drawingml/2006/main" noGrp="1"/>
          </p:cNvSpPr>
          <p:nvPr/>
        </p:nvSpPr>
        <p:spPr>
          <a:xfrm xmlns:a="http://schemas.openxmlformats.org/drawingml/2006/main">
            <a:off x="685800" y="3400425"/>
            <a:ext cx="3110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160. Their sum is 360.</a:t>
            </a:r>
          </a:p>
        </p:txBody>
      </p:sp>
    </p:spTree>
    <p:extLst>
      <p:ext uri="{BB962C8B-B14F-4D97-AF65-F5344CB8AC3E}">
        <p14:creationId xmlns:p14="http://schemas.microsoft.com/office/powerpoint/2010/main" val="109021699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6">
            <a:extLst xmlns:a="http://schemas.openxmlformats.org/drawingml/2006/main">
              <a:ext uri="{FF2B5EF4-FFF2-40B4-BE49-F238E27FC236}">
                <a16:creationId xmlns:a16="http://schemas.microsoft.com/office/drawing/2014/main" id="{48550FFF-322E-41DC-BA75-9E9C36472EC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67">
            <a:extLst xmlns:a="http://schemas.openxmlformats.org/drawingml/2006/main">
              <a:ext uri="{FF2B5EF4-FFF2-40B4-BE49-F238E27FC236}">
                <a16:creationId xmlns:a16="http://schemas.microsoft.com/office/drawing/2014/main" id="{DE2573E3-AF97-46CD-94B4-61EC23C114D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unitary method</a:t>
            </a:r>
          </a:p>
        </p:txBody>
      </p:sp>
      <p:sp>
        <p:nvSpPr>
          <p:cNvPr id="3" name="text-268">
            <a:extLst xmlns:a="http://schemas.openxmlformats.org/drawingml/2006/main">
              <a:ext uri="{FF2B5EF4-FFF2-40B4-BE49-F238E27FC236}">
                <a16:creationId xmlns:a16="http://schemas.microsoft.com/office/drawing/2014/main" id="{7A364B16-6BCE-46B2-966E-53375AA2D97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9">
            <a:extLst xmlns:a="http://schemas.openxmlformats.org/drawingml/2006/main">
              <a:ext uri="{FF2B5EF4-FFF2-40B4-BE49-F238E27FC236}">
                <a16:creationId xmlns:a16="http://schemas.microsoft.com/office/drawing/2014/main" id="{C803D0E2-EEE5-4668-97A6-C60EDFCBF82D}"/>
              </a:ext>
            </a:extLst>
          </p:cNvPr>
          <p:cNvSpPr>
            <a:spLocks xmlns:a="http://schemas.openxmlformats.org/drawingml/2006/main" noGrp="1"/>
          </p:cNvSpPr>
          <p:nvPr/>
        </p:nvSpPr>
        <p:spPr>
          <a:xfrm xmlns:a="http://schemas.openxmlformats.org/drawingml/2006/main">
            <a:off x="685800" y="1409700"/>
            <a:ext cx="105246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the value of one unit and then scale to the required number. This method works when </a:t>
            </a:r>
          </a:p>
        </p:txBody>
      </p:sp>
      <p:sp>
        <p:nvSpPr>
          <p:cNvPr id="5" name="text-270">
            <a:extLst xmlns:a="http://schemas.openxmlformats.org/drawingml/2006/main">
              <a:ext uri="{FF2B5EF4-FFF2-40B4-BE49-F238E27FC236}">
                <a16:creationId xmlns:a16="http://schemas.microsoft.com/office/drawing/2014/main" id="{50A4622B-FB5D-4EEF-A6C2-97231D199D4D}"/>
              </a:ext>
            </a:extLst>
          </p:cNvPr>
          <p:cNvSpPr>
            <a:spLocks xmlns:a="http://schemas.openxmlformats.org/drawingml/2006/main" noGrp="1"/>
          </p:cNvSpPr>
          <p:nvPr/>
        </p:nvSpPr>
        <p:spPr>
          <a:xfrm xmlns:a="http://schemas.openxmlformats.org/drawingml/2006/main">
            <a:off x="685800" y="1752600"/>
            <a:ext cx="106308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rate is constant. Include units at each step to avoid reversing the calculation. The same </a:t>
            </a:r>
          </a:p>
        </p:txBody>
      </p:sp>
      <p:sp>
        <p:nvSpPr>
          <p:cNvPr id="6" name="text-271">
            <a:extLst xmlns:a="http://schemas.openxmlformats.org/drawingml/2006/main">
              <a:ext uri="{FF2B5EF4-FFF2-40B4-BE49-F238E27FC236}">
                <a16:creationId xmlns:a16="http://schemas.microsoft.com/office/drawing/2014/main" id="{DFC5E8E0-E268-4B06-9953-7F593809395D}"/>
              </a:ext>
            </a:extLst>
          </p:cNvPr>
          <p:cNvSpPr>
            <a:spLocks xmlns:a="http://schemas.openxmlformats.org/drawingml/2006/main" noGrp="1"/>
          </p:cNvSpPr>
          <p:nvPr/>
        </p:nvSpPr>
        <p:spPr>
          <a:xfrm xmlns:a="http://schemas.openxmlformats.org/drawingml/2006/main">
            <a:off x="685800" y="2095500"/>
            <a:ext cx="85970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method applies to prices, recipes, wages and distances at constant speed.</a:t>
            </a:r>
          </a:p>
        </p:txBody>
      </p:sp>
      <p:sp>
        <p:nvSpPr>
          <p:cNvPr id="7" name="text-272">
            <a:extLst xmlns:a="http://schemas.openxmlformats.org/drawingml/2006/main">
              <a:ext uri="{FF2B5EF4-FFF2-40B4-BE49-F238E27FC236}">
                <a16:creationId xmlns:a16="http://schemas.microsoft.com/office/drawing/2014/main" id="{DBE511BF-B925-4249-9086-EADE8E07146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73">
            <a:extLst xmlns:a="http://schemas.openxmlformats.org/drawingml/2006/main">
              <a:ext uri="{FF2B5EF4-FFF2-40B4-BE49-F238E27FC236}">
                <a16:creationId xmlns:a16="http://schemas.microsoft.com/office/drawing/2014/main" id="{8B4A94BB-5494-48DA-96CD-44E2F5E13197}"/>
              </a:ext>
            </a:extLst>
          </p:cNvPr>
          <p:cNvSpPr>
            <a:spLocks xmlns:a="http://schemas.openxmlformats.org/drawingml/2006/main" noGrp="1"/>
          </p:cNvSpPr>
          <p:nvPr/>
        </p:nvSpPr>
        <p:spPr>
          <a:xfrm xmlns:a="http://schemas.openxmlformats.org/drawingml/2006/main">
            <a:off x="685800" y="3057525"/>
            <a:ext cx="106464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Five notebooks cost 175 rupees. One notebook costs 175 ÷ 5 = 35 rupees. Eight notebooks </a:t>
            </a:r>
          </a:p>
        </p:txBody>
      </p:sp>
      <p:sp>
        <p:nvSpPr>
          <p:cNvPr id="9" name="text-274">
            <a:extLst xmlns:a="http://schemas.openxmlformats.org/drawingml/2006/main">
              <a:ext uri="{FF2B5EF4-FFF2-40B4-BE49-F238E27FC236}">
                <a16:creationId xmlns:a16="http://schemas.microsoft.com/office/drawing/2014/main" id="{B949A82F-7137-41E8-9319-C9BD22ECDC65}"/>
              </a:ext>
            </a:extLst>
          </p:cNvPr>
          <p:cNvSpPr>
            <a:spLocks xmlns:a="http://schemas.openxmlformats.org/drawingml/2006/main" noGrp="1"/>
          </p:cNvSpPr>
          <p:nvPr/>
        </p:nvSpPr>
        <p:spPr>
          <a:xfrm xmlns:a="http://schemas.openxmlformats.org/drawingml/2006/main">
            <a:off x="685800" y="3400425"/>
            <a:ext cx="88211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cost 8 × 35 = 280 rupees, assuming the price per notebook stays the same.</a:t>
            </a:r>
          </a:p>
        </p:txBody>
      </p:sp>
    </p:spTree>
    <p:extLst>
      <p:ext uri="{BB962C8B-B14F-4D97-AF65-F5344CB8AC3E}">
        <p14:creationId xmlns:p14="http://schemas.microsoft.com/office/powerpoint/2010/main" val="132884675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75">
            <a:extLst xmlns:a="http://schemas.openxmlformats.org/drawingml/2006/main">
              <a:ext uri="{FF2B5EF4-FFF2-40B4-BE49-F238E27FC236}">
                <a16:creationId xmlns:a16="http://schemas.microsoft.com/office/drawing/2014/main" id="{CA4CD1F3-AFC8-419C-8A1E-E5A1ABCC43C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76">
            <a:extLst xmlns:a="http://schemas.openxmlformats.org/drawingml/2006/main">
              <a:ext uri="{FF2B5EF4-FFF2-40B4-BE49-F238E27FC236}">
                <a16:creationId xmlns:a16="http://schemas.microsoft.com/office/drawing/2014/main" id="{16EE3D1B-B54A-4855-85B7-9A3701B78DE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Direct proportion</a:t>
            </a:r>
          </a:p>
        </p:txBody>
      </p:sp>
      <p:sp>
        <p:nvSpPr>
          <p:cNvPr id="3" name="text-277">
            <a:extLst xmlns:a="http://schemas.openxmlformats.org/drawingml/2006/main">
              <a:ext uri="{FF2B5EF4-FFF2-40B4-BE49-F238E27FC236}">
                <a16:creationId xmlns:a16="http://schemas.microsoft.com/office/drawing/2014/main" id="{22C2B777-C93E-4E77-AA80-111F06AB77C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78">
            <a:extLst xmlns:a="http://schemas.openxmlformats.org/drawingml/2006/main">
              <a:ext uri="{FF2B5EF4-FFF2-40B4-BE49-F238E27FC236}">
                <a16:creationId xmlns:a16="http://schemas.microsoft.com/office/drawing/2014/main" id="{DB34CC3E-4745-446B-88E7-FBDE5CD57010}"/>
              </a:ext>
            </a:extLst>
          </p:cNvPr>
          <p:cNvSpPr>
            <a:spLocks xmlns:a="http://schemas.openxmlformats.org/drawingml/2006/main" noGrp="1"/>
          </p:cNvSpPr>
          <p:nvPr/>
        </p:nvSpPr>
        <p:spPr>
          <a:xfrm xmlns:a="http://schemas.openxmlformats.org/drawingml/2006/main">
            <a:off x="685800" y="1409700"/>
            <a:ext cx="108036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quantities are directly proportional when their ratio remains constant. Multiplying one by </a:t>
            </a:r>
          </a:p>
        </p:txBody>
      </p:sp>
      <p:sp>
        <p:nvSpPr>
          <p:cNvPr id="5" name="text-279">
            <a:extLst xmlns:a="http://schemas.openxmlformats.org/drawingml/2006/main">
              <a:ext uri="{FF2B5EF4-FFF2-40B4-BE49-F238E27FC236}">
                <a16:creationId xmlns:a16="http://schemas.microsoft.com/office/drawing/2014/main" id="{BAE17EE1-05DC-47CD-8443-0B37BF53E5CF}"/>
              </a:ext>
            </a:extLst>
          </p:cNvPr>
          <p:cNvSpPr>
            <a:spLocks xmlns:a="http://schemas.openxmlformats.org/drawingml/2006/main" noGrp="1"/>
          </p:cNvSpPr>
          <p:nvPr/>
        </p:nvSpPr>
        <p:spPr>
          <a:xfrm xmlns:a="http://schemas.openxmlformats.org/drawingml/2006/main">
            <a:off x="685800" y="1752600"/>
            <a:ext cx="102149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factor multiplies the other by the same factor. Write y = kx, where k is the constant of </a:t>
            </a:r>
          </a:p>
        </p:txBody>
      </p:sp>
      <p:sp>
        <p:nvSpPr>
          <p:cNvPr id="6" name="text-280">
            <a:extLst xmlns:a="http://schemas.openxmlformats.org/drawingml/2006/main">
              <a:ext uri="{FF2B5EF4-FFF2-40B4-BE49-F238E27FC236}">
                <a16:creationId xmlns:a16="http://schemas.microsoft.com/office/drawing/2014/main" id="{0EE76451-00E5-4841-81CE-8168B30D75C5}"/>
              </a:ext>
            </a:extLst>
          </p:cNvPr>
          <p:cNvSpPr>
            <a:spLocks xmlns:a="http://schemas.openxmlformats.org/drawingml/2006/main" noGrp="1"/>
          </p:cNvSpPr>
          <p:nvPr/>
        </p:nvSpPr>
        <p:spPr>
          <a:xfrm xmlns:a="http://schemas.openxmlformats.org/drawingml/2006/main">
            <a:off x="685800" y="2095500"/>
            <a:ext cx="8857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proportionality. A direct proportion graph is a straight line through the origin.</a:t>
            </a:r>
          </a:p>
        </p:txBody>
      </p:sp>
      <p:sp>
        <p:nvSpPr>
          <p:cNvPr id="7" name="text-281">
            <a:extLst xmlns:a="http://schemas.openxmlformats.org/drawingml/2006/main">
              <a:ext uri="{FF2B5EF4-FFF2-40B4-BE49-F238E27FC236}">
                <a16:creationId xmlns:a16="http://schemas.microsoft.com/office/drawing/2014/main" id="{B18DFBA3-F0B7-476E-B732-EC86A7F587B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82">
            <a:extLst xmlns:a="http://schemas.openxmlformats.org/drawingml/2006/main">
              <a:ext uri="{FF2B5EF4-FFF2-40B4-BE49-F238E27FC236}">
                <a16:creationId xmlns:a16="http://schemas.microsoft.com/office/drawing/2014/main" id="{A6A76152-43F1-4832-B131-86C01657AA96}"/>
              </a:ext>
            </a:extLst>
          </p:cNvPr>
          <p:cNvSpPr>
            <a:spLocks xmlns:a="http://schemas.openxmlformats.org/drawingml/2006/main" noGrp="1"/>
          </p:cNvSpPr>
          <p:nvPr/>
        </p:nvSpPr>
        <p:spPr>
          <a:xfrm xmlns:a="http://schemas.openxmlformats.org/drawingml/2006/main">
            <a:off x="685800" y="3057525"/>
            <a:ext cx="106144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recipe uses 180 g flour for 6 cakes. For 15 cakes, the scale factor is 15 ÷ 6 = 2.5, so flour </a:t>
            </a:r>
          </a:p>
        </p:txBody>
      </p:sp>
      <p:sp>
        <p:nvSpPr>
          <p:cNvPr id="9" name="text-283">
            <a:extLst xmlns:a="http://schemas.openxmlformats.org/drawingml/2006/main">
              <a:ext uri="{FF2B5EF4-FFF2-40B4-BE49-F238E27FC236}">
                <a16:creationId xmlns:a16="http://schemas.microsoft.com/office/drawing/2014/main" id="{17C4F51A-C71C-4C56-A015-E03376F86077}"/>
              </a:ext>
            </a:extLst>
          </p:cNvPr>
          <p:cNvSpPr>
            <a:spLocks xmlns:a="http://schemas.openxmlformats.org/drawingml/2006/main" noGrp="1"/>
          </p:cNvSpPr>
          <p:nvPr/>
        </p:nvSpPr>
        <p:spPr>
          <a:xfrm xmlns:a="http://schemas.openxmlformats.org/drawingml/2006/main">
            <a:off x="685800" y="3400425"/>
            <a:ext cx="34330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needed is 180 × 2.5 = 450 g.</a:t>
            </a:r>
          </a:p>
        </p:txBody>
      </p:sp>
    </p:spTree>
    <p:extLst>
      <p:ext uri="{BB962C8B-B14F-4D97-AF65-F5344CB8AC3E}">
        <p14:creationId xmlns:p14="http://schemas.microsoft.com/office/powerpoint/2010/main" val="5788995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84">
            <a:extLst xmlns:a="http://schemas.openxmlformats.org/drawingml/2006/main">
              <a:ext uri="{FF2B5EF4-FFF2-40B4-BE49-F238E27FC236}">
                <a16:creationId xmlns:a16="http://schemas.microsoft.com/office/drawing/2014/main" id="{212F0B77-1CA1-4E60-93F4-D89CA7824A2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85">
            <a:extLst xmlns:a="http://schemas.openxmlformats.org/drawingml/2006/main">
              <a:ext uri="{FF2B5EF4-FFF2-40B4-BE49-F238E27FC236}">
                <a16:creationId xmlns:a16="http://schemas.microsoft.com/office/drawing/2014/main" id="{1DEA60FA-76E6-4FD3-8285-090430E4D90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Inverse proportion</a:t>
            </a:r>
          </a:p>
        </p:txBody>
      </p:sp>
      <p:sp>
        <p:nvSpPr>
          <p:cNvPr id="3" name="text-286">
            <a:extLst xmlns:a="http://schemas.openxmlformats.org/drawingml/2006/main">
              <a:ext uri="{FF2B5EF4-FFF2-40B4-BE49-F238E27FC236}">
                <a16:creationId xmlns:a16="http://schemas.microsoft.com/office/drawing/2014/main" id="{79F7DDF0-1AB7-44B3-AF26-1EE68C38B99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87">
            <a:extLst xmlns:a="http://schemas.openxmlformats.org/drawingml/2006/main">
              <a:ext uri="{FF2B5EF4-FFF2-40B4-BE49-F238E27FC236}">
                <a16:creationId xmlns:a16="http://schemas.microsoft.com/office/drawing/2014/main" id="{4F5E5355-F47E-461B-8407-9F641F60393E}"/>
              </a:ext>
            </a:extLst>
          </p:cNvPr>
          <p:cNvSpPr>
            <a:spLocks xmlns:a="http://schemas.openxmlformats.org/drawingml/2006/main" noGrp="1"/>
          </p:cNvSpPr>
          <p:nvPr/>
        </p:nvSpPr>
        <p:spPr>
          <a:xfrm xmlns:a="http://schemas.openxmlformats.org/drawingml/2006/main">
            <a:off x="685800" y="1409700"/>
            <a:ext cx="10129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positive quantities are inversely proportional when their product remains constant. </a:t>
            </a:r>
          </a:p>
        </p:txBody>
      </p:sp>
      <p:sp>
        <p:nvSpPr>
          <p:cNvPr id="5" name="text-288">
            <a:extLst xmlns:a="http://schemas.openxmlformats.org/drawingml/2006/main">
              <a:ext uri="{FF2B5EF4-FFF2-40B4-BE49-F238E27FC236}">
                <a16:creationId xmlns:a16="http://schemas.microsoft.com/office/drawing/2014/main" id="{649A5EA4-8F12-4B58-ACDB-39B174290987}"/>
              </a:ext>
            </a:extLst>
          </p:cNvPr>
          <p:cNvSpPr>
            <a:spLocks xmlns:a="http://schemas.openxmlformats.org/drawingml/2006/main" noGrp="1"/>
          </p:cNvSpPr>
          <p:nvPr/>
        </p:nvSpPr>
        <p:spPr>
          <a:xfrm xmlns:a="http://schemas.openxmlformats.org/drawingml/2006/main">
            <a:off x="685800" y="1752600"/>
            <a:ext cx="107240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Increasing one decreases the other by the same factor. This model requires unchanged total </a:t>
            </a:r>
          </a:p>
        </p:txBody>
      </p:sp>
      <p:sp>
        <p:nvSpPr>
          <p:cNvPr id="6" name="text-289">
            <a:extLst xmlns:a="http://schemas.openxmlformats.org/drawingml/2006/main">
              <a:ext uri="{FF2B5EF4-FFF2-40B4-BE49-F238E27FC236}">
                <a16:creationId xmlns:a16="http://schemas.microsoft.com/office/drawing/2014/main" id="{30F785CB-3D6F-4C4E-B52F-C27EE8076E55}"/>
              </a:ext>
            </a:extLst>
          </p:cNvPr>
          <p:cNvSpPr>
            <a:spLocks xmlns:a="http://schemas.openxmlformats.org/drawingml/2006/main" noGrp="1"/>
          </p:cNvSpPr>
          <p:nvPr/>
        </p:nvSpPr>
        <p:spPr>
          <a:xfrm xmlns:a="http://schemas.openxmlformats.org/drawingml/2006/main">
            <a:off x="685800" y="2095500"/>
            <a:ext cx="103791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work and a constant rate per worker or machine. It does not apply automatically to every </a:t>
            </a:r>
          </a:p>
        </p:txBody>
      </p:sp>
      <p:sp>
        <p:nvSpPr>
          <p:cNvPr id="7" name="text-290">
            <a:extLst xmlns:a="http://schemas.openxmlformats.org/drawingml/2006/main">
              <a:ext uri="{FF2B5EF4-FFF2-40B4-BE49-F238E27FC236}">
                <a16:creationId xmlns:a16="http://schemas.microsoft.com/office/drawing/2014/main" id="{69EC620F-E490-4A8A-B5E5-A70E7614B640}"/>
              </a:ext>
            </a:extLst>
          </p:cNvPr>
          <p:cNvSpPr>
            <a:spLocks xmlns:a="http://schemas.openxmlformats.org/drawingml/2006/main" noGrp="1"/>
          </p:cNvSpPr>
          <p:nvPr/>
        </p:nvSpPr>
        <p:spPr>
          <a:xfrm xmlns:a="http://schemas.openxmlformats.org/drawingml/2006/main">
            <a:off x="685800" y="2438400"/>
            <a:ext cx="162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real situation.</a:t>
            </a:r>
          </a:p>
        </p:txBody>
      </p:sp>
      <p:sp>
        <p:nvSpPr>
          <p:cNvPr id="8" name="text-291">
            <a:extLst xmlns:a="http://schemas.openxmlformats.org/drawingml/2006/main">
              <a:ext uri="{FF2B5EF4-FFF2-40B4-BE49-F238E27FC236}">
                <a16:creationId xmlns:a16="http://schemas.microsoft.com/office/drawing/2014/main" id="{C457CDC7-75DC-419D-9C23-2C430079DCA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92">
            <a:extLst xmlns:a="http://schemas.openxmlformats.org/drawingml/2006/main">
              <a:ext uri="{FF2B5EF4-FFF2-40B4-BE49-F238E27FC236}">
                <a16:creationId xmlns:a16="http://schemas.microsoft.com/office/drawing/2014/main" id="{8C4AE34F-86FC-4BD7-8121-2C5DA66AE82E}"/>
              </a:ext>
            </a:extLst>
          </p:cNvPr>
          <p:cNvSpPr>
            <a:spLocks xmlns:a="http://schemas.openxmlformats.org/drawingml/2006/main" noGrp="1"/>
          </p:cNvSpPr>
          <p:nvPr/>
        </p:nvSpPr>
        <p:spPr>
          <a:xfrm xmlns:a="http://schemas.openxmlformats.org/drawingml/2006/main">
            <a:off x="685800" y="3400425"/>
            <a:ext cx="108614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Four equally efficient machines finish a job in 9 hours. The work is 4 × 9 = 36 machine hours. </a:t>
            </a:r>
          </a:p>
        </p:txBody>
      </p:sp>
      <p:sp>
        <p:nvSpPr>
          <p:cNvPr id="10" name="text-293">
            <a:extLst xmlns:a="http://schemas.openxmlformats.org/drawingml/2006/main">
              <a:ext uri="{FF2B5EF4-FFF2-40B4-BE49-F238E27FC236}">
                <a16:creationId xmlns:a16="http://schemas.microsoft.com/office/drawing/2014/main" id="{56B4BFF4-BFD8-4700-BF96-A87105AA516D}"/>
              </a:ext>
            </a:extLst>
          </p:cNvPr>
          <p:cNvSpPr>
            <a:spLocks xmlns:a="http://schemas.openxmlformats.org/drawingml/2006/main" noGrp="1"/>
          </p:cNvSpPr>
          <p:nvPr/>
        </p:nvSpPr>
        <p:spPr>
          <a:xfrm xmlns:a="http://schemas.openxmlformats.org/drawingml/2006/main">
            <a:off x="685800" y="3743325"/>
            <a:ext cx="105988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Six such machines take 36 ÷ 6 = 6 hours, assuming they can work together without delays.</a:t>
            </a:r>
          </a:p>
        </p:txBody>
      </p:sp>
    </p:spTree>
    <p:extLst>
      <p:ext uri="{BB962C8B-B14F-4D97-AF65-F5344CB8AC3E}">
        <p14:creationId xmlns:p14="http://schemas.microsoft.com/office/powerpoint/2010/main" val="147587518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94">
            <a:extLst xmlns:a="http://schemas.openxmlformats.org/drawingml/2006/main">
              <a:ext uri="{FF2B5EF4-FFF2-40B4-BE49-F238E27FC236}">
                <a16:creationId xmlns:a16="http://schemas.microsoft.com/office/drawing/2014/main" id="{EBCFB33F-58BC-40AA-8849-23D454B2158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295">
            <a:extLst xmlns:a="http://schemas.openxmlformats.org/drawingml/2006/main">
              <a:ext uri="{FF2B5EF4-FFF2-40B4-BE49-F238E27FC236}">
                <a16:creationId xmlns:a16="http://schemas.microsoft.com/office/drawing/2014/main" id="{AC70A4CA-16B1-4460-9A0A-BCFD265112B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Scale drawings</a:t>
            </a:r>
          </a:p>
        </p:txBody>
      </p:sp>
      <p:sp>
        <p:nvSpPr>
          <p:cNvPr id="3" name="text-296">
            <a:extLst xmlns:a="http://schemas.openxmlformats.org/drawingml/2006/main">
              <a:ext uri="{FF2B5EF4-FFF2-40B4-BE49-F238E27FC236}">
                <a16:creationId xmlns:a16="http://schemas.microsoft.com/office/drawing/2014/main" id="{2C28ECB2-E66E-4AA6-9937-E052B0C600B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97">
            <a:extLst xmlns:a="http://schemas.openxmlformats.org/drawingml/2006/main">
              <a:ext uri="{FF2B5EF4-FFF2-40B4-BE49-F238E27FC236}">
                <a16:creationId xmlns:a16="http://schemas.microsoft.com/office/drawing/2014/main" id="{533C28BA-6400-4D00-9FE5-7CB2BE9E9A4D}"/>
              </a:ext>
            </a:extLst>
          </p:cNvPr>
          <p:cNvSpPr>
            <a:spLocks xmlns:a="http://schemas.openxmlformats.org/drawingml/2006/main" noGrp="1"/>
          </p:cNvSpPr>
          <p:nvPr/>
        </p:nvSpPr>
        <p:spPr>
          <a:xfrm xmlns:a="http://schemas.openxmlformats.org/drawingml/2006/main">
            <a:off x="685800" y="1409700"/>
            <a:ext cx="105492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scale compares a drawing length with the corresponding real length. Convert both to the </a:t>
            </a:r>
          </a:p>
        </p:txBody>
      </p:sp>
      <p:sp>
        <p:nvSpPr>
          <p:cNvPr id="5" name="text-298">
            <a:extLst xmlns:a="http://schemas.openxmlformats.org/drawingml/2006/main">
              <a:ext uri="{FF2B5EF4-FFF2-40B4-BE49-F238E27FC236}">
                <a16:creationId xmlns:a16="http://schemas.microsoft.com/office/drawing/2014/main" id="{BC921911-BEC1-48D2-B963-6B7547EE6226}"/>
              </a:ext>
            </a:extLst>
          </p:cNvPr>
          <p:cNvSpPr>
            <a:spLocks xmlns:a="http://schemas.openxmlformats.org/drawingml/2006/main" noGrp="1"/>
          </p:cNvSpPr>
          <p:nvPr/>
        </p:nvSpPr>
        <p:spPr>
          <a:xfrm xmlns:a="http://schemas.openxmlformats.org/drawingml/2006/main">
            <a:off x="685800" y="1752600"/>
            <a:ext cx="104501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same units. A scale of 1 : n means 1 unit on the drawing represents n of the same units in </a:t>
            </a:r>
          </a:p>
        </p:txBody>
      </p:sp>
      <p:sp>
        <p:nvSpPr>
          <p:cNvPr id="6" name="text-299">
            <a:extLst xmlns:a="http://schemas.openxmlformats.org/drawingml/2006/main">
              <a:ext uri="{FF2B5EF4-FFF2-40B4-BE49-F238E27FC236}">
                <a16:creationId xmlns:a16="http://schemas.microsoft.com/office/drawing/2014/main" id="{2EA528B5-4C33-4FC5-BD7D-772973ED0D54}"/>
              </a:ext>
            </a:extLst>
          </p:cNvPr>
          <p:cNvSpPr>
            <a:spLocks xmlns:a="http://schemas.openxmlformats.org/drawingml/2006/main" noGrp="1"/>
          </p:cNvSpPr>
          <p:nvPr/>
        </p:nvSpPr>
        <p:spPr>
          <a:xfrm xmlns:a="http://schemas.openxmlformats.org/drawingml/2006/main">
            <a:off x="685800" y="2095500"/>
            <a:ext cx="66915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reality. The scale factor for area is n² and for volume is n³.</a:t>
            </a:r>
          </a:p>
        </p:txBody>
      </p:sp>
      <p:sp>
        <p:nvSpPr>
          <p:cNvPr id="7" name="text-300">
            <a:extLst xmlns:a="http://schemas.openxmlformats.org/drawingml/2006/main">
              <a:ext uri="{FF2B5EF4-FFF2-40B4-BE49-F238E27FC236}">
                <a16:creationId xmlns:a16="http://schemas.microsoft.com/office/drawing/2014/main" id="{21129065-9FEB-40A3-A449-D24AD40ABBF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01">
            <a:extLst xmlns:a="http://schemas.openxmlformats.org/drawingml/2006/main">
              <a:ext uri="{FF2B5EF4-FFF2-40B4-BE49-F238E27FC236}">
                <a16:creationId xmlns:a16="http://schemas.microsoft.com/office/drawing/2014/main" id="{A5FED3FE-1DEC-41A2-BC0D-34006F8B52D0}"/>
              </a:ext>
            </a:extLst>
          </p:cNvPr>
          <p:cNvSpPr>
            <a:spLocks xmlns:a="http://schemas.openxmlformats.org/drawingml/2006/main" noGrp="1"/>
          </p:cNvSpPr>
          <p:nvPr/>
        </p:nvSpPr>
        <p:spPr>
          <a:xfrm xmlns:a="http://schemas.openxmlformats.org/drawingml/2006/main">
            <a:off x="685800" y="3057525"/>
            <a:ext cx="100912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a 1 : 50,000 map, 3 cm represents 150,000 cm = 1.5 km. A real distance of 2 km is </a:t>
            </a:r>
          </a:p>
        </p:txBody>
      </p:sp>
      <p:sp>
        <p:nvSpPr>
          <p:cNvPr id="9" name="text-302">
            <a:extLst xmlns:a="http://schemas.openxmlformats.org/drawingml/2006/main">
              <a:ext uri="{FF2B5EF4-FFF2-40B4-BE49-F238E27FC236}">
                <a16:creationId xmlns:a16="http://schemas.microsoft.com/office/drawing/2014/main" id="{7F8030AD-9583-4308-A34E-442F7DBCFB51}"/>
              </a:ext>
            </a:extLst>
          </p:cNvPr>
          <p:cNvSpPr>
            <a:spLocks xmlns:a="http://schemas.openxmlformats.org/drawingml/2006/main" noGrp="1"/>
          </p:cNvSpPr>
          <p:nvPr/>
        </p:nvSpPr>
        <p:spPr>
          <a:xfrm xmlns:a="http://schemas.openxmlformats.org/drawingml/2006/main">
            <a:off x="685800" y="3400425"/>
            <a:ext cx="53723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200,000 cm, so it measures 4 cm on this map.</a:t>
            </a:r>
          </a:p>
        </p:txBody>
      </p:sp>
    </p:spTree>
    <p:extLst>
      <p:ext uri="{BB962C8B-B14F-4D97-AF65-F5344CB8AC3E}">
        <p14:creationId xmlns:p14="http://schemas.microsoft.com/office/powerpoint/2010/main" val="191563418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3">
            <a:extLst xmlns:a="http://schemas.openxmlformats.org/drawingml/2006/main">
              <a:ext uri="{FF2B5EF4-FFF2-40B4-BE49-F238E27FC236}">
                <a16:creationId xmlns:a16="http://schemas.microsoft.com/office/drawing/2014/main" id="{D34135D1-6E5A-4541-8FC3-0D7BFE3A1C2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304">
            <a:extLst xmlns:a="http://schemas.openxmlformats.org/drawingml/2006/main">
              <a:ext uri="{FF2B5EF4-FFF2-40B4-BE49-F238E27FC236}">
                <a16:creationId xmlns:a16="http://schemas.microsoft.com/office/drawing/2014/main" id="{17FEE4DA-D1D4-418C-B1FC-AA4037D8634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305">
            <a:extLst xmlns:a="http://schemas.openxmlformats.org/drawingml/2006/main">
              <a:ext uri="{FF2B5EF4-FFF2-40B4-BE49-F238E27FC236}">
                <a16:creationId xmlns:a16="http://schemas.microsoft.com/office/drawing/2014/main" id="{90CA6C78-831D-4C74-AEA0-76D039741D3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06">
            <a:extLst xmlns:a="http://schemas.openxmlformats.org/drawingml/2006/main">
              <a:ext uri="{FF2B5EF4-FFF2-40B4-BE49-F238E27FC236}">
                <a16:creationId xmlns:a16="http://schemas.microsoft.com/office/drawing/2014/main" id="{DB2C7FBB-EF08-42A2-A017-8E7A386AA1CD}"/>
              </a:ext>
            </a:extLst>
          </p:cNvPr>
          <p:cNvSpPr>
            <a:spLocks xmlns:a="http://schemas.openxmlformats.org/drawingml/2006/main" noGrp="1"/>
          </p:cNvSpPr>
          <p:nvPr/>
        </p:nvSpPr>
        <p:spPr>
          <a:xfrm xmlns:a="http://schemas.openxmlformats.org/drawingml/2006/main">
            <a:off x="685800" y="1409700"/>
            <a:ext cx="2275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Simplify 45 : 60.</a:t>
            </a:r>
          </a:p>
        </p:txBody>
      </p:sp>
      <p:sp>
        <p:nvSpPr>
          <p:cNvPr id="5" name="text-307">
            <a:extLst xmlns:a="http://schemas.openxmlformats.org/drawingml/2006/main">
              <a:ext uri="{FF2B5EF4-FFF2-40B4-BE49-F238E27FC236}">
                <a16:creationId xmlns:a16="http://schemas.microsoft.com/office/drawing/2014/main" id="{881CFA25-C744-4365-AC59-23445948BB8F}"/>
              </a:ext>
            </a:extLst>
          </p:cNvPr>
          <p:cNvSpPr>
            <a:spLocks xmlns:a="http://schemas.openxmlformats.org/drawingml/2006/main" noGrp="1"/>
          </p:cNvSpPr>
          <p:nvPr/>
        </p:nvSpPr>
        <p:spPr>
          <a:xfrm xmlns:a="http://schemas.openxmlformats.org/drawingml/2006/main">
            <a:off x="685800" y="1924050"/>
            <a:ext cx="4424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Share 420 rupees in the ratio 3 : 4.</a:t>
            </a:r>
          </a:p>
        </p:txBody>
      </p:sp>
      <p:sp>
        <p:nvSpPr>
          <p:cNvPr id="6" name="text-308">
            <a:extLst xmlns:a="http://schemas.openxmlformats.org/drawingml/2006/main">
              <a:ext uri="{FF2B5EF4-FFF2-40B4-BE49-F238E27FC236}">
                <a16:creationId xmlns:a16="http://schemas.microsoft.com/office/drawing/2014/main" id="{5C080CC1-2A89-4BD5-9051-CA08778E948B}"/>
              </a:ext>
            </a:extLst>
          </p:cNvPr>
          <p:cNvSpPr>
            <a:spLocks xmlns:a="http://schemas.openxmlformats.org/drawingml/2006/main" noGrp="1"/>
          </p:cNvSpPr>
          <p:nvPr/>
        </p:nvSpPr>
        <p:spPr>
          <a:xfrm xmlns:a="http://schemas.openxmlformats.org/drawingml/2006/main">
            <a:off x="685800" y="2438400"/>
            <a:ext cx="7503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Three kilograms of rice cost 156 rupees. Find the cost of 5 kg.</a:t>
            </a:r>
          </a:p>
        </p:txBody>
      </p:sp>
      <p:sp>
        <p:nvSpPr>
          <p:cNvPr id="7" name="text-309">
            <a:extLst xmlns:a="http://schemas.openxmlformats.org/drawingml/2006/main">
              <a:ext uri="{FF2B5EF4-FFF2-40B4-BE49-F238E27FC236}">
                <a16:creationId xmlns:a16="http://schemas.microsoft.com/office/drawing/2014/main" id="{E6A7C025-F270-4372-B2D5-A70B838ED128}"/>
              </a:ext>
            </a:extLst>
          </p:cNvPr>
          <p:cNvSpPr>
            <a:spLocks xmlns:a="http://schemas.openxmlformats.org/drawingml/2006/main" noGrp="1"/>
          </p:cNvSpPr>
          <p:nvPr/>
        </p:nvSpPr>
        <p:spPr>
          <a:xfrm xmlns:a="http://schemas.openxmlformats.org/drawingml/2006/main">
            <a:off x="685800" y="2952750"/>
            <a:ext cx="91624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Eight workers need 15 days. How long do 12 equally efficient workers need?</a:t>
            </a:r>
          </a:p>
        </p:txBody>
      </p:sp>
      <p:sp>
        <p:nvSpPr>
          <p:cNvPr id="8" name="text-310">
            <a:extLst xmlns:a="http://schemas.openxmlformats.org/drawingml/2006/main">
              <a:ext uri="{FF2B5EF4-FFF2-40B4-BE49-F238E27FC236}">
                <a16:creationId xmlns:a16="http://schemas.microsoft.com/office/drawing/2014/main" id="{37719661-C50D-46BE-A1A8-280D05800234}"/>
              </a:ext>
            </a:extLst>
          </p:cNvPr>
          <p:cNvSpPr>
            <a:spLocks xmlns:a="http://schemas.openxmlformats.org/drawingml/2006/main" noGrp="1"/>
          </p:cNvSpPr>
          <p:nvPr/>
        </p:nvSpPr>
        <p:spPr>
          <a:xfrm xmlns:a="http://schemas.openxmlformats.org/drawingml/2006/main">
            <a:off x="685800" y="3467100"/>
            <a:ext cx="74405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On a 1 : 20,000 map, a road is 7 cm long. Find its real length.</a:t>
            </a:r>
          </a:p>
        </p:txBody>
      </p:sp>
    </p:spTree>
    <p:extLst>
      <p:ext uri="{BB962C8B-B14F-4D97-AF65-F5344CB8AC3E}">
        <p14:creationId xmlns:p14="http://schemas.microsoft.com/office/powerpoint/2010/main" val="44351167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311">
            <a:extLst xmlns:a="http://schemas.openxmlformats.org/drawingml/2006/main">
              <a:ext uri="{FF2B5EF4-FFF2-40B4-BE49-F238E27FC236}">
                <a16:creationId xmlns:a16="http://schemas.microsoft.com/office/drawing/2014/main" id="{769CD9C7-BF07-4E65-BC67-2F86553F6E3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312">
            <a:extLst xmlns:a="http://schemas.openxmlformats.org/drawingml/2006/main">
              <a:ext uri="{FF2B5EF4-FFF2-40B4-BE49-F238E27FC236}">
                <a16:creationId xmlns:a16="http://schemas.microsoft.com/office/drawing/2014/main" id="{EAAA5D4A-976E-46D3-812A-DBE8C64E89D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313">
            <a:extLst xmlns:a="http://schemas.openxmlformats.org/drawingml/2006/main">
              <a:ext uri="{FF2B5EF4-FFF2-40B4-BE49-F238E27FC236}">
                <a16:creationId xmlns:a16="http://schemas.microsoft.com/office/drawing/2014/main" id="{45BB1192-2066-4C3B-A905-8BD2D66838D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14">
            <a:extLst xmlns:a="http://schemas.openxmlformats.org/drawingml/2006/main">
              <a:ext uri="{FF2B5EF4-FFF2-40B4-BE49-F238E27FC236}">
                <a16:creationId xmlns:a16="http://schemas.microsoft.com/office/drawing/2014/main" id="{65F28698-13CF-415E-A4B9-BB514B82B398}"/>
              </a:ext>
            </a:extLst>
          </p:cNvPr>
          <p:cNvSpPr>
            <a:spLocks xmlns:a="http://schemas.openxmlformats.org/drawingml/2006/main" noGrp="1"/>
          </p:cNvSpPr>
          <p:nvPr/>
        </p:nvSpPr>
        <p:spPr>
          <a:xfrm xmlns:a="http://schemas.openxmlformats.org/drawingml/2006/main">
            <a:off x="685800" y="1409700"/>
            <a:ext cx="99326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Inverse proportion uses a constant product. Direct proportion uses a </a:t>
            </a:r>
          </a:p>
        </p:txBody>
      </p:sp>
      <p:sp>
        <p:nvSpPr>
          <p:cNvPr id="5" name="text-315">
            <a:extLst xmlns:a="http://schemas.openxmlformats.org/drawingml/2006/main">
              <a:ext uri="{FF2B5EF4-FFF2-40B4-BE49-F238E27FC236}">
                <a16:creationId xmlns:a16="http://schemas.microsoft.com/office/drawing/2014/main" id="{4ABB48CD-80D3-4D08-BE25-91FEF10EDECA}"/>
              </a:ext>
            </a:extLst>
          </p:cNvPr>
          <p:cNvSpPr>
            <a:spLocks xmlns:a="http://schemas.openxmlformats.org/drawingml/2006/main" noGrp="1"/>
          </p:cNvSpPr>
          <p:nvPr/>
        </p:nvSpPr>
        <p:spPr>
          <a:xfrm xmlns:a="http://schemas.openxmlformats.org/drawingml/2006/main">
            <a:off x="685800" y="1752600"/>
            <a:ext cx="100649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constant ratio. Decide which relationship the context supports before </a:t>
            </a:r>
          </a:p>
        </p:txBody>
      </p:sp>
      <p:sp>
        <p:nvSpPr>
          <p:cNvPr id="6" name="text-316">
            <a:extLst xmlns:a="http://schemas.openxmlformats.org/drawingml/2006/main">
              <a:ext uri="{FF2B5EF4-FFF2-40B4-BE49-F238E27FC236}">
                <a16:creationId xmlns:a16="http://schemas.microsoft.com/office/drawing/2014/main" id="{E682DED6-5939-44FD-84C9-7CE556EFE67C}"/>
              </a:ext>
            </a:extLst>
          </p:cNvPr>
          <p:cNvSpPr>
            <a:spLocks xmlns:a="http://schemas.openxmlformats.org/drawingml/2006/main" noGrp="1"/>
          </p:cNvSpPr>
          <p:nvPr/>
        </p:nvSpPr>
        <p:spPr>
          <a:xfrm xmlns:a="http://schemas.openxmlformats.org/drawingml/2006/main">
            <a:off x="685800" y="2095500"/>
            <a:ext cx="16966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calculating.</a:t>
            </a:r>
          </a:p>
        </p:txBody>
      </p:sp>
    </p:spTree>
    <p:extLst>
      <p:ext uri="{BB962C8B-B14F-4D97-AF65-F5344CB8AC3E}">
        <p14:creationId xmlns:p14="http://schemas.microsoft.com/office/powerpoint/2010/main" val="83017208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17">
            <a:extLst xmlns:a="http://schemas.openxmlformats.org/drawingml/2006/main">
              <a:ext uri="{FF2B5EF4-FFF2-40B4-BE49-F238E27FC236}">
                <a16:creationId xmlns:a16="http://schemas.microsoft.com/office/drawing/2014/main" id="{F4C53BE0-10DB-4562-B7F1-C96D16C23F1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318">
            <a:extLst xmlns:a="http://schemas.openxmlformats.org/drawingml/2006/main">
              <a:ext uri="{FF2B5EF4-FFF2-40B4-BE49-F238E27FC236}">
                <a16:creationId xmlns:a16="http://schemas.microsoft.com/office/drawing/2014/main" id="{C825922C-FE69-46D8-B1D4-8C144905FF6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319">
            <a:extLst xmlns:a="http://schemas.openxmlformats.org/drawingml/2006/main">
              <a:ext uri="{FF2B5EF4-FFF2-40B4-BE49-F238E27FC236}">
                <a16:creationId xmlns:a16="http://schemas.microsoft.com/office/drawing/2014/main" id="{5FC8B796-0B7F-4E0E-A447-EC7DB53DEF5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20">
            <a:extLst xmlns:a="http://schemas.openxmlformats.org/drawingml/2006/main">
              <a:ext uri="{FF2B5EF4-FFF2-40B4-BE49-F238E27FC236}">
                <a16:creationId xmlns:a16="http://schemas.microsoft.com/office/drawing/2014/main" id="{CEB05F29-3B12-413D-AB7C-0BD41D94D456}"/>
              </a:ext>
            </a:extLst>
          </p:cNvPr>
          <p:cNvSpPr>
            <a:spLocks xmlns:a="http://schemas.openxmlformats.org/drawingml/2006/main" noGrp="1"/>
          </p:cNvSpPr>
          <p:nvPr/>
        </p:nvSpPr>
        <p:spPr>
          <a:xfrm xmlns:a="http://schemas.openxmlformats.org/drawingml/2006/main">
            <a:off x="685800" y="1409700"/>
            <a:ext cx="49350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Divide both terms by 15 to obtain 3 : 4.</a:t>
            </a:r>
          </a:p>
        </p:txBody>
      </p:sp>
      <p:sp>
        <p:nvSpPr>
          <p:cNvPr id="5" name="text-321">
            <a:extLst xmlns:a="http://schemas.openxmlformats.org/drawingml/2006/main">
              <a:ext uri="{FF2B5EF4-FFF2-40B4-BE49-F238E27FC236}">
                <a16:creationId xmlns:a16="http://schemas.microsoft.com/office/drawing/2014/main" id="{48EB7500-F25C-48A4-A02C-17487B288902}"/>
              </a:ext>
            </a:extLst>
          </p:cNvPr>
          <p:cNvSpPr>
            <a:spLocks xmlns:a="http://schemas.openxmlformats.org/drawingml/2006/main" noGrp="1"/>
          </p:cNvSpPr>
          <p:nvPr/>
        </p:nvSpPr>
        <p:spPr>
          <a:xfrm xmlns:a="http://schemas.openxmlformats.org/drawingml/2006/main">
            <a:off x="685800" y="1924050"/>
            <a:ext cx="82777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7 parts give 60 rupees per part. The shares are 180 and 240 rupees.</a:t>
            </a:r>
          </a:p>
        </p:txBody>
      </p:sp>
      <p:sp>
        <p:nvSpPr>
          <p:cNvPr id="6" name="text-322">
            <a:extLst xmlns:a="http://schemas.openxmlformats.org/drawingml/2006/main">
              <a:ext uri="{FF2B5EF4-FFF2-40B4-BE49-F238E27FC236}">
                <a16:creationId xmlns:a16="http://schemas.microsoft.com/office/drawing/2014/main" id="{B8DD2AD6-33DE-4075-B8B5-E151B23FB31D}"/>
              </a:ext>
            </a:extLst>
          </p:cNvPr>
          <p:cNvSpPr>
            <a:spLocks xmlns:a="http://schemas.openxmlformats.org/drawingml/2006/main" noGrp="1"/>
          </p:cNvSpPr>
          <p:nvPr/>
        </p:nvSpPr>
        <p:spPr>
          <a:xfrm xmlns:a="http://schemas.openxmlformats.org/drawingml/2006/main">
            <a:off x="685800" y="2438400"/>
            <a:ext cx="67953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One kilogram costs 52 rupees, so 5 kg cost 260 rupees.</a:t>
            </a:r>
          </a:p>
        </p:txBody>
      </p:sp>
      <p:sp>
        <p:nvSpPr>
          <p:cNvPr id="7" name="text-323">
            <a:extLst xmlns:a="http://schemas.openxmlformats.org/drawingml/2006/main">
              <a:ext uri="{FF2B5EF4-FFF2-40B4-BE49-F238E27FC236}">
                <a16:creationId xmlns:a16="http://schemas.microsoft.com/office/drawing/2014/main" id="{3EBA7F26-C930-4130-B592-EB307D83D3F5}"/>
              </a:ext>
            </a:extLst>
          </p:cNvPr>
          <p:cNvSpPr>
            <a:spLocks xmlns:a="http://schemas.openxmlformats.org/drawingml/2006/main" noGrp="1"/>
          </p:cNvSpPr>
          <p:nvPr/>
        </p:nvSpPr>
        <p:spPr>
          <a:xfrm xmlns:a="http://schemas.openxmlformats.org/drawingml/2006/main">
            <a:off x="685800" y="2952750"/>
            <a:ext cx="108245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8 × 15 = 120 worker days. Time = 120 ÷ 12 = 10 days, assuming constant efficiency and </a:t>
            </a:r>
          </a:p>
        </p:txBody>
      </p:sp>
      <p:sp>
        <p:nvSpPr>
          <p:cNvPr id="8" name="text-324">
            <a:extLst xmlns:a="http://schemas.openxmlformats.org/drawingml/2006/main">
              <a:ext uri="{FF2B5EF4-FFF2-40B4-BE49-F238E27FC236}">
                <a16:creationId xmlns:a16="http://schemas.microsoft.com/office/drawing/2014/main" id="{815A287D-591D-420E-94F3-C61B41772D08}"/>
              </a:ext>
            </a:extLst>
          </p:cNvPr>
          <p:cNvSpPr>
            <a:spLocks xmlns:a="http://schemas.openxmlformats.org/drawingml/2006/main" noGrp="1"/>
          </p:cNvSpPr>
          <p:nvPr/>
        </p:nvSpPr>
        <p:spPr>
          <a:xfrm xmlns:a="http://schemas.openxmlformats.org/drawingml/2006/main">
            <a:off x="685800" y="3295650"/>
            <a:ext cx="1685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divisible work.</a:t>
            </a:r>
          </a:p>
        </p:txBody>
      </p:sp>
      <p:sp>
        <p:nvSpPr>
          <p:cNvPr id="9" name="text-325">
            <a:extLst xmlns:a="http://schemas.openxmlformats.org/drawingml/2006/main">
              <a:ext uri="{FF2B5EF4-FFF2-40B4-BE49-F238E27FC236}">
                <a16:creationId xmlns:a16="http://schemas.microsoft.com/office/drawing/2014/main" id="{5E2497B2-99AC-45AB-A37E-CA5B50EB8651}"/>
              </a:ext>
            </a:extLst>
          </p:cNvPr>
          <p:cNvSpPr>
            <a:spLocks xmlns:a="http://schemas.openxmlformats.org/drawingml/2006/main" noGrp="1"/>
          </p:cNvSpPr>
          <p:nvPr/>
        </p:nvSpPr>
        <p:spPr>
          <a:xfrm xmlns:a="http://schemas.openxmlformats.org/drawingml/2006/main">
            <a:off x="685800" y="3810000"/>
            <a:ext cx="4597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7 × 20,000 = 140,000 cm = 1.4 km.</a:t>
            </a:r>
          </a:p>
        </p:txBody>
      </p:sp>
    </p:spTree>
    <p:extLst>
      <p:ext uri="{BB962C8B-B14F-4D97-AF65-F5344CB8AC3E}">
        <p14:creationId xmlns:p14="http://schemas.microsoft.com/office/powerpoint/2010/main" val="14414190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2026-11-02T23:57:08.4110000Z</dcterms:created>
  <dcterms:modified xsi:type="dcterms:W3CDTF">2026-11-02T23:57:08.4110000Z</dcterms:modified>
</coreProperties>
</file>