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110e67e5aa4378" /><Relationship Type="http://schemas.openxmlformats.org/officeDocument/2006/relationships/extended-properties" Target="/docProps/app.xml" Id="R588a5dade64a414e" /><Relationship Type="http://schemas.openxmlformats.org/officeDocument/2006/relationships/officeDocument" Target="/ppt/presentation.xml" Id="R83f7edea863a40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732fb1b13e429c"/>
  </p:sldMasterIdLst>
  <p:notesMasterIdLst>
    <p:notesMasterId xmlns:r="http://schemas.openxmlformats.org/officeDocument/2006/relationships" r:id="R9ac7e3356e084e3f"/>
  </p:notesMasterIdLst>
  <p:sldIdLst>
    <p:sldId xmlns:r="http://schemas.openxmlformats.org/officeDocument/2006/relationships" id="256" r:id="Re58db1021d7d4966"/>
    <p:sldId xmlns:r="http://schemas.openxmlformats.org/officeDocument/2006/relationships" id="257" r:id="Rc056809e966548a7"/>
    <p:sldId xmlns:r="http://schemas.openxmlformats.org/officeDocument/2006/relationships" id="258" r:id="R7adbad4112454015"/>
    <p:sldId xmlns:r="http://schemas.openxmlformats.org/officeDocument/2006/relationships" id="259" r:id="R42f5ee86d3054d0e"/>
    <p:sldId xmlns:r="http://schemas.openxmlformats.org/officeDocument/2006/relationships" id="260" r:id="R5cd2b9726f8642dc"/>
    <p:sldId xmlns:r="http://schemas.openxmlformats.org/officeDocument/2006/relationships" id="261" r:id="Rebf52a1002644ece"/>
    <p:sldId xmlns:r="http://schemas.openxmlformats.org/officeDocument/2006/relationships" id="262" r:id="Rcb5dd21bf08a4837"/>
    <p:sldId xmlns:r="http://schemas.openxmlformats.org/officeDocument/2006/relationships" id="263" r:id="R03ceb2c7d08e4d19"/>
    <p:sldId xmlns:r="http://schemas.openxmlformats.org/officeDocument/2006/relationships" id="264" r:id="R3dcfa93f400f45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83efaf0ed14884" /><Relationship Type="http://schemas.openxmlformats.org/officeDocument/2006/relationships/slideMaster" Target="/ppt/slideMasters/slideMaster1.xml" Id="R2e732fb1b13e429c" /><Relationship Type="http://schemas.openxmlformats.org/officeDocument/2006/relationships/notesMaster" Target="/ppt/notesMasters/notesMaster1.xml" Id="R9ac7e3356e084e3f" /><Relationship Type="http://schemas.openxmlformats.org/officeDocument/2006/relationships/presProps" Target="/ppt/presProps.xml" Id="R36ec3313373447a7" /><Relationship Type="http://schemas.openxmlformats.org/officeDocument/2006/relationships/tableStyles" Target="/ppt/tableStyles.xml" Id="Raf9176edfa8840ed" /><Relationship Type="http://schemas.openxmlformats.org/officeDocument/2006/relationships/slide" Target="/ppt/slides/slide1.xml" Id="Re58db1021d7d4966" /><Relationship Type="http://schemas.openxmlformats.org/officeDocument/2006/relationships/slide" Target="/ppt/slides/slide2.xml" Id="Rc056809e966548a7" /><Relationship Type="http://schemas.openxmlformats.org/officeDocument/2006/relationships/slide" Target="/ppt/slides/slide3.xml" Id="R7adbad4112454015" /><Relationship Type="http://schemas.openxmlformats.org/officeDocument/2006/relationships/slide" Target="/ppt/slides/slide4.xml" Id="R42f5ee86d3054d0e" /><Relationship Type="http://schemas.openxmlformats.org/officeDocument/2006/relationships/slide" Target="/ppt/slides/slide5.xml" Id="R5cd2b9726f8642dc" /><Relationship Type="http://schemas.openxmlformats.org/officeDocument/2006/relationships/slide" Target="/ppt/slides/slide6.xml" Id="Rebf52a1002644ece" /><Relationship Type="http://schemas.openxmlformats.org/officeDocument/2006/relationships/slide" Target="/ppt/slides/slide7.xml" Id="Rcb5dd21bf08a4837" /><Relationship Type="http://schemas.openxmlformats.org/officeDocument/2006/relationships/slide" Target="/ppt/slides/slide8.xml" Id="R03ceb2c7d08e4d19" /><Relationship Type="http://schemas.openxmlformats.org/officeDocument/2006/relationships/slide" Target="/ppt/slides/slide9.xml" Id="R3dcfa93f400f45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4669ca08f94b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2ce9f841de4e97" /><Relationship Type="http://schemas.openxmlformats.org/officeDocument/2006/relationships/notesMaster" Target="/ppt/notesMasters/notesMaster1.xml" Id="Rf851aac766ea48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2ada3214224a8a" /><Relationship Type="http://schemas.openxmlformats.org/officeDocument/2006/relationships/notesMaster" Target="/ppt/notesMasters/notesMaster1.xml" Id="R06cb290f9c4249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2ba8163354436f" /><Relationship Type="http://schemas.openxmlformats.org/officeDocument/2006/relationships/notesMaster" Target="/ppt/notesMasters/notesMaster1.xml" Id="Rd289535a6aa148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9541f11e5f40b7" /><Relationship Type="http://schemas.openxmlformats.org/officeDocument/2006/relationships/notesMaster" Target="/ppt/notesMasters/notesMaster1.xml" Id="R2496285c2bf045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3bd36eeb154664" /><Relationship Type="http://schemas.openxmlformats.org/officeDocument/2006/relationships/notesMaster" Target="/ppt/notesMasters/notesMaster1.xml" Id="Re1f69a8ab8d743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92f5e3ac3e4aa9" /><Relationship Type="http://schemas.openxmlformats.org/officeDocument/2006/relationships/notesMaster" Target="/ppt/notesMasters/notesMaster1.xml" Id="Re826ff30250e49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39ab381fc84ec0" /><Relationship Type="http://schemas.openxmlformats.org/officeDocument/2006/relationships/notesMaster" Target="/ppt/notesMasters/notesMaster1.xml" Id="Refbd2eb7bb6442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badb6fe6924b9c" /><Relationship Type="http://schemas.openxmlformats.org/officeDocument/2006/relationships/notesMaster" Target="/ppt/notesMasters/notesMaster1.xml" Id="Rb71769761fef40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59730017a44264" /><Relationship Type="http://schemas.openxmlformats.org/officeDocument/2006/relationships/notesMaster" Target="/ppt/notesMasters/notesMaster1.xml" Id="Rf2ab274d7df248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the place you are rounding to, then look at the next digit. If that digit is 5 or more, increase the retained digit by 1. Otherwise keep it. Replace later whole number places with zeros and remove unnecessary later decimal places. This course uses the usual school rounding convention.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47,682 to the nearest thousand is 48,000 because the hundreds digit is 6. To the nearest hundred it is 47,700 because the tens digit is 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Decimal places count digits after the decimal point, including zeros. Round by examining the next place. When the requested accuracy needs a trailing zero, retain it to show precision. Carrying can change digits farther to the left.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6.295 to two decimal places is 6.30. The third decimal digit is 5, so the hundredths increase from 9 and create a carry. The final zero shows two decimal places.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Count significant figures from the first nonzero digit. Zeros between significant digits count. Leading zeros do not count. Trailing zeros after a decimal point count when they show stated precision. Use scientific notation when whole number trailing zeros would be ambiguous.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0.004072 to three significant figures is 0.00407. The significant digits begin at 4. The number 6.20 has three significant figures, while 6.2 has two.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values with nearby easy numbers before calculating. An estimate checks whether an exact result has a sensible size. One significant figure often gives a quick estimate. Use ≈ for approximately equal, because rounding changes the original values.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{198 × 4.9|0.51} ≈ {200 × 5|0.5} = 2,000. An exact calculator result near 2,000 is plausible; a result near 20 is not.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rounded measurement represents an interval. For positive values rounded to the nearest unit, the lower bound is half a unit below and the upper bound is half a unit above. Under ordinary school conventions, include the lower bound and exclude the upper bound. State the unit and rounding step.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length recorded as 12.4 cm to the nearest 0.1 cm satisfies 12.35 cm ≤ length &lt; 12.45 cm. The half step is 0.05 cm. A length of 12.45 cm would round to 12.5 cm.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7482227ce343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aceaa0e17b43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9568851a5f41f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efcb0196ec4f3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7b9990fbe0413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76d183a1ab41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4778C7-D40C-4D13-9ED2-992926CF46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DC0BBED-FB04-49F4-9B0A-A1794C9E10F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E796A88-B655-4267-A2AD-0DD07DE997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895C00-DD89-4E68-AD91-68D37CBD2E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5297581-4CB3-443F-8B5F-A8ECEC1B14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C3DA764-9C44-49CD-B117-C55AE1A0F4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145BA2-CF82-4671-BE48-C80E3A120B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BA22D4C-601A-48B5-9CF3-932710089D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1D3C26-67E2-421C-A42E-C9BB0E045F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44BB14B-B2FB-4994-B436-11D9545D95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fd22c8911a4702" /><Relationship Type="http://schemas.openxmlformats.org/officeDocument/2006/relationships/slideLayout" Target="/ppt/slideLayouts/slideLayout1.xml" Id="R641d4769f8d04583" /><Relationship Type="http://schemas.openxmlformats.org/officeDocument/2006/relationships/slideLayout" Target="/ppt/slideLayouts/slideLayout2.xml" Id="R2d331326b7ba41ba" /><Relationship Type="http://schemas.openxmlformats.org/officeDocument/2006/relationships/slideLayout" Target="/ppt/slideLayouts/slideLayout3.xml" Id="R904531be228340db" /><Relationship Type="http://schemas.openxmlformats.org/officeDocument/2006/relationships/slideLayout" Target="/ppt/slideLayouts/slideLayout4.xml" Id="R9385899bc6544381" /><Relationship Type="http://schemas.openxmlformats.org/officeDocument/2006/relationships/slideLayout" Target="/ppt/slideLayouts/slideLayout5.xml" Id="R9b4f3baf6b194743" /><Relationship Type="http://schemas.openxmlformats.org/officeDocument/2006/relationships/slideLayout" Target="/ppt/slideLayouts/slideLayout6.xml" Id="Rd76e69aa3cc846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1d4769f8d04583"/>
    <p:sldLayoutId xmlns:r="http://schemas.openxmlformats.org/officeDocument/2006/relationships" id="2147483650" r:id="R2d331326b7ba41ba"/>
    <p:sldLayoutId xmlns:r="http://schemas.openxmlformats.org/officeDocument/2006/relationships" id="2147483651" r:id="R904531be228340db"/>
    <p:sldLayoutId xmlns:r="http://schemas.openxmlformats.org/officeDocument/2006/relationships" id="2147483652" r:id="R9385899bc6544381"/>
    <p:sldLayoutId xmlns:r="http://schemas.openxmlformats.org/officeDocument/2006/relationships" id="2147483653" r:id="R9b4f3baf6b194743"/>
    <p:sldLayoutId xmlns:r="http://schemas.openxmlformats.org/officeDocument/2006/relationships" id="2147483654" r:id="Rd76e69aa3cc846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96cf3bae234708" /><Relationship Type="http://schemas.openxmlformats.org/officeDocument/2006/relationships/notesSlide" Target="/ppt/notesSlides/notesSlide1.xml" Id="R2edbc73d8fd142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72583aad7c4b00" /><Relationship Type="http://schemas.openxmlformats.org/officeDocument/2006/relationships/notesSlide" Target="/ppt/notesSlides/notesSlide2.xml" Id="R1f248c0e191e40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76b2f070694f36" /><Relationship Type="http://schemas.openxmlformats.org/officeDocument/2006/relationships/notesSlide" Target="/ppt/notesSlides/notesSlide3.xml" Id="R4e89caf2458a44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694b447b61457f" /><Relationship Type="http://schemas.openxmlformats.org/officeDocument/2006/relationships/notesSlide" Target="/ppt/notesSlides/notesSlide4.xml" Id="R3c255f399d0a4e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ce8850f5884391" /><Relationship Type="http://schemas.openxmlformats.org/officeDocument/2006/relationships/notesSlide" Target="/ppt/notesSlides/notesSlide5.xml" Id="R04a69114bfb248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bccd402ccd48e9" /><Relationship Type="http://schemas.openxmlformats.org/officeDocument/2006/relationships/notesSlide" Target="/ppt/notesSlides/notesSlide6.xml" Id="R49e08eb46c4f435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24d8d07f2d4de7" /><Relationship Type="http://schemas.openxmlformats.org/officeDocument/2006/relationships/notesSlide" Target="/ppt/notesSlides/notesSlide7.xml" Id="R7d62e8564b2b4f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5090ed0bf5484d" /><Relationship Type="http://schemas.openxmlformats.org/officeDocument/2006/relationships/notesSlide" Target="/ppt/notesSlides/notesSlide8.xml" Id="Rcbe7a3864e4c4f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f54291d0194822" /><Relationship Type="http://schemas.openxmlformats.org/officeDocument/2006/relationships/notesSlide" Target="/ppt/notesSlides/notesSlide9.xml" Id="R0b1bd2978cdb44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46">
            <a:extLst xmlns:a="http://schemas.openxmlformats.org/drawingml/2006/main">
              <a:ext uri="{FF2B5EF4-FFF2-40B4-BE49-F238E27FC236}">
                <a16:creationId xmlns:a16="http://schemas.microsoft.com/office/drawing/2014/main" id="{684004EF-0DA6-4233-B14D-793E5E14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147">
            <a:extLst xmlns:a="http://schemas.openxmlformats.org/drawingml/2006/main">
              <a:ext uri="{FF2B5EF4-FFF2-40B4-BE49-F238E27FC236}">
                <a16:creationId xmlns:a16="http://schemas.microsoft.com/office/drawing/2014/main" id="{A5BAEAE0-0E18-4E76-B60E-C237BE5E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Rounding estimation and significant figures</a:t>
            </a:r>
          </a:p>
        </p:txBody>
      </p:sp>
      <p:sp>
        <p:nvSpPr>
          <p:cNvPr id="3" name="text-148">
            <a:extLst xmlns:a="http://schemas.openxmlformats.org/drawingml/2006/main">
              <a:ext uri="{FF2B5EF4-FFF2-40B4-BE49-F238E27FC236}">
                <a16:creationId xmlns:a16="http://schemas.microsoft.com/office/drawing/2014/main" id="{07623025-E4B4-4BAB-822E-D050C480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49">
            <a:extLst xmlns:a="http://schemas.openxmlformats.org/drawingml/2006/main">
              <a:ext uri="{FF2B5EF4-FFF2-40B4-BE49-F238E27FC236}">
                <a16:creationId xmlns:a16="http://schemas.microsoft.com/office/drawing/2014/main" id="{3C67D791-445F-4275-A90D-9FBC1FA3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150">
            <a:extLst xmlns:a="http://schemas.openxmlformats.org/drawingml/2006/main">
              <a:ext uri="{FF2B5EF4-FFF2-40B4-BE49-F238E27FC236}">
                <a16:creationId xmlns:a16="http://schemas.microsoft.com/office/drawing/2014/main" id="{25CB9EFF-5AB2-48CD-A183-89706DD1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30240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Rounding to a place value</a:t>
            </a:r>
          </a:p>
        </p:txBody>
      </p:sp>
      <p:sp>
        <p:nvSpPr>
          <p:cNvPr id="6" name="text-151">
            <a:extLst xmlns:a="http://schemas.openxmlformats.org/drawingml/2006/main">
              <a:ext uri="{FF2B5EF4-FFF2-40B4-BE49-F238E27FC236}">
                <a16:creationId xmlns:a16="http://schemas.microsoft.com/office/drawing/2014/main" id="{BC4355B8-D200-4C62-8EFF-2DA0EFCFE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17865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Decimal places</a:t>
            </a:r>
          </a:p>
        </p:txBody>
      </p:sp>
      <p:sp>
        <p:nvSpPr>
          <p:cNvPr id="7" name="text-152">
            <a:extLst xmlns:a="http://schemas.openxmlformats.org/drawingml/2006/main">
              <a:ext uri="{FF2B5EF4-FFF2-40B4-BE49-F238E27FC236}">
                <a16:creationId xmlns:a16="http://schemas.microsoft.com/office/drawing/2014/main" id="{0EE869DA-E725-491F-A1F8-43C6DFEF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10940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Significant figures</a:t>
            </a:r>
          </a:p>
        </p:txBody>
      </p:sp>
      <p:sp>
        <p:nvSpPr>
          <p:cNvPr id="8" name="text-153">
            <a:extLst xmlns:a="http://schemas.openxmlformats.org/drawingml/2006/main">
              <a:ext uri="{FF2B5EF4-FFF2-40B4-BE49-F238E27FC236}">
                <a16:creationId xmlns:a16="http://schemas.microsoft.com/office/drawing/2014/main" id="{DFB9EA1F-EE35-440E-BD3B-C1B94DF3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270329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Estimating calculations</a:t>
            </a:r>
          </a:p>
        </p:txBody>
      </p:sp>
      <p:sp>
        <p:nvSpPr>
          <p:cNvPr id="9" name="text-154">
            <a:extLst xmlns:a="http://schemas.openxmlformats.org/drawingml/2006/main">
              <a:ext uri="{FF2B5EF4-FFF2-40B4-BE49-F238E27FC236}">
                <a16:creationId xmlns:a16="http://schemas.microsoft.com/office/drawing/2014/main" id="{32C90AEF-D2C2-40B4-B204-6F62AE70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250564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Accuracy and bounds</a:t>
            </a:r>
          </a:p>
        </p:txBody>
      </p:sp>
    </p:spTree>
    <p:extLst>
      <p:ext uri="{BB962C8B-B14F-4D97-AF65-F5344CB8AC3E}">
        <p14:creationId xmlns:p14="http://schemas.microsoft.com/office/powerpoint/2010/main" val="20857828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55">
            <a:extLst xmlns:a="http://schemas.openxmlformats.org/drawingml/2006/main">
              <a:ext uri="{FF2B5EF4-FFF2-40B4-BE49-F238E27FC236}">
                <a16:creationId xmlns:a16="http://schemas.microsoft.com/office/drawing/2014/main" id="{DA877C3A-4ED3-4DA1-A51E-9773584F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156">
            <a:extLst xmlns:a="http://schemas.openxmlformats.org/drawingml/2006/main">
              <a:ext uri="{FF2B5EF4-FFF2-40B4-BE49-F238E27FC236}">
                <a16:creationId xmlns:a16="http://schemas.microsoft.com/office/drawing/2014/main" id="{3EC8E2F8-CE91-4A51-BDFF-79FA3E7D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Rounding to a place value</a:t>
            </a:r>
          </a:p>
        </p:txBody>
      </p:sp>
      <p:sp>
        <p:nvSpPr>
          <p:cNvPr id="3" name="text-157">
            <a:extLst xmlns:a="http://schemas.openxmlformats.org/drawingml/2006/main">
              <a:ext uri="{FF2B5EF4-FFF2-40B4-BE49-F238E27FC236}">
                <a16:creationId xmlns:a16="http://schemas.microsoft.com/office/drawing/2014/main" id="{3C945916-7E4F-420F-B29C-73DD8135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58">
            <a:extLst xmlns:a="http://schemas.openxmlformats.org/drawingml/2006/main">
              <a:ext uri="{FF2B5EF4-FFF2-40B4-BE49-F238E27FC236}">
                <a16:creationId xmlns:a16="http://schemas.microsoft.com/office/drawing/2014/main" id="{0858262B-A591-497E-8EB8-5CFCA5E5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765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Choose the place you are rounding to, then look at the next digit. If that digit is 5 or more, </a:t>
            </a:r>
          </a:p>
        </p:txBody>
      </p:sp>
      <p:sp>
        <p:nvSpPr>
          <p:cNvPr id="5" name="text-159">
            <a:extLst xmlns:a="http://schemas.openxmlformats.org/drawingml/2006/main">
              <a:ext uri="{FF2B5EF4-FFF2-40B4-BE49-F238E27FC236}">
                <a16:creationId xmlns:a16="http://schemas.microsoft.com/office/drawing/2014/main" id="{B2499A2D-B78C-4169-A90D-389A90A1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9037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increase the retained digit by 1. Otherwise keep it. Replace later whole number places with </a:t>
            </a:r>
          </a:p>
        </p:txBody>
      </p:sp>
      <p:sp>
        <p:nvSpPr>
          <p:cNvPr id="6" name="text-160">
            <a:extLst xmlns:a="http://schemas.openxmlformats.org/drawingml/2006/main">
              <a:ext uri="{FF2B5EF4-FFF2-40B4-BE49-F238E27FC236}">
                <a16:creationId xmlns:a16="http://schemas.microsoft.com/office/drawing/2014/main" id="{492FC9DC-3846-4A36-82EE-495A997A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0596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zeros and remove unnecessary later decimal places. This course uses the usual school </a:t>
            </a:r>
          </a:p>
        </p:txBody>
      </p:sp>
      <p:sp>
        <p:nvSpPr>
          <p:cNvPr id="7" name="text-161">
            <a:extLst xmlns:a="http://schemas.openxmlformats.org/drawingml/2006/main">
              <a:ext uri="{FF2B5EF4-FFF2-40B4-BE49-F238E27FC236}">
                <a16:creationId xmlns:a16="http://schemas.microsoft.com/office/drawing/2014/main" id="{2504C4AB-D7E4-4F40-B870-8FD423F2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47926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rounding convention.</a:t>
            </a:r>
          </a:p>
        </p:txBody>
      </p:sp>
      <p:sp>
        <p:nvSpPr>
          <p:cNvPr id="8" name="text-162">
            <a:extLst xmlns:a="http://schemas.openxmlformats.org/drawingml/2006/main">
              <a:ext uri="{FF2B5EF4-FFF2-40B4-BE49-F238E27FC236}">
                <a16:creationId xmlns:a16="http://schemas.microsoft.com/office/drawing/2014/main" id="{B577AFDA-1524-4C3D-B3F4-3391119D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163">
            <a:extLst xmlns:a="http://schemas.openxmlformats.org/drawingml/2006/main">
              <a:ext uri="{FF2B5EF4-FFF2-40B4-BE49-F238E27FC236}">
                <a16:creationId xmlns:a16="http://schemas.microsoft.com/office/drawing/2014/main" id="{BB3E7D50-DD6F-44D8-A7FE-30FDB8C6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32195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47,682 to the nearest thousand is 48,000 because the hundreds digit is 6. To the nearest </a:t>
            </a:r>
          </a:p>
        </p:txBody>
      </p:sp>
      <p:sp>
        <p:nvSpPr>
          <p:cNvPr id="10" name="text-164">
            <a:extLst xmlns:a="http://schemas.openxmlformats.org/drawingml/2006/main">
              <a:ext uri="{FF2B5EF4-FFF2-40B4-BE49-F238E27FC236}">
                <a16:creationId xmlns:a16="http://schemas.microsoft.com/office/drawing/2014/main" id="{D8077BE3-4925-4E6B-B78D-6415B780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552497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hundred it is 47,700 because the tens digit is 8.</a:t>
            </a:r>
          </a:p>
        </p:txBody>
      </p:sp>
    </p:spTree>
    <p:extLst>
      <p:ext uri="{BB962C8B-B14F-4D97-AF65-F5344CB8AC3E}">
        <p14:creationId xmlns:p14="http://schemas.microsoft.com/office/powerpoint/2010/main" val="2228496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65">
            <a:extLst xmlns:a="http://schemas.openxmlformats.org/drawingml/2006/main">
              <a:ext uri="{FF2B5EF4-FFF2-40B4-BE49-F238E27FC236}">
                <a16:creationId xmlns:a16="http://schemas.microsoft.com/office/drawing/2014/main" id="{E8350C02-5D8E-4919-8E3D-29A23511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166">
            <a:extLst xmlns:a="http://schemas.openxmlformats.org/drawingml/2006/main">
              <a:ext uri="{FF2B5EF4-FFF2-40B4-BE49-F238E27FC236}">
                <a16:creationId xmlns:a16="http://schemas.microsoft.com/office/drawing/2014/main" id="{2E6AEB25-0860-496D-A643-FE652AE1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Decimal places</a:t>
            </a:r>
          </a:p>
        </p:txBody>
      </p:sp>
      <p:sp>
        <p:nvSpPr>
          <p:cNvPr id="3" name="text-167">
            <a:extLst xmlns:a="http://schemas.openxmlformats.org/drawingml/2006/main">
              <a:ext uri="{FF2B5EF4-FFF2-40B4-BE49-F238E27FC236}">
                <a16:creationId xmlns:a16="http://schemas.microsoft.com/office/drawing/2014/main" id="{56087DF1-ECAA-4FC6-B7FE-9E675ED0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68">
            <a:extLst xmlns:a="http://schemas.openxmlformats.org/drawingml/2006/main">
              <a:ext uri="{FF2B5EF4-FFF2-40B4-BE49-F238E27FC236}">
                <a16:creationId xmlns:a16="http://schemas.microsoft.com/office/drawing/2014/main" id="{C6942E3E-2FB2-4596-86DA-AE2451466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77287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Decimal places count digits after the decimal point, including zeros. Round by examining the </a:t>
            </a:r>
          </a:p>
        </p:txBody>
      </p:sp>
      <p:sp>
        <p:nvSpPr>
          <p:cNvPr id="5" name="text-169">
            <a:extLst xmlns:a="http://schemas.openxmlformats.org/drawingml/2006/main">
              <a:ext uri="{FF2B5EF4-FFF2-40B4-BE49-F238E27FC236}">
                <a16:creationId xmlns:a16="http://schemas.microsoft.com/office/drawing/2014/main" id="{1E3D4770-AFCC-495D-BCE3-D5E87281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9150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next place. When the requested accuracy needs a trailing zero, retain it to show precision. </a:t>
            </a:r>
          </a:p>
        </p:txBody>
      </p:sp>
      <p:sp>
        <p:nvSpPr>
          <p:cNvPr id="6" name="text-170">
            <a:extLst xmlns:a="http://schemas.openxmlformats.org/drawingml/2006/main">
              <a:ext uri="{FF2B5EF4-FFF2-40B4-BE49-F238E27FC236}">
                <a16:creationId xmlns:a16="http://schemas.microsoft.com/office/drawing/2014/main" id="{D5286EF2-DDB5-4AF2-AA9D-37160F61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378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Carrying can change digits farther to the left.</a:t>
            </a:r>
          </a:p>
        </p:txBody>
      </p:sp>
      <p:sp>
        <p:nvSpPr>
          <p:cNvPr id="7" name="text-171">
            <a:extLst xmlns:a="http://schemas.openxmlformats.org/drawingml/2006/main">
              <a:ext uri="{FF2B5EF4-FFF2-40B4-BE49-F238E27FC236}">
                <a16:creationId xmlns:a16="http://schemas.microsoft.com/office/drawing/2014/main" id="{7133A3D7-E8EF-4E50-91E0-CAD6E42C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72">
            <a:extLst xmlns:a="http://schemas.openxmlformats.org/drawingml/2006/main">
              <a:ext uri="{FF2B5EF4-FFF2-40B4-BE49-F238E27FC236}">
                <a16:creationId xmlns:a16="http://schemas.microsoft.com/office/drawing/2014/main" id="{896AF4B5-D17D-4C28-AFBC-87172C68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65599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6.295 to two decimal places is 6.30. The third decimal digit is 5, so the hundredths increase </a:t>
            </a:r>
          </a:p>
        </p:txBody>
      </p:sp>
      <p:sp>
        <p:nvSpPr>
          <p:cNvPr id="9" name="text-173">
            <a:extLst xmlns:a="http://schemas.openxmlformats.org/drawingml/2006/main">
              <a:ext uri="{FF2B5EF4-FFF2-40B4-BE49-F238E27FC236}">
                <a16:creationId xmlns:a16="http://schemas.microsoft.com/office/drawing/2014/main" id="{9B08A621-F50B-419D-9024-050A855C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775944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from 9 and create a carry. The final zero shows two decimal places.</a:t>
            </a:r>
          </a:p>
        </p:txBody>
      </p:sp>
    </p:spTree>
    <p:extLst>
      <p:ext uri="{BB962C8B-B14F-4D97-AF65-F5344CB8AC3E}">
        <p14:creationId xmlns:p14="http://schemas.microsoft.com/office/powerpoint/2010/main" val="17508516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74">
            <a:extLst xmlns:a="http://schemas.openxmlformats.org/drawingml/2006/main">
              <a:ext uri="{FF2B5EF4-FFF2-40B4-BE49-F238E27FC236}">
                <a16:creationId xmlns:a16="http://schemas.microsoft.com/office/drawing/2014/main" id="{0E8ADF61-038E-4FD8-934F-44FF7C47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175">
            <a:extLst xmlns:a="http://schemas.openxmlformats.org/drawingml/2006/main">
              <a:ext uri="{FF2B5EF4-FFF2-40B4-BE49-F238E27FC236}">
                <a16:creationId xmlns:a16="http://schemas.microsoft.com/office/drawing/2014/main" id="{C0496D0D-3617-405D-BE1F-602F66F0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Significant figures</a:t>
            </a:r>
          </a:p>
        </p:txBody>
      </p:sp>
      <p:sp>
        <p:nvSpPr>
          <p:cNvPr id="3" name="text-176">
            <a:extLst xmlns:a="http://schemas.openxmlformats.org/drawingml/2006/main">
              <a:ext uri="{FF2B5EF4-FFF2-40B4-BE49-F238E27FC236}">
                <a16:creationId xmlns:a16="http://schemas.microsoft.com/office/drawing/2014/main" id="{1C485D09-5753-43E2-948E-E4290746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77">
            <a:extLst xmlns:a="http://schemas.openxmlformats.org/drawingml/2006/main">
              <a:ext uri="{FF2B5EF4-FFF2-40B4-BE49-F238E27FC236}">
                <a16:creationId xmlns:a16="http://schemas.microsoft.com/office/drawing/2014/main" id="{0CA88CA0-E5B0-40B0-B2EB-5CC73F7D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4428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Count significant figures from the first nonzero digit. Zeros between significant digits count. </a:t>
            </a:r>
          </a:p>
        </p:txBody>
      </p:sp>
      <p:sp>
        <p:nvSpPr>
          <p:cNvPr id="5" name="text-178">
            <a:extLst xmlns:a="http://schemas.openxmlformats.org/drawingml/2006/main">
              <a:ext uri="{FF2B5EF4-FFF2-40B4-BE49-F238E27FC236}">
                <a16:creationId xmlns:a16="http://schemas.microsoft.com/office/drawing/2014/main" id="{30B405B0-4BA0-4CEE-B3B8-969C432EB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78087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Leading zeros do not count. Trailing zeros after a decimal point count when they show stated </a:t>
            </a:r>
          </a:p>
        </p:txBody>
      </p:sp>
      <p:sp>
        <p:nvSpPr>
          <p:cNvPr id="6" name="text-179">
            <a:extLst xmlns:a="http://schemas.openxmlformats.org/drawingml/2006/main">
              <a:ext uri="{FF2B5EF4-FFF2-40B4-BE49-F238E27FC236}">
                <a16:creationId xmlns:a16="http://schemas.microsoft.com/office/drawing/2014/main" id="{4CEC9E5B-3544-4A39-8CE3-A22673AE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2490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precision. Use scientific notation when whole number trailing zeros would be ambiguous.</a:t>
            </a:r>
          </a:p>
        </p:txBody>
      </p:sp>
      <p:sp>
        <p:nvSpPr>
          <p:cNvPr id="7" name="text-180">
            <a:extLst xmlns:a="http://schemas.openxmlformats.org/drawingml/2006/main">
              <a:ext uri="{FF2B5EF4-FFF2-40B4-BE49-F238E27FC236}">
                <a16:creationId xmlns:a16="http://schemas.microsoft.com/office/drawing/2014/main" id="{CCCE7BD5-80F4-4015-A420-916408C0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81">
            <a:extLst xmlns:a="http://schemas.openxmlformats.org/drawingml/2006/main">
              <a:ext uri="{FF2B5EF4-FFF2-40B4-BE49-F238E27FC236}">
                <a16:creationId xmlns:a16="http://schemas.microsoft.com/office/drawing/2014/main" id="{4276C8C5-6D7E-4A91-8748-8B4371CD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86221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0.004072 to three significant figures is 0.00407. The significant digits begin at 4. The number </a:t>
            </a:r>
          </a:p>
        </p:txBody>
      </p:sp>
      <p:sp>
        <p:nvSpPr>
          <p:cNvPr id="9" name="text-182">
            <a:extLst xmlns:a="http://schemas.openxmlformats.org/drawingml/2006/main">
              <a:ext uri="{FF2B5EF4-FFF2-40B4-BE49-F238E27FC236}">
                <a16:creationId xmlns:a16="http://schemas.microsoft.com/office/drawing/2014/main" id="{6F461866-6DBE-471E-B05D-2DB0F1A7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603475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6.20 has three significant figures, while 6.2 has two.</a:t>
            </a:r>
          </a:p>
        </p:txBody>
      </p:sp>
    </p:spTree>
    <p:extLst>
      <p:ext uri="{BB962C8B-B14F-4D97-AF65-F5344CB8AC3E}">
        <p14:creationId xmlns:p14="http://schemas.microsoft.com/office/powerpoint/2010/main" val="19689651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83">
            <a:extLst xmlns:a="http://schemas.openxmlformats.org/drawingml/2006/main">
              <a:ext uri="{FF2B5EF4-FFF2-40B4-BE49-F238E27FC236}">
                <a16:creationId xmlns:a16="http://schemas.microsoft.com/office/drawing/2014/main" id="{ECE16267-9D7F-4EB9-975F-2B366825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184">
            <a:extLst xmlns:a="http://schemas.openxmlformats.org/drawingml/2006/main">
              <a:ext uri="{FF2B5EF4-FFF2-40B4-BE49-F238E27FC236}">
                <a16:creationId xmlns:a16="http://schemas.microsoft.com/office/drawing/2014/main" id="{3AE0B2B8-0312-4108-91A4-2F6396FD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Estimating calculations</a:t>
            </a:r>
          </a:p>
        </p:txBody>
      </p:sp>
      <p:sp>
        <p:nvSpPr>
          <p:cNvPr id="3" name="text-185">
            <a:extLst xmlns:a="http://schemas.openxmlformats.org/drawingml/2006/main">
              <a:ext uri="{FF2B5EF4-FFF2-40B4-BE49-F238E27FC236}">
                <a16:creationId xmlns:a16="http://schemas.microsoft.com/office/drawing/2014/main" id="{71E0625D-75F8-4151-A5C8-D1C9593C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86">
            <a:extLst xmlns:a="http://schemas.openxmlformats.org/drawingml/2006/main">
              <a:ext uri="{FF2B5EF4-FFF2-40B4-BE49-F238E27FC236}">
                <a16:creationId xmlns:a16="http://schemas.microsoft.com/office/drawing/2014/main" id="{38F75DF6-A59A-4F51-9D0B-5C1DF05C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486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Replace values with nearby easy numbers before calculating. An estimate checks whether an </a:t>
            </a:r>
          </a:p>
        </p:txBody>
      </p:sp>
      <p:sp>
        <p:nvSpPr>
          <p:cNvPr id="5" name="text-187">
            <a:extLst xmlns:a="http://schemas.openxmlformats.org/drawingml/2006/main">
              <a:ext uri="{FF2B5EF4-FFF2-40B4-BE49-F238E27FC236}">
                <a16:creationId xmlns:a16="http://schemas.microsoft.com/office/drawing/2014/main" id="{BE47FF81-1C13-4780-9DE4-C48F8BD7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144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exact result has a sensible size. One significant figure often gives a quick estimate. Use ≈ for </a:t>
            </a:r>
          </a:p>
        </p:txBody>
      </p:sp>
      <p:sp>
        <p:nvSpPr>
          <p:cNvPr id="6" name="text-188">
            <a:extLst xmlns:a="http://schemas.openxmlformats.org/drawingml/2006/main">
              <a:ext uri="{FF2B5EF4-FFF2-40B4-BE49-F238E27FC236}">
                <a16:creationId xmlns:a16="http://schemas.microsoft.com/office/drawing/2014/main" id="{95D0B1E2-6793-4CBC-9E1C-81EB50B2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88546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approximately equal, because rounding changes the original values.</a:t>
            </a:r>
          </a:p>
        </p:txBody>
      </p:sp>
      <p:sp>
        <p:nvSpPr>
          <p:cNvPr id="7" name="text-189">
            <a:extLst xmlns:a="http://schemas.openxmlformats.org/drawingml/2006/main">
              <a:ext uri="{FF2B5EF4-FFF2-40B4-BE49-F238E27FC236}">
                <a16:creationId xmlns:a16="http://schemas.microsoft.com/office/drawing/2014/main" id="{0A3F01A4-AE1C-4A33-89C7-324EB9FB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90">
            <a:extLst xmlns:a="http://schemas.openxmlformats.org/drawingml/2006/main">
              <a:ext uri="{FF2B5EF4-FFF2-40B4-BE49-F238E27FC236}">
                <a16:creationId xmlns:a16="http://schemas.microsoft.com/office/drawing/2014/main" id="{BD91E23E-326D-43D8-831B-08564366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421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198 × 4.9</a:t>
            </a:r>
          </a:p>
        </p:txBody>
      </p:sp>
      <p:sp>
        <p:nvSpPr>
          <p:cNvPr id="9" name="text-191">
            <a:extLst xmlns:a="http://schemas.openxmlformats.org/drawingml/2006/main">
              <a:ext uri="{FF2B5EF4-FFF2-40B4-BE49-F238E27FC236}">
                <a16:creationId xmlns:a16="http://schemas.microsoft.com/office/drawing/2014/main" id="{F04EEB07-27B7-483A-82DC-11DD95A2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43275"/>
            <a:ext cx="104213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0.51</a:t>
            </a:r>
          </a:p>
        </p:txBody>
      </p:sp>
      <p:sp>
        <p:nvSpPr>
          <p:cNvPr id="10" name="fraction-bar-192">
            <a:extLst xmlns:a="http://schemas.openxmlformats.org/drawingml/2006/main">
              <a:ext uri="{FF2B5EF4-FFF2-40B4-BE49-F238E27FC236}">
                <a16:creationId xmlns:a16="http://schemas.microsoft.com/office/drawing/2014/main" id="{79A1B0A7-6F44-4A6D-9271-22AA61FC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24225"/>
            <a:ext cx="100403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193">
            <a:extLst xmlns:a="http://schemas.openxmlformats.org/drawingml/2006/main">
              <a:ext uri="{FF2B5EF4-FFF2-40B4-BE49-F238E27FC236}">
                <a16:creationId xmlns:a16="http://schemas.microsoft.com/office/drawing/2014/main" id="{DE5DA7CB-FBB6-42AE-81DD-2E8A868C9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930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≈ </a:t>
            </a:r>
          </a:p>
        </p:txBody>
      </p:sp>
      <p:sp>
        <p:nvSpPr>
          <p:cNvPr id="12" name="text-194">
            <a:extLst xmlns:a="http://schemas.openxmlformats.org/drawingml/2006/main">
              <a:ext uri="{FF2B5EF4-FFF2-40B4-BE49-F238E27FC236}">
                <a16:creationId xmlns:a16="http://schemas.microsoft.com/office/drawing/2014/main" id="{79247006-B405-4032-A52F-C2410D64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830" y="3057525"/>
            <a:ext cx="867823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200 × 5</a:t>
            </a:r>
          </a:p>
        </p:txBody>
      </p:sp>
      <p:sp>
        <p:nvSpPr>
          <p:cNvPr id="13" name="text-195">
            <a:extLst xmlns:a="http://schemas.openxmlformats.org/drawingml/2006/main">
              <a:ext uri="{FF2B5EF4-FFF2-40B4-BE49-F238E27FC236}">
                <a16:creationId xmlns:a16="http://schemas.microsoft.com/office/drawing/2014/main" id="{9C354E6D-71FD-4B0B-8C32-4F75D1C7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830" y="3343275"/>
            <a:ext cx="867823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0.5</a:t>
            </a:r>
          </a:p>
        </p:txBody>
      </p:sp>
      <p:sp>
        <p:nvSpPr>
          <p:cNvPr id="14" name="fraction-bar-196">
            <a:extLst xmlns:a="http://schemas.openxmlformats.org/drawingml/2006/main">
              <a:ext uri="{FF2B5EF4-FFF2-40B4-BE49-F238E27FC236}">
                <a16:creationId xmlns:a16="http://schemas.microsoft.com/office/drawing/2014/main" id="{4AD9D0AB-8662-4E36-BCDA-CB314BF8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3880" y="3324225"/>
            <a:ext cx="829723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197">
            <a:extLst xmlns:a="http://schemas.openxmlformats.org/drawingml/2006/main">
              <a:ext uri="{FF2B5EF4-FFF2-40B4-BE49-F238E27FC236}">
                <a16:creationId xmlns:a16="http://schemas.microsoft.com/office/drawing/2014/main" id="{E736A2DF-5469-4ACF-9BF0-884A3062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2652" y="3200400"/>
            <a:ext cx="845153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2,000. An exact calculator result near 2,000 is plausible; a result near </a:t>
            </a:r>
          </a:p>
        </p:txBody>
      </p:sp>
      <p:sp>
        <p:nvSpPr>
          <p:cNvPr id="16" name="text-198">
            <a:extLst xmlns:a="http://schemas.openxmlformats.org/drawingml/2006/main">
              <a:ext uri="{FF2B5EF4-FFF2-40B4-BE49-F238E27FC236}">
                <a16:creationId xmlns:a16="http://schemas.microsoft.com/office/drawing/2014/main" id="{EC06E57E-E73C-46CC-A5C0-F37271A3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11347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20 is not.</a:t>
            </a:r>
          </a:p>
        </p:txBody>
      </p:sp>
    </p:spTree>
    <p:extLst>
      <p:ext uri="{BB962C8B-B14F-4D97-AF65-F5344CB8AC3E}">
        <p14:creationId xmlns:p14="http://schemas.microsoft.com/office/powerpoint/2010/main" val="10379761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99">
            <a:extLst xmlns:a="http://schemas.openxmlformats.org/drawingml/2006/main">
              <a:ext uri="{FF2B5EF4-FFF2-40B4-BE49-F238E27FC236}">
                <a16:creationId xmlns:a16="http://schemas.microsoft.com/office/drawing/2014/main" id="{8FD4832D-C06C-42FD-9856-79DB8CAA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200">
            <a:extLst xmlns:a="http://schemas.openxmlformats.org/drawingml/2006/main">
              <a:ext uri="{FF2B5EF4-FFF2-40B4-BE49-F238E27FC236}">
                <a16:creationId xmlns:a16="http://schemas.microsoft.com/office/drawing/2014/main" id="{0CFED7BE-E9D1-406B-8563-2CED00C7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Accuracy and bounds</a:t>
            </a:r>
          </a:p>
        </p:txBody>
      </p:sp>
      <p:sp>
        <p:nvSpPr>
          <p:cNvPr id="3" name="text-201">
            <a:extLst xmlns:a="http://schemas.openxmlformats.org/drawingml/2006/main">
              <a:ext uri="{FF2B5EF4-FFF2-40B4-BE49-F238E27FC236}">
                <a16:creationId xmlns:a16="http://schemas.microsoft.com/office/drawing/2014/main" id="{FFFF33CE-3CB1-4E0E-AE9F-11C0B74F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02">
            <a:extLst xmlns:a="http://schemas.openxmlformats.org/drawingml/2006/main">
              <a:ext uri="{FF2B5EF4-FFF2-40B4-BE49-F238E27FC236}">
                <a16:creationId xmlns:a16="http://schemas.microsoft.com/office/drawing/2014/main" id="{C5816CD6-ED21-4953-90FB-21DDB05D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55541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rounded measurement represents an interval. For positive values rounded to the nearest </a:t>
            </a:r>
          </a:p>
        </p:txBody>
      </p:sp>
      <p:sp>
        <p:nvSpPr>
          <p:cNvPr id="5" name="text-203">
            <a:extLst xmlns:a="http://schemas.openxmlformats.org/drawingml/2006/main">
              <a:ext uri="{FF2B5EF4-FFF2-40B4-BE49-F238E27FC236}">
                <a16:creationId xmlns:a16="http://schemas.microsoft.com/office/drawing/2014/main" id="{C8FEE476-7128-4BF7-A65D-A654C6CE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38939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unit, the lower bound is half a unit below and the upper bound is half a unit above. Under </a:t>
            </a:r>
          </a:p>
        </p:txBody>
      </p:sp>
      <p:sp>
        <p:nvSpPr>
          <p:cNvPr id="6" name="text-204">
            <a:extLst xmlns:a="http://schemas.openxmlformats.org/drawingml/2006/main">
              <a:ext uri="{FF2B5EF4-FFF2-40B4-BE49-F238E27FC236}">
                <a16:creationId xmlns:a16="http://schemas.microsoft.com/office/drawing/2014/main" id="{D9A983B5-D02D-4047-A9B1-2591C054E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44721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ordinary school conventions, include the lower bound and exclude the upper bound. State </a:t>
            </a:r>
          </a:p>
        </p:txBody>
      </p:sp>
      <p:sp>
        <p:nvSpPr>
          <p:cNvPr id="7" name="text-205">
            <a:extLst xmlns:a="http://schemas.openxmlformats.org/drawingml/2006/main">
              <a:ext uri="{FF2B5EF4-FFF2-40B4-BE49-F238E27FC236}">
                <a16:creationId xmlns:a16="http://schemas.microsoft.com/office/drawing/2014/main" id="{EF06575E-3378-4D17-BC65-3AEE50E6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17077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unit and rounding step.</a:t>
            </a:r>
          </a:p>
        </p:txBody>
      </p:sp>
      <p:sp>
        <p:nvSpPr>
          <p:cNvPr id="8" name="text-206">
            <a:extLst xmlns:a="http://schemas.openxmlformats.org/drawingml/2006/main">
              <a:ext uri="{FF2B5EF4-FFF2-40B4-BE49-F238E27FC236}">
                <a16:creationId xmlns:a16="http://schemas.microsoft.com/office/drawing/2014/main" id="{D5ED4992-B1D3-42B4-B75D-CFE263D6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207">
            <a:extLst xmlns:a="http://schemas.openxmlformats.org/drawingml/2006/main">
              <a:ext uri="{FF2B5EF4-FFF2-40B4-BE49-F238E27FC236}">
                <a16:creationId xmlns:a16="http://schemas.microsoft.com/office/drawing/2014/main" id="{FD64D6D0-A544-4B5C-8C27-0B94DFDA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7516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length recorded as 12.4 cm to the nearest 0.1 cm satisfies 12.35 cm ≤ length &lt; 12.45 cm. </a:t>
            </a:r>
          </a:p>
        </p:txBody>
      </p:sp>
      <p:sp>
        <p:nvSpPr>
          <p:cNvPr id="10" name="text-208">
            <a:extLst xmlns:a="http://schemas.openxmlformats.org/drawingml/2006/main">
              <a:ext uri="{FF2B5EF4-FFF2-40B4-BE49-F238E27FC236}">
                <a16:creationId xmlns:a16="http://schemas.microsoft.com/office/drawing/2014/main" id="{5AFB6682-FBEB-447E-86F4-AE6D34E9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8210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half step is 0.05 cm. A length of 12.45 cm would round to 12.5 cm.</a:t>
            </a:r>
          </a:p>
        </p:txBody>
      </p:sp>
    </p:spTree>
    <p:extLst>
      <p:ext uri="{BB962C8B-B14F-4D97-AF65-F5344CB8AC3E}">
        <p14:creationId xmlns:p14="http://schemas.microsoft.com/office/powerpoint/2010/main" val="21018274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09">
            <a:extLst xmlns:a="http://schemas.openxmlformats.org/drawingml/2006/main">
              <a:ext uri="{FF2B5EF4-FFF2-40B4-BE49-F238E27FC236}">
                <a16:creationId xmlns:a16="http://schemas.microsoft.com/office/drawing/2014/main" id="{6F1155FE-C202-4690-BA13-3FB4BF62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210">
            <a:extLst xmlns:a="http://schemas.openxmlformats.org/drawingml/2006/main">
              <a:ext uri="{FF2B5EF4-FFF2-40B4-BE49-F238E27FC236}">
                <a16:creationId xmlns:a16="http://schemas.microsoft.com/office/drawing/2014/main" id="{AC8440E7-D784-449E-9530-345BDDE2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211">
            <a:extLst xmlns:a="http://schemas.openxmlformats.org/drawingml/2006/main">
              <a:ext uri="{FF2B5EF4-FFF2-40B4-BE49-F238E27FC236}">
                <a16:creationId xmlns:a16="http://schemas.microsoft.com/office/drawing/2014/main" id="{194349F1-7C11-4324-A5FA-342E0511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12">
            <a:extLst xmlns:a="http://schemas.openxmlformats.org/drawingml/2006/main">
              <a:ext uri="{FF2B5EF4-FFF2-40B4-BE49-F238E27FC236}">
                <a16:creationId xmlns:a16="http://schemas.microsoft.com/office/drawing/2014/main" id="{1BAD00ED-FEE1-43A6-9A0A-95E95E7A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479345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Round 38,749 to the nearest hundred.</a:t>
            </a:r>
          </a:p>
        </p:txBody>
      </p:sp>
      <p:sp>
        <p:nvSpPr>
          <p:cNvPr id="5" name="text-213">
            <a:extLst xmlns:a="http://schemas.openxmlformats.org/drawingml/2006/main">
              <a:ext uri="{FF2B5EF4-FFF2-40B4-BE49-F238E27FC236}">
                <a16:creationId xmlns:a16="http://schemas.microsoft.com/office/drawing/2014/main" id="{07F7DC5B-7076-4FA7-93F6-FD9EBB3C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450618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Round 8.976 to two decimal places.</a:t>
            </a:r>
          </a:p>
        </p:txBody>
      </p:sp>
      <p:sp>
        <p:nvSpPr>
          <p:cNvPr id="6" name="text-214">
            <a:extLst xmlns:a="http://schemas.openxmlformats.org/drawingml/2006/main">
              <a:ext uri="{FF2B5EF4-FFF2-40B4-BE49-F238E27FC236}">
                <a16:creationId xmlns:a16="http://schemas.microsoft.com/office/drawing/2014/main" id="{5780BC5F-87BE-494D-B19F-57C99C87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527008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Round 0.006384 to two significant figures.</a:t>
            </a:r>
          </a:p>
        </p:txBody>
      </p:sp>
      <p:sp>
        <p:nvSpPr>
          <p:cNvPr id="7" name="text-215">
            <a:extLst xmlns:a="http://schemas.openxmlformats.org/drawingml/2006/main">
              <a:ext uri="{FF2B5EF4-FFF2-40B4-BE49-F238E27FC236}">
                <a16:creationId xmlns:a16="http://schemas.microsoft.com/office/drawing/2014/main" id="{36985FB2-6FF5-4001-B1E9-9753B4A8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292112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Estimate 49.8 × 19.7.</a:t>
            </a:r>
          </a:p>
        </p:txBody>
      </p:sp>
      <p:sp>
        <p:nvSpPr>
          <p:cNvPr id="8" name="text-216">
            <a:extLst xmlns:a="http://schemas.openxmlformats.org/drawingml/2006/main">
              <a:ext uri="{FF2B5EF4-FFF2-40B4-BE49-F238E27FC236}">
                <a16:creationId xmlns:a16="http://schemas.microsoft.com/office/drawing/2014/main" id="{4D0406E9-C731-429E-A8B9-FA3F0908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65185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A mass is 27 g to the nearest gram. State its bounds.</a:t>
            </a:r>
          </a:p>
        </p:txBody>
      </p:sp>
    </p:spTree>
    <p:extLst>
      <p:ext uri="{BB962C8B-B14F-4D97-AF65-F5344CB8AC3E}">
        <p14:creationId xmlns:p14="http://schemas.microsoft.com/office/powerpoint/2010/main" val="18856418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217">
            <a:extLst xmlns:a="http://schemas.openxmlformats.org/drawingml/2006/main">
              <a:ext uri="{FF2B5EF4-FFF2-40B4-BE49-F238E27FC236}">
                <a16:creationId xmlns:a16="http://schemas.microsoft.com/office/drawing/2014/main" id="{370C559F-30E3-4062-BA3E-7D253BD7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218">
            <a:extLst xmlns:a="http://schemas.openxmlformats.org/drawingml/2006/main">
              <a:ext uri="{FF2B5EF4-FFF2-40B4-BE49-F238E27FC236}">
                <a16:creationId xmlns:a16="http://schemas.microsoft.com/office/drawing/2014/main" id="{76C37450-796E-486B-9366-2CEAC8E5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219">
            <a:extLst xmlns:a="http://schemas.openxmlformats.org/drawingml/2006/main">
              <a:ext uri="{FF2B5EF4-FFF2-40B4-BE49-F238E27FC236}">
                <a16:creationId xmlns:a16="http://schemas.microsoft.com/office/drawing/2014/main" id="{01303907-6F7E-44E1-8643-FA213396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20">
            <a:extLst xmlns:a="http://schemas.openxmlformats.org/drawingml/2006/main">
              <a:ext uri="{FF2B5EF4-FFF2-40B4-BE49-F238E27FC236}">
                <a16:creationId xmlns:a16="http://schemas.microsoft.com/office/drawing/2014/main" id="{D9F4DB95-6AB6-4DBF-83B9-E4089BFA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0829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Decimal places and significant figures are different. 0.00456 has five </a:t>
            </a:r>
          </a:p>
        </p:txBody>
      </p:sp>
      <p:sp>
        <p:nvSpPr>
          <p:cNvPr id="5" name="text-221">
            <a:extLst xmlns:a="http://schemas.openxmlformats.org/drawingml/2006/main">
              <a:ext uri="{FF2B5EF4-FFF2-40B4-BE49-F238E27FC236}">
                <a16:creationId xmlns:a16="http://schemas.microsoft.com/office/drawing/2014/main" id="{F1CC45EB-D9FC-42D7-84A1-BE30573A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70164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decimal places but only three significant figures.</a:t>
            </a:r>
          </a:p>
        </p:txBody>
      </p:sp>
    </p:spTree>
    <p:extLst>
      <p:ext uri="{BB962C8B-B14F-4D97-AF65-F5344CB8AC3E}">
        <p14:creationId xmlns:p14="http://schemas.microsoft.com/office/powerpoint/2010/main" val="14651478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22">
            <a:extLst xmlns:a="http://schemas.openxmlformats.org/drawingml/2006/main">
              <a:ext uri="{FF2B5EF4-FFF2-40B4-BE49-F238E27FC236}">
                <a16:creationId xmlns:a16="http://schemas.microsoft.com/office/drawing/2014/main" id="{C1B19961-FA57-4D7A-A27B-CDB043C3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11</a:t>
            </a:r>
          </a:p>
        </p:txBody>
      </p:sp>
      <p:sp>
        <p:nvSpPr>
          <p:cNvPr id="2" name="text-223">
            <a:extLst xmlns:a="http://schemas.openxmlformats.org/drawingml/2006/main">
              <a:ext uri="{FF2B5EF4-FFF2-40B4-BE49-F238E27FC236}">
                <a16:creationId xmlns:a16="http://schemas.microsoft.com/office/drawing/2014/main" id="{408E9991-D553-42FB-9CA5-E092BF8D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224">
            <a:extLst xmlns:a="http://schemas.openxmlformats.org/drawingml/2006/main">
              <a:ext uri="{FF2B5EF4-FFF2-40B4-BE49-F238E27FC236}">
                <a16:creationId xmlns:a16="http://schemas.microsoft.com/office/drawing/2014/main" id="{AA7A4794-DB01-42C0-B97B-C16A934B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25">
            <a:extLst xmlns:a="http://schemas.openxmlformats.org/drawingml/2006/main">
              <a:ext uri="{FF2B5EF4-FFF2-40B4-BE49-F238E27FC236}">
                <a16:creationId xmlns:a16="http://schemas.microsoft.com/office/drawing/2014/main" id="{F69BC726-0704-4F35-823E-51DD79F9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438016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38,700 because the tens digit is 4.</a:t>
            </a:r>
          </a:p>
        </p:txBody>
      </p:sp>
      <p:sp>
        <p:nvSpPr>
          <p:cNvPr id="5" name="text-226">
            <a:extLst xmlns:a="http://schemas.openxmlformats.org/drawingml/2006/main">
              <a:ext uri="{FF2B5EF4-FFF2-40B4-BE49-F238E27FC236}">
                <a16:creationId xmlns:a16="http://schemas.microsoft.com/office/drawing/2014/main" id="{C0CA4576-DBA7-4CFF-ADE5-2D54220D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10206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8.98 because the third decimal digit is 6.</a:t>
            </a:r>
          </a:p>
        </p:txBody>
      </p:sp>
      <p:sp>
        <p:nvSpPr>
          <p:cNvPr id="6" name="text-227">
            <a:extLst xmlns:a="http://schemas.openxmlformats.org/drawingml/2006/main">
              <a:ext uri="{FF2B5EF4-FFF2-40B4-BE49-F238E27FC236}">
                <a16:creationId xmlns:a16="http://schemas.microsoft.com/office/drawing/2014/main" id="{9AF3A0BB-8DB2-4040-BC4B-E49C8EDF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87783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0.0064 because the first two significant digits are 6 and 3, followed by 8.</a:t>
            </a:r>
          </a:p>
        </p:txBody>
      </p:sp>
      <p:sp>
        <p:nvSpPr>
          <p:cNvPr id="7" name="text-228">
            <a:extLst xmlns:a="http://schemas.openxmlformats.org/drawingml/2006/main">
              <a:ext uri="{FF2B5EF4-FFF2-40B4-BE49-F238E27FC236}">
                <a16:creationId xmlns:a16="http://schemas.microsoft.com/office/drawing/2014/main" id="{4B6988F9-272B-45FC-AC27-B2DFDD2E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684457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50 × 20 = 1,000, so the result should be close to 1,000.</a:t>
            </a:r>
          </a:p>
        </p:txBody>
      </p:sp>
      <p:sp>
        <p:nvSpPr>
          <p:cNvPr id="8" name="text-229">
            <a:extLst xmlns:a="http://schemas.openxmlformats.org/drawingml/2006/main">
              <a:ext uri="{FF2B5EF4-FFF2-40B4-BE49-F238E27FC236}">
                <a16:creationId xmlns:a16="http://schemas.microsoft.com/office/drawing/2014/main" id="{2A6AE923-5E2E-460B-A88C-B7076186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32120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26.5 g ≤ mass &lt; 27.5 g.</a:t>
            </a:r>
          </a:p>
        </p:txBody>
      </p:sp>
    </p:spTree>
    <p:extLst>
      <p:ext uri="{BB962C8B-B14F-4D97-AF65-F5344CB8AC3E}">
        <p14:creationId xmlns:p14="http://schemas.microsoft.com/office/powerpoint/2010/main" val="3244404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2026-11-02T23:57:05.2000000Z</dcterms:created>
  <dcterms:modified xsi:type="dcterms:W3CDTF">2026-11-02T23:57:05.2000000Z</dcterms:modified>
</coreProperties>
</file>