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212ad77470846a3" /><Relationship Type="http://schemas.openxmlformats.org/officeDocument/2006/relationships/extended-properties" Target="/docProps/app.xml" Id="Rdb0ba69cb55b4bd8" /><Relationship Type="http://schemas.openxmlformats.org/officeDocument/2006/relationships/officeDocument" Target="/ppt/presentation.xml" Id="Rf304e5253df544e4" /></Relationships>
</file>

<file path=ppt/presentation.xml><?xml version="1.0" encoding="utf-8"?>
<p:presentation xmlns:p="http://schemas.openxmlformats.org/presentationml/2006/main">
  <p:sldMasterIdLst>
    <p:sldMasterId xmlns:r="http://schemas.openxmlformats.org/officeDocument/2006/relationships" id="2147483648" r:id="R390ab9d284db427b"/>
  </p:sldMasterIdLst>
  <p:notesMasterIdLst>
    <p:notesMasterId xmlns:r="http://schemas.openxmlformats.org/officeDocument/2006/relationships" r:id="R1b7fb3db87e649d8"/>
  </p:notesMasterIdLst>
  <p:sldIdLst>
    <p:sldId xmlns:r="http://schemas.openxmlformats.org/officeDocument/2006/relationships" id="256" r:id="Ra97d62d20a7a4f76"/>
    <p:sldId xmlns:r="http://schemas.openxmlformats.org/officeDocument/2006/relationships" id="257" r:id="R3c9beef93ec6421c"/>
    <p:sldId xmlns:r="http://schemas.openxmlformats.org/officeDocument/2006/relationships" id="258" r:id="R45246622d7c745e7"/>
    <p:sldId xmlns:r="http://schemas.openxmlformats.org/officeDocument/2006/relationships" id="259" r:id="R7b310125471944a6"/>
    <p:sldId xmlns:r="http://schemas.openxmlformats.org/officeDocument/2006/relationships" id="260" r:id="R53d32d33fec14796"/>
    <p:sldId xmlns:r="http://schemas.openxmlformats.org/officeDocument/2006/relationships" id="261" r:id="R7a24c0dae90c4f7d"/>
    <p:sldId xmlns:r="http://schemas.openxmlformats.org/officeDocument/2006/relationships" id="262" r:id="R6bb839341cf84c1b"/>
    <p:sldId xmlns:r="http://schemas.openxmlformats.org/officeDocument/2006/relationships" id="263" r:id="Rf03946584c3d4d7d"/>
    <p:sldId xmlns:r="http://schemas.openxmlformats.org/officeDocument/2006/relationships" id="264" r:id="Rb4d568bf07f44bf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f3c78b28b24f81" /><Relationship Type="http://schemas.openxmlformats.org/officeDocument/2006/relationships/slideMaster" Target="/ppt/slideMasters/slideMaster1.xml" Id="R390ab9d284db427b" /><Relationship Type="http://schemas.openxmlformats.org/officeDocument/2006/relationships/notesMaster" Target="/ppt/notesMasters/notesMaster1.xml" Id="R1b7fb3db87e649d8" /><Relationship Type="http://schemas.openxmlformats.org/officeDocument/2006/relationships/presProps" Target="/ppt/presProps.xml" Id="R20f7630a4bad45ed" /><Relationship Type="http://schemas.openxmlformats.org/officeDocument/2006/relationships/tableStyles" Target="/ppt/tableStyles.xml" Id="Rec496d915add46bc" /><Relationship Type="http://schemas.openxmlformats.org/officeDocument/2006/relationships/slide" Target="/ppt/slides/slide1.xml" Id="Ra97d62d20a7a4f76" /><Relationship Type="http://schemas.openxmlformats.org/officeDocument/2006/relationships/slide" Target="/ppt/slides/slide2.xml" Id="R3c9beef93ec6421c" /><Relationship Type="http://schemas.openxmlformats.org/officeDocument/2006/relationships/slide" Target="/ppt/slides/slide3.xml" Id="R45246622d7c745e7" /><Relationship Type="http://schemas.openxmlformats.org/officeDocument/2006/relationships/slide" Target="/ppt/slides/slide4.xml" Id="R7b310125471944a6" /><Relationship Type="http://schemas.openxmlformats.org/officeDocument/2006/relationships/slide" Target="/ppt/slides/slide5.xml" Id="R53d32d33fec14796" /><Relationship Type="http://schemas.openxmlformats.org/officeDocument/2006/relationships/slide" Target="/ppt/slides/slide6.xml" Id="R7a24c0dae90c4f7d" /><Relationship Type="http://schemas.openxmlformats.org/officeDocument/2006/relationships/slide" Target="/ppt/slides/slide7.xml" Id="R6bb839341cf84c1b" /><Relationship Type="http://schemas.openxmlformats.org/officeDocument/2006/relationships/slide" Target="/ppt/slides/slide8.xml" Id="Rf03946584c3d4d7d" /><Relationship Type="http://schemas.openxmlformats.org/officeDocument/2006/relationships/slide" Target="/ppt/slides/slide9.xml" Id="Rb4d568bf07f44bf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ca878bcb6147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c468567eec4ba9" /><Relationship Type="http://schemas.openxmlformats.org/officeDocument/2006/relationships/notesMaster" Target="/ppt/notesMasters/notesMaster1.xml" Id="Rca1ebf95fb784b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49c7660ff749a8" /><Relationship Type="http://schemas.openxmlformats.org/officeDocument/2006/relationships/notesMaster" Target="/ppt/notesMasters/notesMaster1.xml" Id="R885e7a160dfc44b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3e02c56a6c41cd" /><Relationship Type="http://schemas.openxmlformats.org/officeDocument/2006/relationships/notesMaster" Target="/ppt/notesMasters/notesMaster1.xml" Id="Rd67f36def0584f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b3fbc712704568" /><Relationship Type="http://schemas.openxmlformats.org/officeDocument/2006/relationships/notesMaster" Target="/ppt/notesMasters/notesMaster1.xml" Id="R4e7cd5e8a8824c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94ff75cc584f88" /><Relationship Type="http://schemas.openxmlformats.org/officeDocument/2006/relationships/notesMaster" Target="/ppt/notesMasters/notesMaster1.xml" Id="Rd76e8c8b0d9e421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c5f30bccc064c9f" /><Relationship Type="http://schemas.openxmlformats.org/officeDocument/2006/relationships/notesMaster" Target="/ppt/notesMasters/notesMaster1.xml" Id="Rfe44bec3334141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a7a82c39dbb4f8a" /><Relationship Type="http://schemas.openxmlformats.org/officeDocument/2006/relationships/notesMaster" Target="/ppt/notesMasters/notesMaster1.xml" Id="Rc8c6a63de8c34150"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a826fb58b946f9" /><Relationship Type="http://schemas.openxmlformats.org/officeDocument/2006/relationships/notesMaster" Target="/ppt/notesMasters/notesMaster1.xml" Id="Rba74dce85fbb43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9c0618132aba4191" /><Relationship Type="http://schemas.openxmlformats.org/officeDocument/2006/relationships/notesMaster" Target="/ppt/notesMasters/notesMaster1.xml" Id="R2158feea318e40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multiplication table lists products of one fixed number with counting numbers. Learn facts accurately and connect each fact to division. Use known facts, doubling and the commutative property to recover a fact you forget. Zero times any number is zero.</a:t>
            </a:r>
          </a:p>
          <a:p xmlns:a="http://schemas.openxmlformats.org/drawingml/2006/main">
            <a:r>
              <a:t/>
            </a:r>
          </a:p>
          <a:p xmlns:a="http://schemas.openxmlformats.org/drawingml/2006/main">
            <a:r>
              <a:t>Worked example</a:t>
            </a:r>
          </a:p>
          <a:p xmlns:a="http://schemas.openxmlformats.org/drawingml/2006/main">
            <a:r>
              <a:t>From 7 × 8 = 56, we know 8 × 7 = 56, 56 ÷ 7 = 8 and 56 ÷ 8 = 7. To find 6 × 8, double 3 × 8 = 24 to obtain 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 table doubles, the 4 table doubles twice and the 8 table doubles three times. The 5 table is half the 10 table. For the 9 table, subtract one group from ten groups. Extend tables beyond memorised values using the distributive property.</a:t>
            </a:r>
          </a:p>
          <a:p xmlns:a="http://schemas.openxmlformats.org/drawingml/2006/main">
            <a:r>
              <a:t/>
            </a:r>
          </a:p>
          <a:p xmlns:a="http://schemas.openxmlformats.org/drawingml/2006/main">
            <a:r>
              <a:t>Worked example</a:t>
            </a:r>
          </a:p>
          <a:p xmlns:a="http://schemas.openxmlformats.org/drawingml/2006/main">
            <a:r>
              <a:t>9 × 7 = 10 × 7 − 7 = 63. Also, 12 × 8 = 10 × 8 + 2 × 8 = 80 + 16 = 96, and 7 × 13 = 7 × 10 + 7 × 3 = 91.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positive factor divides a whole number exactly. Find factors in pairs by testing divisors systematically. You can stop looking for new pairs after reaching the square root. A perfect square has a repeated middle pair.</a:t>
            </a:r>
          </a:p>
          <a:p xmlns:a="http://schemas.openxmlformats.org/drawingml/2006/main">
            <a:r>
              <a:t/>
            </a:r>
          </a:p>
          <a:p xmlns:a="http://schemas.openxmlformats.org/drawingml/2006/main">
            <a:r>
              <a:t>Worked example</a:t>
            </a:r>
          </a:p>
          <a:p xmlns:a="http://schemas.openxmlformats.org/drawingml/2006/main">
            <a:r>
              <a:t>Factor pairs of 36 are 1 × 36, 2 × 18, 3 × 12, 4 × 9 and 6 × 6. Its positive factors are 1, 2, 3, 4, 6, 9, 12, 18 and 36.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Multiples result from multiplying by integers. For elementary lists of positive multiples, start with one times the number. Common multiples appear in both lists. Every nonzero whole number has infinitely many positive multiples but only finitely many positive factors.</a:t>
            </a:r>
          </a:p>
          <a:p xmlns:a="http://schemas.openxmlformats.org/drawingml/2006/main">
            <a:r>
              <a:t/>
            </a:r>
          </a:p>
          <a:p xmlns:a="http://schemas.openxmlformats.org/drawingml/2006/main">
            <a:r>
              <a:t>Worked example</a:t>
            </a:r>
          </a:p>
          <a:p xmlns:a="http://schemas.openxmlformats.org/drawingml/2006/main">
            <a:r>
              <a:t>Positive multiples of 6 include 6, 12, 18, 24 and 30. Multiples of 8 include 8, 16, 24 and 32. Therefore, 24 is a common multiple of 6 and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Common factors divide each of the given numbers exactly. Use them to make equal groups without leftovers. Multiples help with repeating events and common denominators. A factor is usually no greater than a positive number; its positive multiples are no smaller than it.</a:t>
            </a:r>
          </a:p>
          <a:p xmlns:a="http://schemas.openxmlformats.org/drawingml/2006/main">
            <a:r>
              <a:t/>
            </a:r>
          </a:p>
          <a:p xmlns:a="http://schemas.openxmlformats.org/drawingml/2006/main">
            <a:r>
              <a:t>Worked example</a:t>
            </a:r>
          </a:p>
          <a:p xmlns:a="http://schemas.openxmlformats.org/drawingml/2006/main">
            <a:r>
              <a:t>The common factors of 18 and 24 are 1, 2, 3 and 6. Eighteen red beads and 24 blue beads can make 6 identical packs, each with 3 red and 4 blue beads.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fe6b150e134a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7e5d9f6e62948b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d214c57cc224f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4ad5b2e8051407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e9db18da815466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fc368ecc4e44f8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8BE3449-4168-4F1A-A34B-FE63AF44D6C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D7A5E8F-2D33-4DB6-B849-0C32E3452D4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EAFC646-E064-4474-8AE0-7635A5BFB73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6AA6F8C-5266-44E6-9E3C-438113C1A5E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001C446-7962-4641-9114-A91EA63E0C7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EEB638B-54E5-4620-B3C0-2B0EE79A8D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E7A5776-C86D-41CE-816C-1DCACF4DE76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86A14C9-162A-40B8-A15A-06C6E40FAF2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B53147-54BF-4566-8C98-92B0B7E237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FDB61A6-4194-473E-B1DC-C431D0A08CD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6b895c74704805" /><Relationship Type="http://schemas.openxmlformats.org/officeDocument/2006/relationships/slideLayout" Target="/ppt/slideLayouts/slideLayout1.xml" Id="Rf28e9c83aafc4403" /><Relationship Type="http://schemas.openxmlformats.org/officeDocument/2006/relationships/slideLayout" Target="/ppt/slideLayouts/slideLayout2.xml" Id="R6e47b0ab25e24a68" /><Relationship Type="http://schemas.openxmlformats.org/officeDocument/2006/relationships/slideLayout" Target="/ppt/slideLayouts/slideLayout3.xml" Id="R3676555b83b945cb" /><Relationship Type="http://schemas.openxmlformats.org/officeDocument/2006/relationships/slideLayout" Target="/ppt/slideLayouts/slideLayout4.xml" Id="R22dd753e822e43b2" /><Relationship Type="http://schemas.openxmlformats.org/officeDocument/2006/relationships/slideLayout" Target="/ppt/slideLayouts/slideLayout5.xml" Id="Ra7300c95b9e24b9f" /><Relationship Type="http://schemas.openxmlformats.org/officeDocument/2006/relationships/slideLayout" Target="/ppt/slideLayouts/slideLayout6.xml" Id="Rf459cbb8b4a3444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8e9c83aafc4403"/>
    <p:sldLayoutId xmlns:r="http://schemas.openxmlformats.org/officeDocument/2006/relationships" id="2147483650" r:id="R6e47b0ab25e24a68"/>
    <p:sldLayoutId xmlns:r="http://schemas.openxmlformats.org/officeDocument/2006/relationships" id="2147483651" r:id="R3676555b83b945cb"/>
    <p:sldLayoutId xmlns:r="http://schemas.openxmlformats.org/officeDocument/2006/relationships" id="2147483652" r:id="R22dd753e822e43b2"/>
    <p:sldLayoutId xmlns:r="http://schemas.openxmlformats.org/officeDocument/2006/relationships" id="2147483653" r:id="Ra7300c95b9e24b9f"/>
    <p:sldLayoutId xmlns:r="http://schemas.openxmlformats.org/officeDocument/2006/relationships" id="2147483654" r:id="Rf459cbb8b4a3444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66e7aa8f7ff4e66" /><Relationship Type="http://schemas.openxmlformats.org/officeDocument/2006/relationships/notesSlide" Target="/ppt/notesSlides/notesSlide1.xml" Id="R76e8f4529486430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f890eaac20d4c3a" /><Relationship Type="http://schemas.openxmlformats.org/officeDocument/2006/relationships/notesSlide" Target="/ppt/notesSlides/notesSlide2.xml" Id="Rf078581b281c4ef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be68484360544bc" /><Relationship Type="http://schemas.openxmlformats.org/officeDocument/2006/relationships/notesSlide" Target="/ppt/notesSlides/notesSlide3.xml" Id="R94042d877d0f49c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b573f8135b3468d" /><Relationship Type="http://schemas.openxmlformats.org/officeDocument/2006/relationships/notesSlide" Target="/ppt/notesSlides/notesSlide4.xml" Id="R1ac96a710d3840c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8ec266343844c71" /><Relationship Type="http://schemas.openxmlformats.org/officeDocument/2006/relationships/notesSlide" Target="/ppt/notesSlides/notesSlide5.xml" Id="Rbc4f0e7641804b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3b1f9be9e96420b" /><Relationship Type="http://schemas.openxmlformats.org/officeDocument/2006/relationships/notesSlide" Target="/ppt/notesSlides/notesSlide6.xml" Id="Rf8339c04209644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2bf72e0d07a4f21" /><Relationship Type="http://schemas.openxmlformats.org/officeDocument/2006/relationships/notesSlide" Target="/ppt/notesSlides/notesSlide7.xml" Id="Rf1dced15c2414a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530c6d0c5f544c6" /><Relationship Type="http://schemas.openxmlformats.org/officeDocument/2006/relationships/notesSlide" Target="/ppt/notesSlides/notesSlide8.xml" Id="R18a2ee4f0ad945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6c049010d0b4d29" /><Relationship Type="http://schemas.openxmlformats.org/officeDocument/2006/relationships/notesSlide" Target="/ppt/notesSlides/notesSlide9.xml" Id="R2703f94a9b834fe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0">
            <a:extLst xmlns:a="http://schemas.openxmlformats.org/drawingml/2006/main">
              <a:ext uri="{FF2B5EF4-FFF2-40B4-BE49-F238E27FC236}">
                <a16:creationId xmlns:a16="http://schemas.microsoft.com/office/drawing/2014/main" id="{C90E9F51-A7E7-44A6-8777-F4AAA1CDFA7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481">
            <a:extLst xmlns:a="http://schemas.openxmlformats.org/drawingml/2006/main">
              <a:ext uri="{FF2B5EF4-FFF2-40B4-BE49-F238E27FC236}">
                <a16:creationId xmlns:a16="http://schemas.microsoft.com/office/drawing/2014/main" id="{AB8AB7E3-FCDC-4A96-955C-8B795EAD030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tables factors and multiples</a:t>
            </a:r>
          </a:p>
        </p:txBody>
      </p:sp>
      <p:sp>
        <p:nvSpPr>
          <p:cNvPr id="3" name="text-482">
            <a:extLst xmlns:a="http://schemas.openxmlformats.org/drawingml/2006/main">
              <a:ext uri="{FF2B5EF4-FFF2-40B4-BE49-F238E27FC236}">
                <a16:creationId xmlns:a16="http://schemas.microsoft.com/office/drawing/2014/main" id="{C9DD3598-5EC8-4CF4-AB86-FE695BBF4A2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83">
            <a:extLst xmlns:a="http://schemas.openxmlformats.org/drawingml/2006/main">
              <a:ext uri="{FF2B5EF4-FFF2-40B4-BE49-F238E27FC236}">
                <a16:creationId xmlns:a16="http://schemas.microsoft.com/office/drawing/2014/main" id="{254C6469-FD01-4CEA-96A8-6320FFDD1CF5}"/>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484">
            <a:extLst xmlns:a="http://schemas.openxmlformats.org/drawingml/2006/main">
              <a:ext uri="{FF2B5EF4-FFF2-40B4-BE49-F238E27FC236}">
                <a16:creationId xmlns:a16="http://schemas.microsoft.com/office/drawing/2014/main" id="{944D7197-EC3B-48F7-A627-D68DDB34646A}"/>
              </a:ext>
            </a:extLst>
          </p:cNvPr>
          <p:cNvSpPr>
            <a:spLocks xmlns:a="http://schemas.openxmlformats.org/drawingml/2006/main" noGrp="1"/>
          </p:cNvSpPr>
          <p:nvPr/>
        </p:nvSpPr>
        <p:spPr>
          <a:xfrm xmlns:a="http://schemas.openxmlformats.org/drawingml/2006/main">
            <a:off x="685800" y="2133600"/>
            <a:ext cx="42509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facts and inverse facts</a:t>
            </a:r>
          </a:p>
        </p:txBody>
      </p:sp>
      <p:sp>
        <p:nvSpPr>
          <p:cNvPr id="6" name="text-485">
            <a:extLst xmlns:a="http://schemas.openxmlformats.org/drawingml/2006/main">
              <a:ext uri="{FF2B5EF4-FFF2-40B4-BE49-F238E27FC236}">
                <a16:creationId xmlns:a16="http://schemas.microsoft.com/office/drawing/2014/main" id="{0EA165FA-7B8D-4078-9BDD-F74519A0CA04}"/>
              </a:ext>
            </a:extLst>
          </p:cNvPr>
          <p:cNvSpPr>
            <a:spLocks xmlns:a="http://schemas.openxmlformats.org/drawingml/2006/main" noGrp="1"/>
          </p:cNvSpPr>
          <p:nvPr/>
        </p:nvSpPr>
        <p:spPr>
          <a:xfrm xmlns:a="http://schemas.openxmlformats.org/drawingml/2006/main">
            <a:off x="685800" y="2524125"/>
            <a:ext cx="29432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Building tables efficiently</a:t>
            </a:r>
          </a:p>
        </p:txBody>
      </p:sp>
      <p:sp>
        <p:nvSpPr>
          <p:cNvPr id="7" name="text-486">
            <a:extLst xmlns:a="http://schemas.openxmlformats.org/drawingml/2006/main">
              <a:ext uri="{FF2B5EF4-FFF2-40B4-BE49-F238E27FC236}">
                <a16:creationId xmlns:a16="http://schemas.microsoft.com/office/drawing/2014/main" id="{EED3DF7D-B398-44E6-862A-E101E1E4D21B}"/>
              </a:ext>
            </a:extLst>
          </p:cNvPr>
          <p:cNvSpPr>
            <a:spLocks xmlns:a="http://schemas.openxmlformats.org/drawingml/2006/main" noGrp="1"/>
          </p:cNvSpPr>
          <p:nvPr/>
        </p:nvSpPr>
        <p:spPr>
          <a:xfrm xmlns:a="http://schemas.openxmlformats.org/drawingml/2006/main">
            <a:off x="685800" y="2914650"/>
            <a:ext cx="27460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Factors and factor pairs</a:t>
            </a:r>
          </a:p>
        </p:txBody>
      </p:sp>
      <p:sp>
        <p:nvSpPr>
          <p:cNvPr id="8" name="text-487">
            <a:extLst xmlns:a="http://schemas.openxmlformats.org/drawingml/2006/main">
              <a:ext uri="{FF2B5EF4-FFF2-40B4-BE49-F238E27FC236}">
                <a16:creationId xmlns:a16="http://schemas.microsoft.com/office/drawing/2014/main" id="{A3FAD22D-1E82-474A-AC9A-6DABF2451D9D}"/>
              </a:ext>
            </a:extLst>
          </p:cNvPr>
          <p:cNvSpPr>
            <a:spLocks xmlns:a="http://schemas.openxmlformats.org/drawingml/2006/main" noGrp="1"/>
          </p:cNvSpPr>
          <p:nvPr/>
        </p:nvSpPr>
        <p:spPr>
          <a:xfrm xmlns:a="http://schemas.openxmlformats.org/drawingml/2006/main">
            <a:off x="685800" y="3305175"/>
            <a:ext cx="37710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Multiples and common multiples</a:t>
            </a:r>
          </a:p>
        </p:txBody>
      </p:sp>
      <p:sp>
        <p:nvSpPr>
          <p:cNvPr id="9" name="text-488">
            <a:extLst xmlns:a="http://schemas.openxmlformats.org/drawingml/2006/main">
              <a:ext uri="{FF2B5EF4-FFF2-40B4-BE49-F238E27FC236}">
                <a16:creationId xmlns:a16="http://schemas.microsoft.com/office/drawing/2014/main" id="{5F0494EF-DAFB-46D9-BFF4-2768557425A9}"/>
              </a:ext>
            </a:extLst>
          </p:cNvPr>
          <p:cNvSpPr>
            <a:spLocks xmlns:a="http://schemas.openxmlformats.org/drawingml/2006/main" noGrp="1"/>
          </p:cNvSpPr>
          <p:nvPr/>
        </p:nvSpPr>
        <p:spPr>
          <a:xfrm xmlns:a="http://schemas.openxmlformats.org/drawingml/2006/main">
            <a:off x="685800" y="3695700"/>
            <a:ext cx="4660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factors and useful applications</a:t>
            </a:r>
          </a:p>
        </p:txBody>
      </p:sp>
    </p:spTree>
    <p:extLst>
      <p:ext uri="{BB962C8B-B14F-4D97-AF65-F5344CB8AC3E}">
        <p14:creationId xmlns:p14="http://schemas.microsoft.com/office/powerpoint/2010/main" val="193769230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9">
            <a:extLst xmlns:a="http://schemas.openxmlformats.org/drawingml/2006/main">
              <a:ext uri="{FF2B5EF4-FFF2-40B4-BE49-F238E27FC236}">
                <a16:creationId xmlns:a16="http://schemas.microsoft.com/office/drawing/2014/main" id="{E8579749-1A3D-4E5B-AF62-8FAFC8160F4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490">
            <a:extLst xmlns:a="http://schemas.openxmlformats.org/drawingml/2006/main">
              <a:ext uri="{FF2B5EF4-FFF2-40B4-BE49-F238E27FC236}">
                <a16:creationId xmlns:a16="http://schemas.microsoft.com/office/drawing/2014/main" id="{D2DF1CB5-9693-4683-834F-39E6CC9B35B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facts and inverse facts</a:t>
            </a:r>
          </a:p>
        </p:txBody>
      </p:sp>
      <p:sp>
        <p:nvSpPr>
          <p:cNvPr id="3" name="text-491">
            <a:extLst xmlns:a="http://schemas.openxmlformats.org/drawingml/2006/main">
              <a:ext uri="{FF2B5EF4-FFF2-40B4-BE49-F238E27FC236}">
                <a16:creationId xmlns:a16="http://schemas.microsoft.com/office/drawing/2014/main" id="{8B9D1E2F-0E8A-45D2-A8AE-34F4B006EC8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92">
            <a:extLst xmlns:a="http://schemas.openxmlformats.org/drawingml/2006/main">
              <a:ext uri="{FF2B5EF4-FFF2-40B4-BE49-F238E27FC236}">
                <a16:creationId xmlns:a16="http://schemas.microsoft.com/office/drawing/2014/main" id="{CBE297F3-EC1D-4830-AEF4-876B1CD91E65}"/>
              </a:ext>
            </a:extLst>
          </p:cNvPr>
          <p:cNvSpPr>
            <a:spLocks xmlns:a="http://schemas.openxmlformats.org/drawingml/2006/main" noGrp="1"/>
          </p:cNvSpPr>
          <p:nvPr/>
        </p:nvSpPr>
        <p:spPr>
          <a:xfrm xmlns:a="http://schemas.openxmlformats.org/drawingml/2006/main">
            <a:off x="685800" y="1409700"/>
            <a:ext cx="106706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multiplication table lists products of one fixed number with counting numbers. Learn facts </a:t>
            </a:r>
          </a:p>
        </p:txBody>
      </p:sp>
      <p:sp>
        <p:nvSpPr>
          <p:cNvPr id="5" name="text-493">
            <a:extLst xmlns:a="http://schemas.openxmlformats.org/drawingml/2006/main">
              <a:ext uri="{FF2B5EF4-FFF2-40B4-BE49-F238E27FC236}">
                <a16:creationId xmlns:a16="http://schemas.microsoft.com/office/drawing/2014/main" id="{E3A0D361-46F8-4465-931B-A5159D63232F}"/>
              </a:ext>
            </a:extLst>
          </p:cNvPr>
          <p:cNvSpPr>
            <a:spLocks xmlns:a="http://schemas.openxmlformats.org/drawingml/2006/main" noGrp="1"/>
          </p:cNvSpPr>
          <p:nvPr/>
        </p:nvSpPr>
        <p:spPr>
          <a:xfrm xmlns:a="http://schemas.openxmlformats.org/drawingml/2006/main">
            <a:off x="685800" y="1752600"/>
            <a:ext cx="9298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accurately and connect each fact to division. Use known facts, doubling and the </a:t>
            </a:r>
          </a:p>
        </p:txBody>
      </p:sp>
      <p:sp>
        <p:nvSpPr>
          <p:cNvPr id="6" name="text-494">
            <a:extLst xmlns:a="http://schemas.openxmlformats.org/drawingml/2006/main">
              <a:ext uri="{FF2B5EF4-FFF2-40B4-BE49-F238E27FC236}">
                <a16:creationId xmlns:a16="http://schemas.microsoft.com/office/drawing/2014/main" id="{D55D6374-08B3-4C50-B32A-9AB43E1762C9}"/>
              </a:ext>
            </a:extLst>
          </p:cNvPr>
          <p:cNvSpPr>
            <a:spLocks xmlns:a="http://schemas.openxmlformats.org/drawingml/2006/main" noGrp="1"/>
          </p:cNvSpPr>
          <p:nvPr/>
        </p:nvSpPr>
        <p:spPr>
          <a:xfrm xmlns:a="http://schemas.openxmlformats.org/drawingml/2006/main">
            <a:off x="685800" y="2095500"/>
            <a:ext cx="9549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commutative property to recover a fact you forget. Zero times any number is zero.</a:t>
            </a:r>
          </a:p>
        </p:txBody>
      </p:sp>
      <p:sp>
        <p:nvSpPr>
          <p:cNvPr id="7" name="text-495">
            <a:extLst xmlns:a="http://schemas.openxmlformats.org/drawingml/2006/main">
              <a:ext uri="{FF2B5EF4-FFF2-40B4-BE49-F238E27FC236}">
                <a16:creationId xmlns:a16="http://schemas.microsoft.com/office/drawing/2014/main" id="{25873773-AE07-4B55-AC86-E8CD2BC914C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96">
            <a:extLst xmlns:a="http://schemas.openxmlformats.org/drawingml/2006/main">
              <a:ext uri="{FF2B5EF4-FFF2-40B4-BE49-F238E27FC236}">
                <a16:creationId xmlns:a16="http://schemas.microsoft.com/office/drawing/2014/main" id="{A41E3970-0B6B-413E-82FF-9771435514A7}"/>
              </a:ext>
            </a:extLst>
          </p:cNvPr>
          <p:cNvSpPr>
            <a:spLocks xmlns:a="http://schemas.openxmlformats.org/drawingml/2006/main" noGrp="1"/>
          </p:cNvSpPr>
          <p:nvPr/>
        </p:nvSpPr>
        <p:spPr>
          <a:xfrm xmlns:a="http://schemas.openxmlformats.org/drawingml/2006/main">
            <a:off x="685800" y="3057525"/>
            <a:ext cx="107246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7 × 8 = 56, we know 8 × 7 = 56, 56 ÷ 7 = 8 and 56 ÷ 8 = 7. To find 6 × 8, double 3 × </a:t>
            </a:r>
          </a:p>
        </p:txBody>
      </p:sp>
      <p:sp>
        <p:nvSpPr>
          <p:cNvPr id="9" name="text-497">
            <a:extLst xmlns:a="http://schemas.openxmlformats.org/drawingml/2006/main">
              <a:ext uri="{FF2B5EF4-FFF2-40B4-BE49-F238E27FC236}">
                <a16:creationId xmlns:a16="http://schemas.microsoft.com/office/drawing/2014/main" id="{E674A4B4-F78A-44F0-AF4C-7EB868F8363E}"/>
              </a:ext>
            </a:extLst>
          </p:cNvPr>
          <p:cNvSpPr>
            <a:spLocks xmlns:a="http://schemas.openxmlformats.org/drawingml/2006/main" noGrp="1"/>
          </p:cNvSpPr>
          <p:nvPr/>
        </p:nvSpPr>
        <p:spPr>
          <a:xfrm xmlns:a="http://schemas.openxmlformats.org/drawingml/2006/main">
            <a:off x="685800" y="3400425"/>
            <a:ext cx="23549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24 to obtain 48.</a:t>
            </a:r>
          </a:p>
        </p:txBody>
      </p:sp>
    </p:spTree>
    <p:extLst>
      <p:ext uri="{BB962C8B-B14F-4D97-AF65-F5344CB8AC3E}">
        <p14:creationId xmlns:p14="http://schemas.microsoft.com/office/powerpoint/2010/main" val="135900973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98">
            <a:extLst xmlns:a="http://schemas.openxmlformats.org/drawingml/2006/main">
              <a:ext uri="{FF2B5EF4-FFF2-40B4-BE49-F238E27FC236}">
                <a16:creationId xmlns:a16="http://schemas.microsoft.com/office/drawing/2014/main" id="{42F1441C-3C95-4820-9C80-6FC83548DA6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499">
            <a:extLst xmlns:a="http://schemas.openxmlformats.org/drawingml/2006/main">
              <a:ext uri="{FF2B5EF4-FFF2-40B4-BE49-F238E27FC236}">
                <a16:creationId xmlns:a16="http://schemas.microsoft.com/office/drawing/2014/main" id="{12CDEDD4-481D-459B-9B6D-9B5A4F84CC3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Building tables efficiently</a:t>
            </a:r>
          </a:p>
        </p:txBody>
      </p:sp>
      <p:sp>
        <p:nvSpPr>
          <p:cNvPr id="3" name="text-500">
            <a:extLst xmlns:a="http://schemas.openxmlformats.org/drawingml/2006/main">
              <a:ext uri="{FF2B5EF4-FFF2-40B4-BE49-F238E27FC236}">
                <a16:creationId xmlns:a16="http://schemas.microsoft.com/office/drawing/2014/main" id="{12746C52-85D0-410B-89FC-F3AB4990DE8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01">
            <a:extLst xmlns:a="http://schemas.openxmlformats.org/drawingml/2006/main">
              <a:ext uri="{FF2B5EF4-FFF2-40B4-BE49-F238E27FC236}">
                <a16:creationId xmlns:a16="http://schemas.microsoft.com/office/drawing/2014/main" id="{4F452AE7-3FCF-4D2B-BDAD-A72B935D6B2C}"/>
              </a:ext>
            </a:extLst>
          </p:cNvPr>
          <p:cNvSpPr>
            <a:spLocks xmlns:a="http://schemas.openxmlformats.org/drawingml/2006/main" noGrp="1"/>
          </p:cNvSpPr>
          <p:nvPr/>
        </p:nvSpPr>
        <p:spPr>
          <a:xfrm xmlns:a="http://schemas.openxmlformats.org/drawingml/2006/main">
            <a:off x="685800" y="1409700"/>
            <a:ext cx="103918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2 table doubles, the 4 table doubles twice and the 8 table doubles three times. The 5 </a:t>
            </a:r>
          </a:p>
        </p:txBody>
      </p:sp>
      <p:sp>
        <p:nvSpPr>
          <p:cNvPr id="5" name="text-502">
            <a:extLst xmlns:a="http://schemas.openxmlformats.org/drawingml/2006/main">
              <a:ext uri="{FF2B5EF4-FFF2-40B4-BE49-F238E27FC236}">
                <a16:creationId xmlns:a16="http://schemas.microsoft.com/office/drawing/2014/main" id="{B213CE38-38F3-4751-9C51-EBD25612FB10}"/>
              </a:ext>
            </a:extLst>
          </p:cNvPr>
          <p:cNvSpPr>
            <a:spLocks xmlns:a="http://schemas.openxmlformats.org/drawingml/2006/main" noGrp="1"/>
          </p:cNvSpPr>
          <p:nvPr/>
        </p:nvSpPr>
        <p:spPr>
          <a:xfrm xmlns:a="http://schemas.openxmlformats.org/drawingml/2006/main">
            <a:off x="685800" y="1752600"/>
            <a:ext cx="106916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table is half the 10 table. For the 9 table, subtract one group from ten groups. Extend tables </a:t>
            </a:r>
          </a:p>
        </p:txBody>
      </p:sp>
      <p:sp>
        <p:nvSpPr>
          <p:cNvPr id="6" name="text-503">
            <a:extLst xmlns:a="http://schemas.openxmlformats.org/drawingml/2006/main">
              <a:ext uri="{FF2B5EF4-FFF2-40B4-BE49-F238E27FC236}">
                <a16:creationId xmlns:a16="http://schemas.microsoft.com/office/drawing/2014/main" id="{B4E1C3B7-7B23-4C86-8A90-307B82EEF4BA}"/>
              </a:ext>
            </a:extLst>
          </p:cNvPr>
          <p:cNvSpPr>
            <a:spLocks xmlns:a="http://schemas.openxmlformats.org/drawingml/2006/main" noGrp="1"/>
          </p:cNvSpPr>
          <p:nvPr/>
        </p:nvSpPr>
        <p:spPr>
          <a:xfrm xmlns:a="http://schemas.openxmlformats.org/drawingml/2006/main">
            <a:off x="685800" y="2095500"/>
            <a:ext cx="66715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beyond memorised values using the distributive property.</a:t>
            </a:r>
          </a:p>
        </p:txBody>
      </p:sp>
      <p:sp>
        <p:nvSpPr>
          <p:cNvPr id="7" name="text-504">
            <a:extLst xmlns:a="http://schemas.openxmlformats.org/drawingml/2006/main">
              <a:ext uri="{FF2B5EF4-FFF2-40B4-BE49-F238E27FC236}">
                <a16:creationId xmlns:a16="http://schemas.microsoft.com/office/drawing/2014/main" id="{0D7359F4-94D2-4D01-88C2-0B16B0A5B30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05">
            <a:extLst xmlns:a="http://schemas.openxmlformats.org/drawingml/2006/main">
              <a:ext uri="{FF2B5EF4-FFF2-40B4-BE49-F238E27FC236}">
                <a16:creationId xmlns:a16="http://schemas.microsoft.com/office/drawing/2014/main" id="{E15B9A14-6D88-4BF0-A970-CE858D3FE5B8}"/>
              </a:ext>
            </a:extLst>
          </p:cNvPr>
          <p:cNvSpPr>
            <a:spLocks xmlns:a="http://schemas.openxmlformats.org/drawingml/2006/main" noGrp="1"/>
          </p:cNvSpPr>
          <p:nvPr/>
        </p:nvSpPr>
        <p:spPr>
          <a:xfrm xmlns:a="http://schemas.openxmlformats.org/drawingml/2006/main">
            <a:off x="685800" y="3057525"/>
            <a:ext cx="106372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 7 = 10 × 7 − 7 = 63. Also, 12 × 8 = 10 × 8 + 2 × 8 = 80 + 16 = 96, and 7 × 13 = 7 × </a:t>
            </a:r>
          </a:p>
        </p:txBody>
      </p:sp>
      <p:sp>
        <p:nvSpPr>
          <p:cNvPr id="9" name="text-506">
            <a:extLst xmlns:a="http://schemas.openxmlformats.org/drawingml/2006/main">
              <a:ext uri="{FF2B5EF4-FFF2-40B4-BE49-F238E27FC236}">
                <a16:creationId xmlns:a16="http://schemas.microsoft.com/office/drawing/2014/main" id="{5006D725-734C-4610-8498-899113E362DD}"/>
              </a:ext>
            </a:extLst>
          </p:cNvPr>
          <p:cNvSpPr>
            <a:spLocks xmlns:a="http://schemas.openxmlformats.org/drawingml/2006/main" noGrp="1"/>
          </p:cNvSpPr>
          <p:nvPr/>
        </p:nvSpPr>
        <p:spPr>
          <a:xfrm xmlns:a="http://schemas.openxmlformats.org/drawingml/2006/main">
            <a:off x="685800" y="3400425"/>
            <a:ext cx="2003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 + 7 × 3 = 91.</a:t>
            </a:r>
          </a:p>
        </p:txBody>
      </p:sp>
    </p:spTree>
    <p:extLst>
      <p:ext uri="{BB962C8B-B14F-4D97-AF65-F5344CB8AC3E}">
        <p14:creationId xmlns:p14="http://schemas.microsoft.com/office/powerpoint/2010/main" val="60953882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7">
            <a:extLst xmlns:a="http://schemas.openxmlformats.org/drawingml/2006/main">
              <a:ext uri="{FF2B5EF4-FFF2-40B4-BE49-F238E27FC236}">
                <a16:creationId xmlns:a16="http://schemas.microsoft.com/office/drawing/2014/main" id="{0B7F482B-0A41-48C0-A039-CFFF735DE5F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08">
            <a:extLst xmlns:a="http://schemas.openxmlformats.org/drawingml/2006/main">
              <a:ext uri="{FF2B5EF4-FFF2-40B4-BE49-F238E27FC236}">
                <a16:creationId xmlns:a16="http://schemas.microsoft.com/office/drawing/2014/main" id="{74D5DFFA-C6C5-4798-8CB1-51DA9484136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Factors and factor pairs</a:t>
            </a:r>
          </a:p>
        </p:txBody>
      </p:sp>
      <p:sp>
        <p:nvSpPr>
          <p:cNvPr id="3" name="text-509">
            <a:extLst xmlns:a="http://schemas.openxmlformats.org/drawingml/2006/main">
              <a:ext uri="{FF2B5EF4-FFF2-40B4-BE49-F238E27FC236}">
                <a16:creationId xmlns:a16="http://schemas.microsoft.com/office/drawing/2014/main" id="{65288890-ACBB-4E58-8F96-5527961D121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10">
            <a:extLst xmlns:a="http://schemas.openxmlformats.org/drawingml/2006/main">
              <a:ext uri="{FF2B5EF4-FFF2-40B4-BE49-F238E27FC236}">
                <a16:creationId xmlns:a16="http://schemas.microsoft.com/office/drawing/2014/main" id="{3C9F920D-B3B9-4AA1-9FA9-2202F8D26552}"/>
              </a:ext>
            </a:extLst>
          </p:cNvPr>
          <p:cNvSpPr>
            <a:spLocks xmlns:a="http://schemas.openxmlformats.org/drawingml/2006/main" noGrp="1"/>
          </p:cNvSpPr>
          <p:nvPr/>
        </p:nvSpPr>
        <p:spPr>
          <a:xfrm xmlns:a="http://schemas.openxmlformats.org/drawingml/2006/main">
            <a:off x="685800" y="1409700"/>
            <a:ext cx="102269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positive factor divides a whole number exactly. Find factors in pairs by testing divisors </a:t>
            </a:r>
          </a:p>
        </p:txBody>
      </p:sp>
      <p:sp>
        <p:nvSpPr>
          <p:cNvPr id="5" name="text-511">
            <a:extLst xmlns:a="http://schemas.openxmlformats.org/drawingml/2006/main">
              <a:ext uri="{FF2B5EF4-FFF2-40B4-BE49-F238E27FC236}">
                <a16:creationId xmlns:a16="http://schemas.microsoft.com/office/drawing/2014/main" id="{27C72BA6-FADD-468D-B6D9-69203BB1444E}"/>
              </a:ext>
            </a:extLst>
          </p:cNvPr>
          <p:cNvSpPr>
            <a:spLocks xmlns:a="http://schemas.openxmlformats.org/drawingml/2006/main" noGrp="1"/>
          </p:cNvSpPr>
          <p:nvPr/>
        </p:nvSpPr>
        <p:spPr>
          <a:xfrm xmlns:a="http://schemas.openxmlformats.org/drawingml/2006/main">
            <a:off x="685800" y="1752600"/>
            <a:ext cx="104937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systematically. You can stop looking for new pairs after reaching the square root. A perfect </a:t>
            </a:r>
          </a:p>
        </p:txBody>
      </p:sp>
      <p:sp>
        <p:nvSpPr>
          <p:cNvPr id="6" name="text-512">
            <a:extLst xmlns:a="http://schemas.openxmlformats.org/drawingml/2006/main">
              <a:ext uri="{FF2B5EF4-FFF2-40B4-BE49-F238E27FC236}">
                <a16:creationId xmlns:a16="http://schemas.microsoft.com/office/drawing/2014/main" id="{A15A0883-7F68-4B75-8F84-AB7813F84C65}"/>
              </a:ext>
            </a:extLst>
          </p:cNvPr>
          <p:cNvSpPr>
            <a:spLocks xmlns:a="http://schemas.openxmlformats.org/drawingml/2006/main" noGrp="1"/>
          </p:cNvSpPr>
          <p:nvPr/>
        </p:nvSpPr>
        <p:spPr>
          <a:xfrm xmlns:a="http://schemas.openxmlformats.org/drawingml/2006/main">
            <a:off x="685800" y="2095500"/>
            <a:ext cx="4039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has a repeated middle pair.</a:t>
            </a:r>
          </a:p>
        </p:txBody>
      </p:sp>
      <p:sp>
        <p:nvSpPr>
          <p:cNvPr id="7" name="text-513">
            <a:extLst xmlns:a="http://schemas.openxmlformats.org/drawingml/2006/main">
              <a:ext uri="{FF2B5EF4-FFF2-40B4-BE49-F238E27FC236}">
                <a16:creationId xmlns:a16="http://schemas.microsoft.com/office/drawing/2014/main" id="{E565331B-A0B8-45DE-9C2E-597B044A841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14">
            <a:extLst xmlns:a="http://schemas.openxmlformats.org/drawingml/2006/main">
              <a:ext uri="{FF2B5EF4-FFF2-40B4-BE49-F238E27FC236}">
                <a16:creationId xmlns:a16="http://schemas.microsoft.com/office/drawing/2014/main" id="{23FB2E3A-1594-4CC9-A8F4-986425F734FD}"/>
              </a:ext>
            </a:extLst>
          </p:cNvPr>
          <p:cNvSpPr>
            <a:spLocks xmlns:a="http://schemas.openxmlformats.org/drawingml/2006/main" noGrp="1"/>
          </p:cNvSpPr>
          <p:nvPr/>
        </p:nvSpPr>
        <p:spPr>
          <a:xfrm xmlns:a="http://schemas.openxmlformats.org/drawingml/2006/main">
            <a:off x="685800" y="3057525"/>
            <a:ext cx="107799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pairs of 36 are 1 × 36, 2 × 18, 3 × 12, 4 × 9 and 6 × 6. Its positive factors are 1, 2, 3, </a:t>
            </a:r>
          </a:p>
        </p:txBody>
      </p:sp>
      <p:sp>
        <p:nvSpPr>
          <p:cNvPr id="9" name="text-515">
            <a:extLst xmlns:a="http://schemas.openxmlformats.org/drawingml/2006/main">
              <a:ext uri="{FF2B5EF4-FFF2-40B4-BE49-F238E27FC236}">
                <a16:creationId xmlns:a16="http://schemas.microsoft.com/office/drawing/2014/main" id="{B85128F9-8253-4301-B85C-C8644B2096FE}"/>
              </a:ext>
            </a:extLst>
          </p:cNvPr>
          <p:cNvSpPr>
            <a:spLocks xmlns:a="http://schemas.openxmlformats.org/drawingml/2006/main" noGrp="1"/>
          </p:cNvSpPr>
          <p:nvPr/>
        </p:nvSpPr>
        <p:spPr>
          <a:xfrm xmlns:a="http://schemas.openxmlformats.org/drawingml/2006/main">
            <a:off x="685800" y="3400425"/>
            <a:ext cx="25861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6, 9, 12, 18 and 36.</a:t>
            </a:r>
          </a:p>
        </p:txBody>
      </p:sp>
    </p:spTree>
    <p:extLst>
      <p:ext uri="{BB962C8B-B14F-4D97-AF65-F5344CB8AC3E}">
        <p14:creationId xmlns:p14="http://schemas.microsoft.com/office/powerpoint/2010/main" val="139620948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16">
            <a:extLst xmlns:a="http://schemas.openxmlformats.org/drawingml/2006/main">
              <a:ext uri="{FF2B5EF4-FFF2-40B4-BE49-F238E27FC236}">
                <a16:creationId xmlns:a16="http://schemas.microsoft.com/office/drawing/2014/main" id="{FCB4A956-9170-4662-9902-368FE9D1FA9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17">
            <a:extLst xmlns:a="http://schemas.openxmlformats.org/drawingml/2006/main">
              <a:ext uri="{FF2B5EF4-FFF2-40B4-BE49-F238E27FC236}">
                <a16:creationId xmlns:a16="http://schemas.microsoft.com/office/drawing/2014/main" id="{BFD9C4E5-9D70-453A-9584-7DA7F03A4BE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Multiples and common multiples</a:t>
            </a:r>
          </a:p>
        </p:txBody>
      </p:sp>
      <p:sp>
        <p:nvSpPr>
          <p:cNvPr id="3" name="text-518">
            <a:extLst xmlns:a="http://schemas.openxmlformats.org/drawingml/2006/main">
              <a:ext uri="{FF2B5EF4-FFF2-40B4-BE49-F238E27FC236}">
                <a16:creationId xmlns:a16="http://schemas.microsoft.com/office/drawing/2014/main" id="{7F00BB17-62BC-4116-871C-47A00DF94D3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19">
            <a:extLst xmlns:a="http://schemas.openxmlformats.org/drawingml/2006/main">
              <a:ext uri="{FF2B5EF4-FFF2-40B4-BE49-F238E27FC236}">
                <a16:creationId xmlns:a16="http://schemas.microsoft.com/office/drawing/2014/main" id="{21725B98-9375-4ECF-9A37-70830A931135}"/>
              </a:ext>
            </a:extLst>
          </p:cNvPr>
          <p:cNvSpPr>
            <a:spLocks xmlns:a="http://schemas.openxmlformats.org/drawingml/2006/main" noGrp="1"/>
          </p:cNvSpPr>
          <p:nvPr/>
        </p:nvSpPr>
        <p:spPr>
          <a:xfrm xmlns:a="http://schemas.openxmlformats.org/drawingml/2006/main">
            <a:off x="685800" y="1409700"/>
            <a:ext cx="106690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Multiples result from multiplying by integers. For elementary lists of positive multiples, start </a:t>
            </a:r>
          </a:p>
        </p:txBody>
      </p:sp>
      <p:sp>
        <p:nvSpPr>
          <p:cNvPr id="5" name="text-520">
            <a:extLst xmlns:a="http://schemas.openxmlformats.org/drawingml/2006/main">
              <a:ext uri="{FF2B5EF4-FFF2-40B4-BE49-F238E27FC236}">
                <a16:creationId xmlns:a16="http://schemas.microsoft.com/office/drawing/2014/main" id="{5409A538-A5E4-4C75-B4CB-D6C8BC3F0826}"/>
              </a:ext>
            </a:extLst>
          </p:cNvPr>
          <p:cNvSpPr>
            <a:spLocks xmlns:a="http://schemas.openxmlformats.org/drawingml/2006/main" noGrp="1"/>
          </p:cNvSpPr>
          <p:nvPr/>
        </p:nvSpPr>
        <p:spPr>
          <a:xfrm xmlns:a="http://schemas.openxmlformats.org/drawingml/2006/main">
            <a:off x="685800" y="1752600"/>
            <a:ext cx="10317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one times the number. Common multiples appear in both lists. Every nonzero whole </a:t>
            </a:r>
          </a:p>
        </p:txBody>
      </p:sp>
      <p:sp>
        <p:nvSpPr>
          <p:cNvPr id="6" name="text-521">
            <a:extLst xmlns:a="http://schemas.openxmlformats.org/drawingml/2006/main">
              <a:ext uri="{FF2B5EF4-FFF2-40B4-BE49-F238E27FC236}">
                <a16:creationId xmlns:a16="http://schemas.microsoft.com/office/drawing/2014/main" id="{4439C101-8E92-4C9C-989B-79EBA8B7ACAC}"/>
              </a:ext>
            </a:extLst>
          </p:cNvPr>
          <p:cNvSpPr>
            <a:spLocks xmlns:a="http://schemas.openxmlformats.org/drawingml/2006/main" noGrp="1"/>
          </p:cNvSpPr>
          <p:nvPr/>
        </p:nvSpPr>
        <p:spPr>
          <a:xfrm xmlns:a="http://schemas.openxmlformats.org/drawingml/2006/main">
            <a:off x="685800" y="2095500"/>
            <a:ext cx="9771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has infinitely many positive multiples but only finitely many positive factors.</a:t>
            </a:r>
          </a:p>
        </p:txBody>
      </p:sp>
      <p:sp>
        <p:nvSpPr>
          <p:cNvPr id="7" name="text-522">
            <a:extLst xmlns:a="http://schemas.openxmlformats.org/drawingml/2006/main">
              <a:ext uri="{FF2B5EF4-FFF2-40B4-BE49-F238E27FC236}">
                <a16:creationId xmlns:a16="http://schemas.microsoft.com/office/drawing/2014/main" id="{68BF9EB0-C6E8-4385-A895-284D5A5F83B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23">
            <a:extLst xmlns:a="http://schemas.openxmlformats.org/drawingml/2006/main">
              <a:ext uri="{FF2B5EF4-FFF2-40B4-BE49-F238E27FC236}">
                <a16:creationId xmlns:a16="http://schemas.microsoft.com/office/drawing/2014/main" id="{3C82CAD6-E82F-414F-AB3A-CA523012AE4F}"/>
              </a:ext>
            </a:extLst>
          </p:cNvPr>
          <p:cNvSpPr>
            <a:spLocks xmlns:a="http://schemas.openxmlformats.org/drawingml/2006/main" noGrp="1"/>
          </p:cNvSpPr>
          <p:nvPr/>
        </p:nvSpPr>
        <p:spPr>
          <a:xfrm xmlns:a="http://schemas.openxmlformats.org/drawingml/2006/main">
            <a:off x="685800" y="3057525"/>
            <a:ext cx="105459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Positive multiples of 6 include 6, 12, 18, 24 and 30. Multiples of 8 include 8, 16, 24 and 32. </a:t>
            </a:r>
          </a:p>
        </p:txBody>
      </p:sp>
      <p:sp>
        <p:nvSpPr>
          <p:cNvPr id="9" name="text-524">
            <a:extLst xmlns:a="http://schemas.openxmlformats.org/drawingml/2006/main">
              <a:ext uri="{FF2B5EF4-FFF2-40B4-BE49-F238E27FC236}">
                <a16:creationId xmlns:a16="http://schemas.microsoft.com/office/drawing/2014/main" id="{2B0FDBC5-E802-49CA-BB78-055B3DFB7939}"/>
              </a:ext>
            </a:extLst>
          </p:cNvPr>
          <p:cNvSpPr>
            <a:spLocks xmlns:a="http://schemas.openxmlformats.org/drawingml/2006/main" noGrp="1"/>
          </p:cNvSpPr>
          <p:nvPr/>
        </p:nvSpPr>
        <p:spPr>
          <a:xfrm xmlns:a="http://schemas.openxmlformats.org/drawingml/2006/main">
            <a:off x="685800" y="3400425"/>
            <a:ext cx="54357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Therefore, 24 is a common multiple of 6 and 8.</a:t>
            </a:r>
          </a:p>
        </p:txBody>
      </p:sp>
    </p:spTree>
    <p:extLst>
      <p:ext uri="{BB962C8B-B14F-4D97-AF65-F5344CB8AC3E}">
        <p14:creationId xmlns:p14="http://schemas.microsoft.com/office/powerpoint/2010/main" val="43380015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25">
            <a:extLst xmlns:a="http://schemas.openxmlformats.org/drawingml/2006/main">
              <a:ext uri="{FF2B5EF4-FFF2-40B4-BE49-F238E27FC236}">
                <a16:creationId xmlns:a16="http://schemas.microsoft.com/office/drawing/2014/main" id="{5505D04C-9CC2-4292-BB70-6357BE540B2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26">
            <a:extLst xmlns:a="http://schemas.openxmlformats.org/drawingml/2006/main">
              <a:ext uri="{FF2B5EF4-FFF2-40B4-BE49-F238E27FC236}">
                <a16:creationId xmlns:a16="http://schemas.microsoft.com/office/drawing/2014/main" id="{F99F5A17-7700-4B59-8154-9A512B1C97A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factors and useful applications</a:t>
            </a:r>
          </a:p>
        </p:txBody>
      </p:sp>
      <p:sp>
        <p:nvSpPr>
          <p:cNvPr id="3" name="text-527">
            <a:extLst xmlns:a="http://schemas.openxmlformats.org/drawingml/2006/main">
              <a:ext uri="{FF2B5EF4-FFF2-40B4-BE49-F238E27FC236}">
                <a16:creationId xmlns:a16="http://schemas.microsoft.com/office/drawing/2014/main" id="{BFE2B79E-051D-4AB7-9FAA-71FB1A5ACDA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28">
            <a:extLst xmlns:a="http://schemas.openxmlformats.org/drawingml/2006/main">
              <a:ext uri="{FF2B5EF4-FFF2-40B4-BE49-F238E27FC236}">
                <a16:creationId xmlns:a16="http://schemas.microsoft.com/office/drawing/2014/main" id="{A8C9BB5B-9F09-49AB-B316-A0B1A3ACD38C}"/>
              </a:ext>
            </a:extLst>
          </p:cNvPr>
          <p:cNvSpPr>
            <a:spLocks xmlns:a="http://schemas.openxmlformats.org/drawingml/2006/main" noGrp="1"/>
          </p:cNvSpPr>
          <p:nvPr/>
        </p:nvSpPr>
        <p:spPr>
          <a:xfrm xmlns:a="http://schemas.openxmlformats.org/drawingml/2006/main">
            <a:off x="685800" y="1409700"/>
            <a:ext cx="106020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factors divide each of the given numbers exactly. Use them to make equal groups </a:t>
            </a:r>
          </a:p>
        </p:txBody>
      </p:sp>
      <p:sp>
        <p:nvSpPr>
          <p:cNvPr id="5" name="text-529">
            <a:extLst xmlns:a="http://schemas.openxmlformats.org/drawingml/2006/main">
              <a:ext uri="{FF2B5EF4-FFF2-40B4-BE49-F238E27FC236}">
                <a16:creationId xmlns:a16="http://schemas.microsoft.com/office/drawing/2014/main" id="{D5B932F3-DEAD-48D7-B19A-1F44FE1F0EB8}"/>
              </a:ext>
            </a:extLst>
          </p:cNvPr>
          <p:cNvSpPr>
            <a:spLocks xmlns:a="http://schemas.openxmlformats.org/drawingml/2006/main" noGrp="1"/>
          </p:cNvSpPr>
          <p:nvPr/>
        </p:nvSpPr>
        <p:spPr>
          <a:xfrm xmlns:a="http://schemas.openxmlformats.org/drawingml/2006/main">
            <a:off x="685800" y="1752600"/>
            <a:ext cx="106344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without leftovers. Multiples help with repeating events and common denominators. A factor </a:t>
            </a:r>
          </a:p>
        </p:txBody>
      </p:sp>
      <p:sp>
        <p:nvSpPr>
          <p:cNvPr id="6" name="text-530">
            <a:extLst xmlns:a="http://schemas.openxmlformats.org/drawingml/2006/main">
              <a:ext uri="{FF2B5EF4-FFF2-40B4-BE49-F238E27FC236}">
                <a16:creationId xmlns:a16="http://schemas.microsoft.com/office/drawing/2014/main" id="{2A67FB66-EF38-4DCF-AF8D-B35F202A657F}"/>
              </a:ext>
            </a:extLst>
          </p:cNvPr>
          <p:cNvSpPr>
            <a:spLocks xmlns:a="http://schemas.openxmlformats.org/drawingml/2006/main" noGrp="1"/>
          </p:cNvSpPr>
          <p:nvPr/>
        </p:nvSpPr>
        <p:spPr>
          <a:xfrm xmlns:a="http://schemas.openxmlformats.org/drawingml/2006/main">
            <a:off x="685800" y="2095500"/>
            <a:ext cx="102455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usually no greater than a positive number; its positive multiples are no smaller than it.</a:t>
            </a:r>
          </a:p>
        </p:txBody>
      </p:sp>
      <p:sp>
        <p:nvSpPr>
          <p:cNvPr id="7" name="text-531">
            <a:extLst xmlns:a="http://schemas.openxmlformats.org/drawingml/2006/main">
              <a:ext uri="{FF2B5EF4-FFF2-40B4-BE49-F238E27FC236}">
                <a16:creationId xmlns:a16="http://schemas.microsoft.com/office/drawing/2014/main" id="{42708018-B5C7-4921-ABCC-4C01F509312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32">
            <a:extLst xmlns:a="http://schemas.openxmlformats.org/drawingml/2006/main">
              <a:ext uri="{FF2B5EF4-FFF2-40B4-BE49-F238E27FC236}">
                <a16:creationId xmlns:a16="http://schemas.microsoft.com/office/drawing/2014/main" id="{8C241D6A-ED35-4260-8A34-EFB22C65E43A}"/>
              </a:ext>
            </a:extLst>
          </p:cNvPr>
          <p:cNvSpPr>
            <a:spLocks xmlns:a="http://schemas.openxmlformats.org/drawingml/2006/main" noGrp="1"/>
          </p:cNvSpPr>
          <p:nvPr/>
        </p:nvSpPr>
        <p:spPr>
          <a:xfrm xmlns:a="http://schemas.openxmlformats.org/drawingml/2006/main">
            <a:off x="685800" y="3057525"/>
            <a:ext cx="10526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common factors of 18 and 24 are 1, 2, 3 and 6. Eighteen red beads and 24 blue beads </a:t>
            </a:r>
          </a:p>
        </p:txBody>
      </p:sp>
      <p:sp>
        <p:nvSpPr>
          <p:cNvPr id="9" name="text-533">
            <a:extLst xmlns:a="http://schemas.openxmlformats.org/drawingml/2006/main">
              <a:ext uri="{FF2B5EF4-FFF2-40B4-BE49-F238E27FC236}">
                <a16:creationId xmlns:a16="http://schemas.microsoft.com/office/drawing/2014/main" id="{8DC6CA24-3FD4-4D0B-8B80-2147F10D170E}"/>
              </a:ext>
            </a:extLst>
          </p:cNvPr>
          <p:cNvSpPr>
            <a:spLocks xmlns:a="http://schemas.openxmlformats.org/drawingml/2006/main" noGrp="1"/>
          </p:cNvSpPr>
          <p:nvPr/>
        </p:nvSpPr>
        <p:spPr>
          <a:xfrm xmlns:a="http://schemas.openxmlformats.org/drawingml/2006/main">
            <a:off x="685800" y="3400425"/>
            <a:ext cx="72038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can make 6 identical packs, each with 3 red and 4 blue beads.</a:t>
            </a:r>
          </a:p>
        </p:txBody>
      </p:sp>
    </p:spTree>
    <p:extLst>
      <p:ext uri="{BB962C8B-B14F-4D97-AF65-F5344CB8AC3E}">
        <p14:creationId xmlns:p14="http://schemas.microsoft.com/office/powerpoint/2010/main" val="117730229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34">
            <a:extLst xmlns:a="http://schemas.openxmlformats.org/drawingml/2006/main">
              <a:ext uri="{FF2B5EF4-FFF2-40B4-BE49-F238E27FC236}">
                <a16:creationId xmlns:a16="http://schemas.microsoft.com/office/drawing/2014/main" id="{FA4EE55B-C4E9-43B1-ACCC-3A4CC934813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35">
            <a:extLst xmlns:a="http://schemas.openxmlformats.org/drawingml/2006/main">
              <a:ext uri="{FF2B5EF4-FFF2-40B4-BE49-F238E27FC236}">
                <a16:creationId xmlns:a16="http://schemas.microsoft.com/office/drawing/2014/main" id="{820BAFE3-B3A8-4183-8FAB-17943EFBF4B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536">
            <a:extLst xmlns:a="http://schemas.openxmlformats.org/drawingml/2006/main">
              <a:ext uri="{FF2B5EF4-FFF2-40B4-BE49-F238E27FC236}">
                <a16:creationId xmlns:a16="http://schemas.microsoft.com/office/drawing/2014/main" id="{61790239-5674-4198-B358-66B59AB87B3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37">
            <a:extLst xmlns:a="http://schemas.openxmlformats.org/drawingml/2006/main">
              <a:ext uri="{FF2B5EF4-FFF2-40B4-BE49-F238E27FC236}">
                <a16:creationId xmlns:a16="http://schemas.microsoft.com/office/drawing/2014/main" id="{2E8D0721-3CB8-4BAC-82DB-27C717230BCE}"/>
              </a:ext>
            </a:extLst>
          </p:cNvPr>
          <p:cNvSpPr>
            <a:spLocks xmlns:a="http://schemas.openxmlformats.org/drawingml/2006/main" noGrp="1"/>
          </p:cNvSpPr>
          <p:nvPr/>
        </p:nvSpPr>
        <p:spPr>
          <a:xfrm xmlns:a="http://schemas.openxmlformats.org/drawingml/2006/main">
            <a:off x="685800" y="1409700"/>
            <a:ext cx="5952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8 × 7 and write a related division fact.</a:t>
            </a:r>
          </a:p>
        </p:txBody>
      </p:sp>
      <p:sp>
        <p:nvSpPr>
          <p:cNvPr id="5" name="text-538">
            <a:extLst xmlns:a="http://schemas.openxmlformats.org/drawingml/2006/main">
              <a:ext uri="{FF2B5EF4-FFF2-40B4-BE49-F238E27FC236}">
                <a16:creationId xmlns:a16="http://schemas.microsoft.com/office/drawing/2014/main" id="{EFE8D8F6-F9EE-48A9-A9E8-349FD90717AD}"/>
              </a:ext>
            </a:extLst>
          </p:cNvPr>
          <p:cNvSpPr>
            <a:spLocks xmlns:a="http://schemas.openxmlformats.org/drawingml/2006/main" noGrp="1"/>
          </p:cNvSpPr>
          <p:nvPr/>
        </p:nvSpPr>
        <p:spPr>
          <a:xfrm xmlns:a="http://schemas.openxmlformats.org/drawingml/2006/main">
            <a:off x="685800" y="1924050"/>
            <a:ext cx="37105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List all positive factors of 28.</a:t>
            </a:r>
          </a:p>
        </p:txBody>
      </p:sp>
      <p:sp>
        <p:nvSpPr>
          <p:cNvPr id="6" name="text-539">
            <a:extLst xmlns:a="http://schemas.openxmlformats.org/drawingml/2006/main">
              <a:ext uri="{FF2B5EF4-FFF2-40B4-BE49-F238E27FC236}">
                <a16:creationId xmlns:a16="http://schemas.microsoft.com/office/drawing/2014/main" id="{9A242AA3-4763-4E2D-AD8E-AF5534EC68B8}"/>
              </a:ext>
            </a:extLst>
          </p:cNvPr>
          <p:cNvSpPr>
            <a:spLocks xmlns:a="http://schemas.openxmlformats.org/drawingml/2006/main" noGrp="1"/>
          </p:cNvSpPr>
          <p:nvPr/>
        </p:nvSpPr>
        <p:spPr>
          <a:xfrm xmlns:a="http://schemas.openxmlformats.org/drawingml/2006/main">
            <a:off x="685800" y="2438400"/>
            <a:ext cx="51528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the first five positive multiples of 9.</a:t>
            </a:r>
          </a:p>
        </p:txBody>
      </p:sp>
      <p:sp>
        <p:nvSpPr>
          <p:cNvPr id="7" name="text-540">
            <a:extLst xmlns:a="http://schemas.openxmlformats.org/drawingml/2006/main">
              <a:ext uri="{FF2B5EF4-FFF2-40B4-BE49-F238E27FC236}">
                <a16:creationId xmlns:a16="http://schemas.microsoft.com/office/drawing/2014/main" id="{6C939725-2936-466A-9B64-F3E73100B3D6}"/>
              </a:ext>
            </a:extLst>
          </p:cNvPr>
          <p:cNvSpPr>
            <a:spLocks xmlns:a="http://schemas.openxmlformats.org/drawingml/2006/main" noGrp="1"/>
          </p:cNvSpPr>
          <p:nvPr/>
        </p:nvSpPr>
        <p:spPr>
          <a:xfrm xmlns:a="http://schemas.openxmlformats.org/drawingml/2006/main">
            <a:off x="685800" y="2952750"/>
            <a:ext cx="4783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List the common factors of 12 and 20.</a:t>
            </a:r>
          </a:p>
        </p:txBody>
      </p:sp>
      <p:sp>
        <p:nvSpPr>
          <p:cNvPr id="8" name="text-541">
            <a:extLst xmlns:a="http://schemas.openxmlformats.org/drawingml/2006/main">
              <a:ext uri="{FF2B5EF4-FFF2-40B4-BE49-F238E27FC236}">
                <a16:creationId xmlns:a16="http://schemas.microsoft.com/office/drawing/2014/main" id="{6C3BE1A6-D91E-4020-A725-705A333C4D39}"/>
              </a:ext>
            </a:extLst>
          </p:cNvPr>
          <p:cNvSpPr>
            <a:spLocks xmlns:a="http://schemas.openxmlformats.org/drawingml/2006/main" noGrp="1"/>
          </p:cNvSpPr>
          <p:nvPr/>
        </p:nvSpPr>
        <p:spPr>
          <a:xfrm xmlns:a="http://schemas.openxmlformats.org/drawingml/2006/main">
            <a:off x="685800" y="3467100"/>
            <a:ext cx="55836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a common multiple of 5 and 7 below 50.</a:t>
            </a:r>
          </a:p>
        </p:txBody>
      </p:sp>
    </p:spTree>
    <p:extLst>
      <p:ext uri="{BB962C8B-B14F-4D97-AF65-F5344CB8AC3E}">
        <p14:creationId xmlns:p14="http://schemas.microsoft.com/office/powerpoint/2010/main" val="59683148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542">
            <a:extLst xmlns:a="http://schemas.openxmlformats.org/drawingml/2006/main">
              <a:ext uri="{FF2B5EF4-FFF2-40B4-BE49-F238E27FC236}">
                <a16:creationId xmlns:a16="http://schemas.microsoft.com/office/drawing/2014/main" id="{9F8C8DD4-BFEB-4C37-A6F0-EE6BD8EE506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43">
            <a:extLst xmlns:a="http://schemas.openxmlformats.org/drawingml/2006/main">
              <a:ext uri="{FF2B5EF4-FFF2-40B4-BE49-F238E27FC236}">
                <a16:creationId xmlns:a16="http://schemas.microsoft.com/office/drawing/2014/main" id="{269BEAE1-3A06-430F-BA4F-5E41A9E6872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544">
            <a:extLst xmlns:a="http://schemas.openxmlformats.org/drawingml/2006/main">
              <a:ext uri="{FF2B5EF4-FFF2-40B4-BE49-F238E27FC236}">
                <a16:creationId xmlns:a16="http://schemas.microsoft.com/office/drawing/2014/main" id="{14527BCB-5019-4A9C-B745-FC41F2C6CC8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45">
            <a:extLst xmlns:a="http://schemas.openxmlformats.org/drawingml/2006/main">
              <a:ext uri="{FF2B5EF4-FFF2-40B4-BE49-F238E27FC236}">
                <a16:creationId xmlns:a16="http://schemas.microsoft.com/office/drawing/2014/main" id="{7D6F7758-E00C-48CB-8B61-A16E9685B130}"/>
              </a:ext>
            </a:extLst>
          </p:cNvPr>
          <p:cNvSpPr>
            <a:spLocks xmlns:a="http://schemas.openxmlformats.org/drawingml/2006/main" noGrp="1"/>
          </p:cNvSpPr>
          <p:nvPr/>
        </p:nvSpPr>
        <p:spPr>
          <a:xfrm xmlns:a="http://schemas.openxmlformats.org/drawingml/2006/main">
            <a:off x="685800" y="1409700"/>
            <a:ext cx="101642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factor divides a number. A multiple is obtained by multiplying it. For </a:t>
            </a:r>
          </a:p>
        </p:txBody>
      </p:sp>
      <p:sp>
        <p:nvSpPr>
          <p:cNvPr id="5" name="text-546">
            <a:extLst xmlns:a="http://schemas.openxmlformats.org/drawingml/2006/main">
              <a:ext uri="{FF2B5EF4-FFF2-40B4-BE49-F238E27FC236}">
                <a16:creationId xmlns:a16="http://schemas.microsoft.com/office/drawing/2014/main" id="{41C73B41-8CD8-496D-888F-F808F3B16EE8}"/>
              </a:ext>
            </a:extLst>
          </p:cNvPr>
          <p:cNvSpPr>
            <a:spLocks xmlns:a="http://schemas.openxmlformats.org/drawingml/2006/main" noGrp="1"/>
          </p:cNvSpPr>
          <p:nvPr/>
        </p:nvSpPr>
        <p:spPr>
          <a:xfrm xmlns:a="http://schemas.openxmlformats.org/drawingml/2006/main">
            <a:off x="685800" y="1752600"/>
            <a:ext cx="78118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example, 3 is a factor of 12 and 36 is a multiple of 12.</a:t>
            </a:r>
          </a:p>
        </p:txBody>
      </p:sp>
    </p:spTree>
    <p:extLst>
      <p:ext uri="{BB962C8B-B14F-4D97-AF65-F5344CB8AC3E}">
        <p14:creationId xmlns:p14="http://schemas.microsoft.com/office/powerpoint/2010/main" val="210063620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47">
            <a:extLst xmlns:a="http://schemas.openxmlformats.org/drawingml/2006/main">
              <a:ext uri="{FF2B5EF4-FFF2-40B4-BE49-F238E27FC236}">
                <a16:creationId xmlns:a16="http://schemas.microsoft.com/office/drawing/2014/main" id="{258090A2-C5CD-4596-B16E-F7EB1A2800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48">
            <a:extLst xmlns:a="http://schemas.openxmlformats.org/drawingml/2006/main">
              <a:ext uri="{FF2B5EF4-FFF2-40B4-BE49-F238E27FC236}">
                <a16:creationId xmlns:a16="http://schemas.microsoft.com/office/drawing/2014/main" id="{8C9B6693-8014-42D1-830D-60E19423A7C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549">
            <a:extLst xmlns:a="http://schemas.openxmlformats.org/drawingml/2006/main">
              <a:ext uri="{FF2B5EF4-FFF2-40B4-BE49-F238E27FC236}">
                <a16:creationId xmlns:a16="http://schemas.microsoft.com/office/drawing/2014/main" id="{66B536B9-AFEC-418E-8B1C-9AB062FF6C0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50">
            <a:extLst xmlns:a="http://schemas.openxmlformats.org/drawingml/2006/main">
              <a:ext uri="{FF2B5EF4-FFF2-40B4-BE49-F238E27FC236}">
                <a16:creationId xmlns:a16="http://schemas.microsoft.com/office/drawing/2014/main" id="{CFC82DDD-2709-4EC7-91C9-538C71E82FA0}"/>
              </a:ext>
            </a:extLst>
          </p:cNvPr>
          <p:cNvSpPr>
            <a:spLocks xmlns:a="http://schemas.openxmlformats.org/drawingml/2006/main" noGrp="1"/>
          </p:cNvSpPr>
          <p:nvPr/>
        </p:nvSpPr>
        <p:spPr>
          <a:xfrm xmlns:a="http://schemas.openxmlformats.org/drawingml/2006/main">
            <a:off x="685800" y="1409700"/>
            <a:ext cx="34719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8 × 7 = 56, so 56 ÷ 8 = 7.</a:t>
            </a:r>
          </a:p>
        </p:txBody>
      </p:sp>
      <p:sp>
        <p:nvSpPr>
          <p:cNvPr id="5" name="text-551">
            <a:extLst xmlns:a="http://schemas.openxmlformats.org/drawingml/2006/main">
              <a:ext uri="{FF2B5EF4-FFF2-40B4-BE49-F238E27FC236}">
                <a16:creationId xmlns:a16="http://schemas.microsoft.com/office/drawing/2014/main" id="{31CFE5FC-F1D8-461B-8345-BDFD0F5F53CD}"/>
              </a:ext>
            </a:extLst>
          </p:cNvPr>
          <p:cNvSpPr>
            <a:spLocks xmlns:a="http://schemas.openxmlformats.org/drawingml/2006/main" noGrp="1"/>
          </p:cNvSpPr>
          <p:nvPr/>
        </p:nvSpPr>
        <p:spPr>
          <a:xfrm xmlns:a="http://schemas.openxmlformats.org/drawingml/2006/main">
            <a:off x="685800" y="1924050"/>
            <a:ext cx="75315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 2, 4, 7, 14 and 28, from the pairs 1 × 28, 2 × 14 and 4 × 7.</a:t>
            </a:r>
          </a:p>
        </p:txBody>
      </p:sp>
      <p:sp>
        <p:nvSpPr>
          <p:cNvPr id="6" name="text-552">
            <a:extLst xmlns:a="http://schemas.openxmlformats.org/drawingml/2006/main">
              <a:ext uri="{FF2B5EF4-FFF2-40B4-BE49-F238E27FC236}">
                <a16:creationId xmlns:a16="http://schemas.microsoft.com/office/drawing/2014/main" id="{B0F331A0-FC45-4906-868F-34024B95710F}"/>
              </a:ext>
            </a:extLst>
          </p:cNvPr>
          <p:cNvSpPr>
            <a:spLocks xmlns:a="http://schemas.openxmlformats.org/drawingml/2006/main" noGrp="1"/>
          </p:cNvSpPr>
          <p:nvPr/>
        </p:nvSpPr>
        <p:spPr>
          <a:xfrm xmlns:a="http://schemas.openxmlformats.org/drawingml/2006/main">
            <a:off x="685800" y="2438400"/>
            <a:ext cx="28042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9, 18, 27, 36 and 45.</a:t>
            </a:r>
          </a:p>
        </p:txBody>
      </p:sp>
      <p:sp>
        <p:nvSpPr>
          <p:cNvPr id="7" name="text-553">
            <a:extLst xmlns:a="http://schemas.openxmlformats.org/drawingml/2006/main">
              <a:ext uri="{FF2B5EF4-FFF2-40B4-BE49-F238E27FC236}">
                <a16:creationId xmlns:a16="http://schemas.microsoft.com/office/drawing/2014/main" id="{5745BAFC-DBA5-4127-9F96-06CFDF957B03}"/>
              </a:ext>
            </a:extLst>
          </p:cNvPr>
          <p:cNvSpPr>
            <a:spLocks xmlns:a="http://schemas.openxmlformats.org/drawingml/2006/main" noGrp="1"/>
          </p:cNvSpPr>
          <p:nvPr/>
        </p:nvSpPr>
        <p:spPr>
          <a:xfrm xmlns:a="http://schemas.openxmlformats.org/drawingml/2006/main">
            <a:off x="685800" y="2952750"/>
            <a:ext cx="49373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Factors common to both are 1, 2 and 4.</a:t>
            </a:r>
          </a:p>
        </p:txBody>
      </p:sp>
      <p:sp>
        <p:nvSpPr>
          <p:cNvPr id="8" name="text-554">
            <a:extLst xmlns:a="http://schemas.openxmlformats.org/drawingml/2006/main">
              <a:ext uri="{FF2B5EF4-FFF2-40B4-BE49-F238E27FC236}">
                <a16:creationId xmlns:a16="http://schemas.microsoft.com/office/drawing/2014/main" id="{F0A87D4A-0983-40C9-9C5E-EC8EAC45369B}"/>
              </a:ext>
            </a:extLst>
          </p:cNvPr>
          <p:cNvSpPr>
            <a:spLocks xmlns:a="http://schemas.openxmlformats.org/drawingml/2006/main" noGrp="1"/>
          </p:cNvSpPr>
          <p:nvPr/>
        </p:nvSpPr>
        <p:spPr>
          <a:xfrm xmlns:a="http://schemas.openxmlformats.org/drawingml/2006/main">
            <a:off x="685800" y="3467100"/>
            <a:ext cx="5049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35 = 5 × 7, so 35 is a common multiple.</a:t>
            </a:r>
          </a:p>
        </p:txBody>
      </p:sp>
    </p:spTree>
    <p:extLst>
      <p:ext uri="{BB962C8B-B14F-4D97-AF65-F5344CB8AC3E}">
        <p14:creationId xmlns:p14="http://schemas.microsoft.com/office/powerpoint/2010/main" val="20687977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2026-11-02T23:57:15.3470000Z</dcterms:created>
  <dcterms:modified xsi:type="dcterms:W3CDTF">2026-11-02T23:57:15.3470000Z</dcterms:modified>
</coreProperties>
</file>