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01298266f14b08" /><Relationship Type="http://schemas.openxmlformats.org/officeDocument/2006/relationships/extended-properties" Target="/docProps/app.xml" Id="Reb9946f4ea6f4c63" /><Relationship Type="http://schemas.openxmlformats.org/officeDocument/2006/relationships/officeDocument" Target="/ppt/presentation.xml" Id="R8dacfd759f284a73" /></Relationships>
</file>

<file path=ppt/presentation.xml><?xml version="1.0" encoding="utf-8"?>
<p:presentation xmlns:p="http://schemas.openxmlformats.org/presentationml/2006/main">
  <p:sldMasterIdLst>
    <p:sldMasterId xmlns:r="http://schemas.openxmlformats.org/officeDocument/2006/relationships" id="2147483648" r:id="Rf24db1987aaa45c0"/>
  </p:sldMasterIdLst>
  <p:notesMasterIdLst>
    <p:notesMasterId xmlns:r="http://schemas.openxmlformats.org/officeDocument/2006/relationships" r:id="Rbab3d36ca3cb4131"/>
  </p:notesMasterIdLst>
  <p:sldIdLst>
    <p:sldId xmlns:r="http://schemas.openxmlformats.org/officeDocument/2006/relationships" id="256" r:id="R6bf0ffa1e7004f7b"/>
    <p:sldId xmlns:r="http://schemas.openxmlformats.org/officeDocument/2006/relationships" id="257" r:id="R34d0b5dd266241cc"/>
    <p:sldId xmlns:r="http://schemas.openxmlformats.org/officeDocument/2006/relationships" id="258" r:id="R89b3c976bde04b7c"/>
    <p:sldId xmlns:r="http://schemas.openxmlformats.org/officeDocument/2006/relationships" id="259" r:id="Rf305c776389b4151"/>
    <p:sldId xmlns:r="http://schemas.openxmlformats.org/officeDocument/2006/relationships" id="260" r:id="Rfa82dc321acf4879"/>
    <p:sldId xmlns:r="http://schemas.openxmlformats.org/officeDocument/2006/relationships" id="261" r:id="R141679923ed14a86"/>
    <p:sldId xmlns:r="http://schemas.openxmlformats.org/officeDocument/2006/relationships" id="262" r:id="Reb03ea17257e4882"/>
    <p:sldId xmlns:r="http://schemas.openxmlformats.org/officeDocument/2006/relationships" id="263" r:id="R40028a6914324410"/>
    <p:sldId xmlns:r="http://schemas.openxmlformats.org/officeDocument/2006/relationships" id="264" r:id="R9865312612d94f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ceb959c61e4627" /><Relationship Type="http://schemas.openxmlformats.org/officeDocument/2006/relationships/slideMaster" Target="/ppt/slideMasters/slideMaster1.xml" Id="Rf24db1987aaa45c0" /><Relationship Type="http://schemas.openxmlformats.org/officeDocument/2006/relationships/notesMaster" Target="/ppt/notesMasters/notesMaster1.xml" Id="Rbab3d36ca3cb4131" /><Relationship Type="http://schemas.openxmlformats.org/officeDocument/2006/relationships/presProps" Target="/ppt/presProps.xml" Id="Rb9adeab78c864729" /><Relationship Type="http://schemas.openxmlformats.org/officeDocument/2006/relationships/tableStyles" Target="/ppt/tableStyles.xml" Id="Rc901397a27c34e40" /><Relationship Type="http://schemas.openxmlformats.org/officeDocument/2006/relationships/slide" Target="/ppt/slides/slide1.xml" Id="R6bf0ffa1e7004f7b" /><Relationship Type="http://schemas.openxmlformats.org/officeDocument/2006/relationships/slide" Target="/ppt/slides/slide2.xml" Id="R34d0b5dd266241cc" /><Relationship Type="http://schemas.openxmlformats.org/officeDocument/2006/relationships/slide" Target="/ppt/slides/slide3.xml" Id="R89b3c976bde04b7c" /><Relationship Type="http://schemas.openxmlformats.org/officeDocument/2006/relationships/slide" Target="/ppt/slides/slide4.xml" Id="Rf305c776389b4151" /><Relationship Type="http://schemas.openxmlformats.org/officeDocument/2006/relationships/slide" Target="/ppt/slides/slide5.xml" Id="Rfa82dc321acf4879" /><Relationship Type="http://schemas.openxmlformats.org/officeDocument/2006/relationships/slide" Target="/ppt/slides/slide6.xml" Id="R141679923ed14a86" /><Relationship Type="http://schemas.openxmlformats.org/officeDocument/2006/relationships/slide" Target="/ppt/slides/slide7.xml" Id="Reb03ea17257e4882" /><Relationship Type="http://schemas.openxmlformats.org/officeDocument/2006/relationships/slide" Target="/ppt/slides/slide8.xml" Id="R40028a6914324410" /><Relationship Type="http://schemas.openxmlformats.org/officeDocument/2006/relationships/slide" Target="/ppt/slides/slide9.xml" Id="R9865312612d94f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875818e08a4c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910a27875244fe" /><Relationship Type="http://schemas.openxmlformats.org/officeDocument/2006/relationships/notesMaster" Target="/ppt/notesMasters/notesMaster1.xml" Id="R2942d4802c1f42b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5aca8f3f104d99" /><Relationship Type="http://schemas.openxmlformats.org/officeDocument/2006/relationships/notesMaster" Target="/ppt/notesMasters/notesMaster1.xml" Id="R8f585572ebf44f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917ac9aa244efb" /><Relationship Type="http://schemas.openxmlformats.org/officeDocument/2006/relationships/notesMaster" Target="/ppt/notesMasters/notesMaster1.xml" Id="R3e3a5107fe6c46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4f799c019ffb45a5" /><Relationship Type="http://schemas.openxmlformats.org/officeDocument/2006/relationships/notesMaster" Target="/ppt/notesMasters/notesMaster1.xml" Id="R0a6d3ae3762b4f5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1c8363b172b4881" /><Relationship Type="http://schemas.openxmlformats.org/officeDocument/2006/relationships/notesMaster" Target="/ppt/notesMasters/notesMaster1.xml" Id="R70a62907aef94b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b3baaf36404b31" /><Relationship Type="http://schemas.openxmlformats.org/officeDocument/2006/relationships/notesMaster" Target="/ppt/notesMasters/notesMaster1.xml" Id="R165e199b17c343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14dd9828a0a4e1d" /><Relationship Type="http://schemas.openxmlformats.org/officeDocument/2006/relationships/notesMaster" Target="/ppt/notesMasters/notesMaster1.xml" Id="R84b38cd2ac0f4b0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3b0ed2eeec416f" /><Relationship Type="http://schemas.openxmlformats.org/officeDocument/2006/relationships/notesMaster" Target="/ppt/notesMasters/notesMaster1.xml" Id="Rf5147cfc6f1e47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7faded5fb0f470c" /><Relationship Type="http://schemas.openxmlformats.org/officeDocument/2006/relationships/notesMaster" Target="/ppt/notesMasters/notesMaster1.xml" Id="R74f622ba719b4c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Evaluate brackets first, then powers and roots, then multiplication and division, then addition and subtraction. Multiplication and division have equal priority and are done from left to right. Addition and subtraction also have equal priority and are done from left to right.</a:t>
            </a:r>
          </a:p>
          <a:p xmlns:a="http://schemas.openxmlformats.org/drawingml/2006/main">
            <a:r>
              <a:t/>
            </a:r>
          </a:p>
          <a:p xmlns:a="http://schemas.openxmlformats.org/drawingml/2006/main">
            <a:r>
              <a:t>Worked example</a:t>
            </a:r>
          </a:p>
          <a:p xmlns:a="http://schemas.openxmlformats.org/drawingml/2006/main">
            <a:r>
              <a:t>18 − 6 ÷ 3 × 2 = 18 − 2 × 2 = 18 − 4 = 14. Doing the subtraction first would change the intended calculation.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the innermost brackets and work outwards. Keep all remaining parts of the expression unchanged at each step. Square brackets and braces can group calculations in the same way as round brackets. Copy signs carefully.</a:t>
            </a:r>
          </a:p>
          <a:p xmlns:a="http://schemas.openxmlformats.org/drawingml/2006/main">
            <a:r>
              <a:t/>
            </a:r>
          </a:p>
          <a:p xmlns:a="http://schemas.openxmlformats.org/drawingml/2006/main">
            <a:r>
              <a:t>Worked example</a:t>
            </a:r>
          </a:p>
          <a:p xmlns:a="http://schemas.openxmlformats.org/drawingml/2006/main">
            <a:r>
              <a:t>3 × [12 − (5 + 3)] = 3 × [12 − 8] = 3 × 4 = 12. Each line removes only one completed part.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power or root is evaluated before multiplication, division, addition or subtraction unless brackets change the order. A power applies only to its base. A root symbol covers the expression shown underneath it.</a:t>
            </a:r>
          </a:p>
          <a:p xmlns:a="http://schemas.openxmlformats.org/drawingml/2006/main">
            <a:r>
              <a:t/>
            </a:r>
          </a:p>
          <a:p xmlns:a="http://schemas.openxmlformats.org/drawingml/2006/main">
            <a:r>
              <a:t>Worked example</a:t>
            </a:r>
          </a:p>
          <a:p xmlns:a="http://schemas.openxmlformats.org/drawingml/2006/main">
            <a:r>
              <a:t>2 + 3² × 4 = 2 + 9 × 4 = 38. Also, √(16 + 9) = √25 = 5, whereas √16 + √9 = 4 + 3 =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fraction bar groups the whole numerator and the whole denominator. Simplify each separately before dividing. If another operation is outside the fraction, apply the normal hierarchy. The denominator must not become zero.</a:t>
            </a:r>
          </a:p>
          <a:p xmlns:a="http://schemas.openxmlformats.org/drawingml/2006/main">
            <a:r>
              <a:t/>
            </a:r>
          </a:p>
          <a:p xmlns:a="http://schemas.openxmlformats.org/drawingml/2006/main">
            <a:r>
              <a:t>Worked example</a:t>
            </a:r>
          </a:p>
          <a:p xmlns:a="http://schemas.openxmlformats.org/drawingml/2006/main">
            <a:r>
              <a:t>{8 + 4|7 − 3} = {12|4} = 3. The expression means (8 + 4) ÷ (7 − 3), rather than 8 + 4 ÷ 7 − 3.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Translate the order described in words into an expression. Use brackets to show a sum or difference that must be completed before another operation. Estimate the likely size, then evaluate line by line. Equivalent expressions can have different appearances.</a:t>
            </a:r>
          </a:p>
          <a:p xmlns:a="http://schemas.openxmlformats.org/drawingml/2006/main">
            <a:r>
              <a:t/>
            </a:r>
          </a:p>
          <a:p xmlns:a="http://schemas.openxmlformats.org/drawingml/2006/main">
            <a:r>
              <a:t>Worked example</a:t>
            </a:r>
          </a:p>
          <a:p xmlns:a="http://schemas.openxmlformats.org/drawingml/2006/main">
            <a:r>
              <a:t>Three times the sum of 7 and 5 is 3 × (7 + 5) = 36. Three times 7, then add 5, is 3 × 7 + 5 = 26. The wording determines the brackets.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c0284d958c34e2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a7373decfc5468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b442097768444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386ab45ec1442f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8a3cbde219942f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e60fa337c5f497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716F06-2000-48F0-BA94-BDF9B8A6D31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93D43EE-8BD2-49E4-9BD7-0D75B1700A6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4B699D5-B164-44D6-8751-80541750E4F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722B0B-C31D-4CB5-B9EF-487565B8B3B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246CCA4-97CA-4D25-BE57-E99426D6FF4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5003CED-E24F-40D8-903A-30576D3B65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C3C0B09-B534-4E3C-95CD-83FC0D74AC3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D562E75-2813-444F-A60D-3E6E1404199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651754-CE71-47DF-B6DC-3DD7489BED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7261596-6B38-4396-9B3F-A9802C25B90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8f473e50034f3b" /><Relationship Type="http://schemas.openxmlformats.org/officeDocument/2006/relationships/slideLayout" Target="/ppt/slideLayouts/slideLayout1.xml" Id="R6c1ad79522644888" /><Relationship Type="http://schemas.openxmlformats.org/officeDocument/2006/relationships/slideLayout" Target="/ppt/slideLayouts/slideLayout2.xml" Id="Re18e05e423bb4334" /><Relationship Type="http://schemas.openxmlformats.org/officeDocument/2006/relationships/slideLayout" Target="/ppt/slideLayouts/slideLayout3.xml" Id="Raf7883580701459a" /><Relationship Type="http://schemas.openxmlformats.org/officeDocument/2006/relationships/slideLayout" Target="/ppt/slideLayouts/slideLayout4.xml" Id="Rb9dc8598e5414411" /><Relationship Type="http://schemas.openxmlformats.org/officeDocument/2006/relationships/slideLayout" Target="/ppt/slideLayouts/slideLayout5.xml" Id="R560f41f1b0c64ced" /><Relationship Type="http://schemas.openxmlformats.org/officeDocument/2006/relationships/slideLayout" Target="/ppt/slideLayouts/slideLayout6.xml" Id="R96869a0f780846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1ad79522644888"/>
    <p:sldLayoutId xmlns:r="http://schemas.openxmlformats.org/officeDocument/2006/relationships" id="2147483650" r:id="Re18e05e423bb4334"/>
    <p:sldLayoutId xmlns:r="http://schemas.openxmlformats.org/officeDocument/2006/relationships" id="2147483651" r:id="Raf7883580701459a"/>
    <p:sldLayoutId xmlns:r="http://schemas.openxmlformats.org/officeDocument/2006/relationships" id="2147483652" r:id="Rb9dc8598e5414411"/>
    <p:sldLayoutId xmlns:r="http://schemas.openxmlformats.org/officeDocument/2006/relationships" id="2147483653" r:id="R560f41f1b0c64ced"/>
    <p:sldLayoutId xmlns:r="http://schemas.openxmlformats.org/officeDocument/2006/relationships" id="2147483654" r:id="R96869a0f780846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fe8748a89ee41cf" /><Relationship Type="http://schemas.openxmlformats.org/officeDocument/2006/relationships/notesSlide" Target="/ppt/notesSlides/notesSlide1.xml" Id="Rcd2d9961ca2248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8cf1e556bc74a36" /><Relationship Type="http://schemas.openxmlformats.org/officeDocument/2006/relationships/notesSlide" Target="/ppt/notesSlides/notesSlide2.xml" Id="R1c385cd27c9d450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286807f99514206" /><Relationship Type="http://schemas.openxmlformats.org/officeDocument/2006/relationships/notesSlide" Target="/ppt/notesSlides/notesSlide3.xml" Id="Rcb0ce2030dd945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9c297bb91f84fbb" /><Relationship Type="http://schemas.openxmlformats.org/officeDocument/2006/relationships/notesSlide" Target="/ppt/notesSlides/notesSlide4.xml" Id="R9783f4c435954f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5c8712d4ffe4b86" /><Relationship Type="http://schemas.openxmlformats.org/officeDocument/2006/relationships/notesSlide" Target="/ppt/notesSlides/notesSlide5.xml" Id="R1c6241b58c7440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e6002f2196e459e" /><Relationship Type="http://schemas.openxmlformats.org/officeDocument/2006/relationships/notesSlide" Target="/ppt/notesSlides/notesSlide6.xml" Id="R7f93536a249843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97fc58d0e634381" /><Relationship Type="http://schemas.openxmlformats.org/officeDocument/2006/relationships/notesSlide" Target="/ppt/notesSlides/notesSlide7.xml" Id="R78b34dbd4c9346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c3e48f643974a17" /><Relationship Type="http://schemas.openxmlformats.org/officeDocument/2006/relationships/notesSlide" Target="/ppt/notesSlides/notesSlide8.xml" Id="R849e099039b74d8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8ce68e83a66464e" /><Relationship Type="http://schemas.openxmlformats.org/officeDocument/2006/relationships/notesSlide" Target="/ppt/notesSlides/notesSlide9.xml" Id="R93762a8648c3416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93">
            <a:extLst xmlns:a="http://schemas.openxmlformats.org/drawingml/2006/main">
              <a:ext uri="{FF2B5EF4-FFF2-40B4-BE49-F238E27FC236}">
                <a16:creationId xmlns:a16="http://schemas.microsoft.com/office/drawing/2014/main" id="{D83F4890-6722-4EE1-9B21-E8792AE6BC6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394">
            <a:extLst xmlns:a="http://schemas.openxmlformats.org/drawingml/2006/main">
              <a:ext uri="{FF2B5EF4-FFF2-40B4-BE49-F238E27FC236}">
                <a16:creationId xmlns:a16="http://schemas.microsoft.com/office/drawing/2014/main" id="{544BC268-29E6-4507-B7C9-6B2287AF739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Order of operations and brackets</a:t>
            </a:r>
          </a:p>
        </p:txBody>
      </p:sp>
      <p:sp>
        <p:nvSpPr>
          <p:cNvPr id="3" name="text-395">
            <a:extLst xmlns:a="http://schemas.openxmlformats.org/drawingml/2006/main">
              <a:ext uri="{FF2B5EF4-FFF2-40B4-BE49-F238E27FC236}">
                <a16:creationId xmlns:a16="http://schemas.microsoft.com/office/drawing/2014/main" id="{6513C0C8-9015-4CD5-9609-172CDB5B446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96">
            <a:extLst xmlns:a="http://schemas.openxmlformats.org/drawingml/2006/main">
              <a:ext uri="{FF2B5EF4-FFF2-40B4-BE49-F238E27FC236}">
                <a16:creationId xmlns:a16="http://schemas.microsoft.com/office/drawing/2014/main" id="{21E03355-C4DC-4D68-B61A-F1E160C32DA4}"/>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397">
            <a:extLst xmlns:a="http://schemas.openxmlformats.org/drawingml/2006/main">
              <a:ext uri="{FF2B5EF4-FFF2-40B4-BE49-F238E27FC236}">
                <a16:creationId xmlns:a16="http://schemas.microsoft.com/office/drawing/2014/main" id="{7FEE7E61-E6A0-432F-A34B-40A07AC81B07}"/>
              </a:ext>
            </a:extLst>
          </p:cNvPr>
          <p:cNvSpPr>
            <a:spLocks xmlns:a="http://schemas.openxmlformats.org/drawingml/2006/main" noGrp="1"/>
          </p:cNvSpPr>
          <p:nvPr/>
        </p:nvSpPr>
        <p:spPr>
          <a:xfrm xmlns:a="http://schemas.openxmlformats.org/drawingml/2006/main">
            <a:off x="685800" y="2133600"/>
            <a:ext cx="27936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operation hierarchy</a:t>
            </a:r>
          </a:p>
        </p:txBody>
      </p:sp>
      <p:sp>
        <p:nvSpPr>
          <p:cNvPr id="6" name="text-398">
            <a:extLst xmlns:a="http://schemas.openxmlformats.org/drawingml/2006/main">
              <a:ext uri="{FF2B5EF4-FFF2-40B4-BE49-F238E27FC236}">
                <a16:creationId xmlns:a16="http://schemas.microsoft.com/office/drawing/2014/main" id="{CCABE90F-9F98-487B-9A7B-347B70CA9E38}"/>
              </a:ext>
            </a:extLst>
          </p:cNvPr>
          <p:cNvSpPr>
            <a:spLocks xmlns:a="http://schemas.openxmlformats.org/drawingml/2006/main" noGrp="1"/>
          </p:cNvSpPr>
          <p:nvPr/>
        </p:nvSpPr>
        <p:spPr>
          <a:xfrm xmlns:a="http://schemas.openxmlformats.org/drawingml/2006/main">
            <a:off x="685800" y="2524125"/>
            <a:ext cx="28551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Brackets within brackets</a:t>
            </a:r>
          </a:p>
        </p:txBody>
      </p:sp>
      <p:sp>
        <p:nvSpPr>
          <p:cNvPr id="7" name="text-399">
            <a:extLst xmlns:a="http://schemas.openxmlformats.org/drawingml/2006/main">
              <a:ext uri="{FF2B5EF4-FFF2-40B4-BE49-F238E27FC236}">
                <a16:creationId xmlns:a16="http://schemas.microsoft.com/office/drawing/2014/main" id="{A800EA35-5333-419A-B17A-207DB78BA7C8}"/>
              </a:ext>
            </a:extLst>
          </p:cNvPr>
          <p:cNvSpPr>
            <a:spLocks xmlns:a="http://schemas.openxmlformats.org/drawingml/2006/main" noGrp="1"/>
          </p:cNvSpPr>
          <p:nvPr/>
        </p:nvSpPr>
        <p:spPr>
          <a:xfrm xmlns:a="http://schemas.openxmlformats.org/drawingml/2006/main">
            <a:off x="685800" y="2914650"/>
            <a:ext cx="38993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roots and negative values</a:t>
            </a:r>
          </a:p>
        </p:txBody>
      </p:sp>
      <p:sp>
        <p:nvSpPr>
          <p:cNvPr id="8" name="text-400">
            <a:extLst xmlns:a="http://schemas.openxmlformats.org/drawingml/2006/main">
              <a:ext uri="{FF2B5EF4-FFF2-40B4-BE49-F238E27FC236}">
                <a16:creationId xmlns:a16="http://schemas.microsoft.com/office/drawing/2014/main" id="{21BEC63A-4E6D-4D85-BFAA-C7993860B355}"/>
              </a:ext>
            </a:extLst>
          </p:cNvPr>
          <p:cNvSpPr>
            <a:spLocks xmlns:a="http://schemas.openxmlformats.org/drawingml/2006/main" noGrp="1"/>
          </p:cNvSpPr>
          <p:nvPr/>
        </p:nvSpPr>
        <p:spPr>
          <a:xfrm xmlns:a="http://schemas.openxmlformats.org/drawingml/2006/main">
            <a:off x="685800" y="3305175"/>
            <a:ext cx="3970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bars as grouping symbols</a:t>
            </a:r>
          </a:p>
        </p:txBody>
      </p:sp>
      <p:sp>
        <p:nvSpPr>
          <p:cNvPr id="9" name="text-401">
            <a:extLst xmlns:a="http://schemas.openxmlformats.org/drawingml/2006/main">
              <a:ext uri="{FF2B5EF4-FFF2-40B4-BE49-F238E27FC236}">
                <a16:creationId xmlns:a16="http://schemas.microsoft.com/office/drawing/2014/main" id="{B73112EB-550E-4B11-95B3-B1A2E76BC421}"/>
              </a:ext>
            </a:extLst>
          </p:cNvPr>
          <p:cNvSpPr>
            <a:spLocks xmlns:a="http://schemas.openxmlformats.org/drawingml/2006/main" noGrp="1"/>
          </p:cNvSpPr>
          <p:nvPr/>
        </p:nvSpPr>
        <p:spPr>
          <a:xfrm xmlns:a="http://schemas.openxmlformats.org/drawingml/2006/main">
            <a:off x="685800" y="3695700"/>
            <a:ext cx="39980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Building and checking expressions</a:t>
            </a:r>
          </a:p>
        </p:txBody>
      </p:sp>
    </p:spTree>
    <p:extLst>
      <p:ext uri="{BB962C8B-B14F-4D97-AF65-F5344CB8AC3E}">
        <p14:creationId xmlns:p14="http://schemas.microsoft.com/office/powerpoint/2010/main" val="182824155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2">
            <a:extLst xmlns:a="http://schemas.openxmlformats.org/drawingml/2006/main">
              <a:ext uri="{FF2B5EF4-FFF2-40B4-BE49-F238E27FC236}">
                <a16:creationId xmlns:a16="http://schemas.microsoft.com/office/drawing/2014/main" id="{6325D237-4E1C-4FAB-B6BD-F1BDFC008D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03">
            <a:extLst xmlns:a="http://schemas.openxmlformats.org/drawingml/2006/main">
              <a:ext uri="{FF2B5EF4-FFF2-40B4-BE49-F238E27FC236}">
                <a16:creationId xmlns:a16="http://schemas.microsoft.com/office/drawing/2014/main" id="{6A2C6E03-1229-478A-B681-3238B2FDAE0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operation hierarchy</a:t>
            </a:r>
          </a:p>
        </p:txBody>
      </p:sp>
      <p:sp>
        <p:nvSpPr>
          <p:cNvPr id="3" name="text-404">
            <a:extLst xmlns:a="http://schemas.openxmlformats.org/drawingml/2006/main">
              <a:ext uri="{FF2B5EF4-FFF2-40B4-BE49-F238E27FC236}">
                <a16:creationId xmlns:a16="http://schemas.microsoft.com/office/drawing/2014/main" id="{DC1B5580-883A-4599-8079-877E78B8C97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05">
            <a:extLst xmlns:a="http://schemas.openxmlformats.org/drawingml/2006/main">
              <a:ext uri="{FF2B5EF4-FFF2-40B4-BE49-F238E27FC236}">
                <a16:creationId xmlns:a16="http://schemas.microsoft.com/office/drawing/2014/main" id="{C916FC38-3743-4A7E-87F5-35DFD7177C6E}"/>
              </a:ext>
            </a:extLst>
          </p:cNvPr>
          <p:cNvSpPr>
            <a:spLocks xmlns:a="http://schemas.openxmlformats.org/drawingml/2006/main" noGrp="1"/>
          </p:cNvSpPr>
          <p:nvPr/>
        </p:nvSpPr>
        <p:spPr>
          <a:xfrm xmlns:a="http://schemas.openxmlformats.org/drawingml/2006/main">
            <a:off x="685800" y="1409700"/>
            <a:ext cx="10824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brackets first, then powers and roots, then multiplication and division, then addition </a:t>
            </a:r>
          </a:p>
        </p:txBody>
      </p:sp>
      <p:sp>
        <p:nvSpPr>
          <p:cNvPr id="5" name="text-406">
            <a:extLst xmlns:a="http://schemas.openxmlformats.org/drawingml/2006/main">
              <a:ext uri="{FF2B5EF4-FFF2-40B4-BE49-F238E27FC236}">
                <a16:creationId xmlns:a16="http://schemas.microsoft.com/office/drawing/2014/main" id="{FF6885F3-AC6D-4CA1-819B-1BE784632A6F}"/>
              </a:ext>
            </a:extLst>
          </p:cNvPr>
          <p:cNvSpPr>
            <a:spLocks xmlns:a="http://schemas.openxmlformats.org/drawingml/2006/main" noGrp="1"/>
          </p:cNvSpPr>
          <p:nvPr/>
        </p:nvSpPr>
        <p:spPr>
          <a:xfrm xmlns:a="http://schemas.openxmlformats.org/drawingml/2006/main">
            <a:off x="685800" y="1752600"/>
            <a:ext cx="102253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subtraction. Multiplication and division have equal priority and are done from left to </a:t>
            </a:r>
          </a:p>
        </p:txBody>
      </p:sp>
      <p:sp>
        <p:nvSpPr>
          <p:cNvPr id="6" name="text-407">
            <a:extLst xmlns:a="http://schemas.openxmlformats.org/drawingml/2006/main">
              <a:ext uri="{FF2B5EF4-FFF2-40B4-BE49-F238E27FC236}">
                <a16:creationId xmlns:a16="http://schemas.microsoft.com/office/drawing/2014/main" id="{4E6929EB-E914-45BB-BF2C-56213DA9FC70}"/>
              </a:ext>
            </a:extLst>
          </p:cNvPr>
          <p:cNvSpPr>
            <a:spLocks xmlns:a="http://schemas.openxmlformats.org/drawingml/2006/main" noGrp="1"/>
          </p:cNvSpPr>
          <p:nvPr/>
        </p:nvSpPr>
        <p:spPr>
          <a:xfrm xmlns:a="http://schemas.openxmlformats.org/drawingml/2006/main">
            <a:off x="685800" y="2095500"/>
            <a:ext cx="99393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right. Addition and subtraction also have equal priority and are done from left to right.</a:t>
            </a:r>
          </a:p>
        </p:txBody>
      </p:sp>
      <p:sp>
        <p:nvSpPr>
          <p:cNvPr id="7" name="text-408">
            <a:extLst xmlns:a="http://schemas.openxmlformats.org/drawingml/2006/main">
              <a:ext uri="{FF2B5EF4-FFF2-40B4-BE49-F238E27FC236}">
                <a16:creationId xmlns:a16="http://schemas.microsoft.com/office/drawing/2014/main" id="{B3F887D5-B1B5-4BAB-BE11-F42304557C3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09">
            <a:extLst xmlns:a="http://schemas.openxmlformats.org/drawingml/2006/main">
              <a:ext uri="{FF2B5EF4-FFF2-40B4-BE49-F238E27FC236}">
                <a16:creationId xmlns:a16="http://schemas.microsoft.com/office/drawing/2014/main" id="{D20DBB22-0A5A-4D42-B9CC-0E947839AB20}"/>
              </a:ext>
            </a:extLst>
          </p:cNvPr>
          <p:cNvSpPr>
            <a:spLocks xmlns:a="http://schemas.openxmlformats.org/drawingml/2006/main" noGrp="1"/>
          </p:cNvSpPr>
          <p:nvPr/>
        </p:nvSpPr>
        <p:spPr>
          <a:xfrm xmlns:a="http://schemas.openxmlformats.org/drawingml/2006/main">
            <a:off x="685800" y="3057525"/>
            <a:ext cx="10454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18 − 6 ÷ 3 × 2 = 18 − 2 × 2 = 18 − 4 = 14. Doing the subtraction first would change the </a:t>
            </a:r>
          </a:p>
        </p:txBody>
      </p:sp>
      <p:sp>
        <p:nvSpPr>
          <p:cNvPr id="9" name="text-410">
            <a:extLst xmlns:a="http://schemas.openxmlformats.org/drawingml/2006/main">
              <a:ext uri="{FF2B5EF4-FFF2-40B4-BE49-F238E27FC236}">
                <a16:creationId xmlns:a16="http://schemas.microsoft.com/office/drawing/2014/main" id="{5A453A09-66AC-4B51-882A-96B88FB53A0E}"/>
              </a:ext>
            </a:extLst>
          </p:cNvPr>
          <p:cNvSpPr>
            <a:spLocks xmlns:a="http://schemas.openxmlformats.org/drawingml/2006/main" noGrp="1"/>
          </p:cNvSpPr>
          <p:nvPr/>
        </p:nvSpPr>
        <p:spPr>
          <a:xfrm xmlns:a="http://schemas.openxmlformats.org/drawingml/2006/main">
            <a:off x="685800" y="3400425"/>
            <a:ext cx="24486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intended calculation.</a:t>
            </a:r>
          </a:p>
        </p:txBody>
      </p:sp>
    </p:spTree>
    <p:extLst>
      <p:ext uri="{BB962C8B-B14F-4D97-AF65-F5344CB8AC3E}">
        <p14:creationId xmlns:p14="http://schemas.microsoft.com/office/powerpoint/2010/main" val="2970383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11">
            <a:extLst xmlns:a="http://schemas.openxmlformats.org/drawingml/2006/main">
              <a:ext uri="{FF2B5EF4-FFF2-40B4-BE49-F238E27FC236}">
                <a16:creationId xmlns:a16="http://schemas.microsoft.com/office/drawing/2014/main" id="{E7D7666E-4459-43FA-8AB5-DA750D93F70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12">
            <a:extLst xmlns:a="http://schemas.openxmlformats.org/drawingml/2006/main">
              <a:ext uri="{FF2B5EF4-FFF2-40B4-BE49-F238E27FC236}">
                <a16:creationId xmlns:a16="http://schemas.microsoft.com/office/drawing/2014/main" id="{8D91ACAE-9CF2-49FB-8E9E-2E21E456E7E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Brackets within brackets</a:t>
            </a:r>
          </a:p>
        </p:txBody>
      </p:sp>
      <p:sp>
        <p:nvSpPr>
          <p:cNvPr id="3" name="text-413">
            <a:extLst xmlns:a="http://schemas.openxmlformats.org/drawingml/2006/main">
              <a:ext uri="{FF2B5EF4-FFF2-40B4-BE49-F238E27FC236}">
                <a16:creationId xmlns:a16="http://schemas.microsoft.com/office/drawing/2014/main" id="{31C05095-FA9C-4B98-91E3-BE8A81AABFF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14">
            <a:extLst xmlns:a="http://schemas.openxmlformats.org/drawingml/2006/main">
              <a:ext uri="{FF2B5EF4-FFF2-40B4-BE49-F238E27FC236}">
                <a16:creationId xmlns:a16="http://schemas.microsoft.com/office/drawing/2014/main" id="{29018D66-C6CB-4A83-B13A-568C707EF364}"/>
              </a:ext>
            </a:extLst>
          </p:cNvPr>
          <p:cNvSpPr>
            <a:spLocks xmlns:a="http://schemas.openxmlformats.org/drawingml/2006/main" noGrp="1"/>
          </p:cNvSpPr>
          <p:nvPr/>
        </p:nvSpPr>
        <p:spPr>
          <a:xfrm xmlns:a="http://schemas.openxmlformats.org/drawingml/2006/main">
            <a:off x="685800" y="1409700"/>
            <a:ext cx="98985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Start with the innermost brackets and work outwards. Keep all remaining parts of the </a:t>
            </a:r>
          </a:p>
        </p:txBody>
      </p:sp>
      <p:sp>
        <p:nvSpPr>
          <p:cNvPr id="5" name="text-415">
            <a:extLst xmlns:a="http://schemas.openxmlformats.org/drawingml/2006/main">
              <a:ext uri="{FF2B5EF4-FFF2-40B4-BE49-F238E27FC236}">
                <a16:creationId xmlns:a16="http://schemas.microsoft.com/office/drawing/2014/main" id="{207EEBB2-E44D-48FE-B5F2-16FCD4E8FB87}"/>
              </a:ext>
            </a:extLst>
          </p:cNvPr>
          <p:cNvSpPr>
            <a:spLocks xmlns:a="http://schemas.openxmlformats.org/drawingml/2006/main" noGrp="1"/>
          </p:cNvSpPr>
          <p:nvPr/>
        </p:nvSpPr>
        <p:spPr>
          <a:xfrm xmlns:a="http://schemas.openxmlformats.org/drawingml/2006/main">
            <a:off x="685800" y="1752600"/>
            <a:ext cx="104711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expression unchanged at each step. Square brackets and braces can group calculations in </a:t>
            </a:r>
          </a:p>
        </p:txBody>
      </p:sp>
      <p:sp>
        <p:nvSpPr>
          <p:cNvPr id="6" name="text-416">
            <a:extLst xmlns:a="http://schemas.openxmlformats.org/drawingml/2006/main">
              <a:ext uri="{FF2B5EF4-FFF2-40B4-BE49-F238E27FC236}">
                <a16:creationId xmlns:a16="http://schemas.microsoft.com/office/drawing/2014/main" id="{DA14F7AE-67F7-4CB2-B2F7-76F1FB3DD949}"/>
              </a:ext>
            </a:extLst>
          </p:cNvPr>
          <p:cNvSpPr>
            <a:spLocks xmlns:a="http://schemas.openxmlformats.org/drawingml/2006/main" noGrp="1"/>
          </p:cNvSpPr>
          <p:nvPr/>
        </p:nvSpPr>
        <p:spPr>
          <a:xfrm xmlns:a="http://schemas.openxmlformats.org/drawingml/2006/main">
            <a:off x="685800" y="2095500"/>
            <a:ext cx="62576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same way as round brackets. Copy signs carefully.</a:t>
            </a:r>
          </a:p>
        </p:txBody>
      </p:sp>
      <p:sp>
        <p:nvSpPr>
          <p:cNvPr id="7" name="text-417">
            <a:extLst xmlns:a="http://schemas.openxmlformats.org/drawingml/2006/main">
              <a:ext uri="{FF2B5EF4-FFF2-40B4-BE49-F238E27FC236}">
                <a16:creationId xmlns:a16="http://schemas.microsoft.com/office/drawing/2014/main" id="{12FF0FA9-0CC4-4A76-8BAE-96CA8DBE423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18">
            <a:extLst xmlns:a="http://schemas.openxmlformats.org/drawingml/2006/main">
              <a:ext uri="{FF2B5EF4-FFF2-40B4-BE49-F238E27FC236}">
                <a16:creationId xmlns:a16="http://schemas.microsoft.com/office/drawing/2014/main" id="{FE327CA5-E417-4777-80D2-13779945C731}"/>
              </a:ext>
            </a:extLst>
          </p:cNvPr>
          <p:cNvSpPr>
            <a:spLocks xmlns:a="http://schemas.openxmlformats.org/drawingml/2006/main" noGrp="1"/>
          </p:cNvSpPr>
          <p:nvPr/>
        </p:nvSpPr>
        <p:spPr>
          <a:xfrm xmlns:a="http://schemas.openxmlformats.org/drawingml/2006/main">
            <a:off x="685800" y="3057525"/>
            <a:ext cx="10704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 [12 − (5 + 3)] = 3 × [12 − 8] = 3 × 4 = 12. Each line removes only one completed part.</a:t>
            </a:r>
          </a:p>
        </p:txBody>
      </p:sp>
    </p:spTree>
    <p:extLst>
      <p:ext uri="{BB962C8B-B14F-4D97-AF65-F5344CB8AC3E}">
        <p14:creationId xmlns:p14="http://schemas.microsoft.com/office/powerpoint/2010/main" val="21858684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19">
            <a:extLst xmlns:a="http://schemas.openxmlformats.org/drawingml/2006/main">
              <a:ext uri="{FF2B5EF4-FFF2-40B4-BE49-F238E27FC236}">
                <a16:creationId xmlns:a16="http://schemas.microsoft.com/office/drawing/2014/main" id="{38EC0512-3FA1-4C7F-8EFC-CDD59517333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20">
            <a:extLst xmlns:a="http://schemas.openxmlformats.org/drawingml/2006/main">
              <a:ext uri="{FF2B5EF4-FFF2-40B4-BE49-F238E27FC236}">
                <a16:creationId xmlns:a16="http://schemas.microsoft.com/office/drawing/2014/main" id="{BA7F7FE6-2F6A-43CC-99CD-37952653F5B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Powers roots and negative values</a:t>
            </a:r>
          </a:p>
        </p:txBody>
      </p:sp>
      <p:sp>
        <p:nvSpPr>
          <p:cNvPr id="3" name="text-421">
            <a:extLst xmlns:a="http://schemas.openxmlformats.org/drawingml/2006/main">
              <a:ext uri="{FF2B5EF4-FFF2-40B4-BE49-F238E27FC236}">
                <a16:creationId xmlns:a16="http://schemas.microsoft.com/office/drawing/2014/main" id="{5D740268-9D28-4B7A-AB3E-CB74C8F21E0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22">
            <a:extLst xmlns:a="http://schemas.openxmlformats.org/drawingml/2006/main">
              <a:ext uri="{FF2B5EF4-FFF2-40B4-BE49-F238E27FC236}">
                <a16:creationId xmlns:a16="http://schemas.microsoft.com/office/drawing/2014/main" id="{895B6F1F-43A2-431C-8760-83779FC1A8A5}"/>
              </a:ext>
            </a:extLst>
          </p:cNvPr>
          <p:cNvSpPr>
            <a:spLocks xmlns:a="http://schemas.openxmlformats.org/drawingml/2006/main" noGrp="1"/>
          </p:cNvSpPr>
          <p:nvPr/>
        </p:nvSpPr>
        <p:spPr>
          <a:xfrm xmlns:a="http://schemas.openxmlformats.org/drawingml/2006/main">
            <a:off x="685800" y="1409700"/>
            <a:ext cx="103798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power or root is evaluated before multiplication, division, addition or subtraction unless </a:t>
            </a:r>
          </a:p>
        </p:txBody>
      </p:sp>
      <p:sp>
        <p:nvSpPr>
          <p:cNvPr id="5" name="text-423">
            <a:extLst xmlns:a="http://schemas.openxmlformats.org/drawingml/2006/main">
              <a:ext uri="{FF2B5EF4-FFF2-40B4-BE49-F238E27FC236}">
                <a16:creationId xmlns:a16="http://schemas.microsoft.com/office/drawing/2014/main" id="{3EA80D8C-5B83-4D71-B511-0BC178FB30BF}"/>
              </a:ext>
            </a:extLst>
          </p:cNvPr>
          <p:cNvSpPr>
            <a:spLocks xmlns:a="http://schemas.openxmlformats.org/drawingml/2006/main" noGrp="1"/>
          </p:cNvSpPr>
          <p:nvPr/>
        </p:nvSpPr>
        <p:spPr>
          <a:xfrm xmlns:a="http://schemas.openxmlformats.org/drawingml/2006/main">
            <a:off x="685800" y="1752600"/>
            <a:ext cx="99194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brackets change the order. A power applies only to its base. A root symbol covers the </a:t>
            </a:r>
          </a:p>
        </p:txBody>
      </p:sp>
      <p:sp>
        <p:nvSpPr>
          <p:cNvPr id="6" name="text-424">
            <a:extLst xmlns:a="http://schemas.openxmlformats.org/drawingml/2006/main">
              <a:ext uri="{FF2B5EF4-FFF2-40B4-BE49-F238E27FC236}">
                <a16:creationId xmlns:a16="http://schemas.microsoft.com/office/drawing/2014/main" id="{D227E9AD-5292-4873-B1C5-6AAAB75A558B}"/>
              </a:ext>
            </a:extLst>
          </p:cNvPr>
          <p:cNvSpPr>
            <a:spLocks xmlns:a="http://schemas.openxmlformats.org/drawingml/2006/main" noGrp="1"/>
          </p:cNvSpPr>
          <p:nvPr/>
        </p:nvSpPr>
        <p:spPr>
          <a:xfrm xmlns:a="http://schemas.openxmlformats.org/drawingml/2006/main">
            <a:off x="685800" y="2095500"/>
            <a:ext cx="37859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expression shown underneath it.</a:t>
            </a:r>
          </a:p>
        </p:txBody>
      </p:sp>
      <p:sp>
        <p:nvSpPr>
          <p:cNvPr id="7" name="text-425">
            <a:extLst xmlns:a="http://schemas.openxmlformats.org/drawingml/2006/main">
              <a:ext uri="{FF2B5EF4-FFF2-40B4-BE49-F238E27FC236}">
                <a16:creationId xmlns:a16="http://schemas.microsoft.com/office/drawing/2014/main" id="{8B292AA0-6739-4FA6-8C83-A0445848AAB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26">
            <a:extLst xmlns:a="http://schemas.openxmlformats.org/drawingml/2006/main">
              <a:ext uri="{FF2B5EF4-FFF2-40B4-BE49-F238E27FC236}">
                <a16:creationId xmlns:a16="http://schemas.microsoft.com/office/drawing/2014/main" id="{75FF7E16-2F4E-44CC-8978-0BAC85C78E26}"/>
              </a:ext>
            </a:extLst>
          </p:cNvPr>
          <p:cNvSpPr>
            <a:spLocks xmlns:a="http://schemas.openxmlformats.org/drawingml/2006/main" noGrp="1"/>
          </p:cNvSpPr>
          <p:nvPr/>
        </p:nvSpPr>
        <p:spPr>
          <a:xfrm xmlns:a="http://schemas.openxmlformats.org/drawingml/2006/main">
            <a:off x="685800" y="3057525"/>
            <a:ext cx="10210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+ 3² × 4 = 2 + 9 × 4 = 38. Also, √(16 + 9) = √25 = 5, whereas √16 + √9 = 4 + 3 = 7.</a:t>
            </a:r>
          </a:p>
        </p:txBody>
      </p:sp>
    </p:spTree>
    <p:extLst>
      <p:ext uri="{BB962C8B-B14F-4D97-AF65-F5344CB8AC3E}">
        <p14:creationId xmlns:p14="http://schemas.microsoft.com/office/powerpoint/2010/main" val="108493791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27">
            <a:extLst xmlns:a="http://schemas.openxmlformats.org/drawingml/2006/main">
              <a:ext uri="{FF2B5EF4-FFF2-40B4-BE49-F238E27FC236}">
                <a16:creationId xmlns:a16="http://schemas.microsoft.com/office/drawing/2014/main" id="{88EA08D7-0405-42EB-9AB5-D0F9395B9C7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28">
            <a:extLst xmlns:a="http://schemas.openxmlformats.org/drawingml/2006/main">
              <a:ext uri="{FF2B5EF4-FFF2-40B4-BE49-F238E27FC236}">
                <a16:creationId xmlns:a16="http://schemas.microsoft.com/office/drawing/2014/main" id="{077BE047-A904-4E1E-96EC-F4C720C1261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Fraction bars as grouping symbols</a:t>
            </a:r>
          </a:p>
        </p:txBody>
      </p:sp>
      <p:sp>
        <p:nvSpPr>
          <p:cNvPr id="3" name="text-429">
            <a:extLst xmlns:a="http://schemas.openxmlformats.org/drawingml/2006/main">
              <a:ext uri="{FF2B5EF4-FFF2-40B4-BE49-F238E27FC236}">
                <a16:creationId xmlns:a16="http://schemas.microsoft.com/office/drawing/2014/main" id="{A8F1AD17-A293-42AC-950D-4F8ACA4A04C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30">
            <a:extLst xmlns:a="http://schemas.openxmlformats.org/drawingml/2006/main">
              <a:ext uri="{FF2B5EF4-FFF2-40B4-BE49-F238E27FC236}">
                <a16:creationId xmlns:a16="http://schemas.microsoft.com/office/drawing/2014/main" id="{27DED751-9E67-42E6-90B0-83CE84C40251}"/>
              </a:ext>
            </a:extLst>
          </p:cNvPr>
          <p:cNvSpPr>
            <a:spLocks xmlns:a="http://schemas.openxmlformats.org/drawingml/2006/main" noGrp="1"/>
          </p:cNvSpPr>
          <p:nvPr/>
        </p:nvSpPr>
        <p:spPr>
          <a:xfrm xmlns:a="http://schemas.openxmlformats.org/drawingml/2006/main">
            <a:off x="685800" y="1409700"/>
            <a:ext cx="9915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bar groups the whole numerator and the whole denominator. Simplify each </a:t>
            </a:r>
          </a:p>
        </p:txBody>
      </p:sp>
      <p:sp>
        <p:nvSpPr>
          <p:cNvPr id="5" name="text-431">
            <a:extLst xmlns:a="http://schemas.openxmlformats.org/drawingml/2006/main">
              <a:ext uri="{FF2B5EF4-FFF2-40B4-BE49-F238E27FC236}">
                <a16:creationId xmlns:a16="http://schemas.microsoft.com/office/drawing/2014/main" id="{99107165-8550-4DF1-90DA-B0B8D1323276}"/>
              </a:ext>
            </a:extLst>
          </p:cNvPr>
          <p:cNvSpPr>
            <a:spLocks xmlns:a="http://schemas.openxmlformats.org/drawingml/2006/main" noGrp="1"/>
          </p:cNvSpPr>
          <p:nvPr/>
        </p:nvSpPr>
        <p:spPr>
          <a:xfrm xmlns:a="http://schemas.openxmlformats.org/drawingml/2006/main">
            <a:off x="685800" y="1752600"/>
            <a:ext cx="10210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separately before dividing. If another operation is outside the fraction, apply the normal </a:t>
            </a:r>
          </a:p>
        </p:txBody>
      </p:sp>
      <p:sp>
        <p:nvSpPr>
          <p:cNvPr id="6" name="text-432">
            <a:extLst xmlns:a="http://schemas.openxmlformats.org/drawingml/2006/main">
              <a:ext uri="{FF2B5EF4-FFF2-40B4-BE49-F238E27FC236}">
                <a16:creationId xmlns:a16="http://schemas.microsoft.com/office/drawing/2014/main" id="{1781FB20-1462-4F6E-86AD-595EE5DA77AB}"/>
              </a:ext>
            </a:extLst>
          </p:cNvPr>
          <p:cNvSpPr>
            <a:spLocks xmlns:a="http://schemas.openxmlformats.org/drawingml/2006/main" noGrp="1"/>
          </p:cNvSpPr>
          <p:nvPr/>
        </p:nvSpPr>
        <p:spPr>
          <a:xfrm xmlns:a="http://schemas.openxmlformats.org/drawingml/2006/main">
            <a:off x="685800" y="2095500"/>
            <a:ext cx="59152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hierarchy. The denominator must not become zero.</a:t>
            </a:r>
          </a:p>
        </p:txBody>
      </p:sp>
      <p:sp>
        <p:nvSpPr>
          <p:cNvPr id="7" name="text-433">
            <a:extLst xmlns:a="http://schemas.openxmlformats.org/drawingml/2006/main">
              <a:ext uri="{FF2B5EF4-FFF2-40B4-BE49-F238E27FC236}">
                <a16:creationId xmlns:a16="http://schemas.microsoft.com/office/drawing/2014/main" id="{1057987A-D164-490D-B1F7-92018981A01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34">
            <a:extLst xmlns:a="http://schemas.openxmlformats.org/drawingml/2006/main">
              <a:ext uri="{FF2B5EF4-FFF2-40B4-BE49-F238E27FC236}">
                <a16:creationId xmlns:a16="http://schemas.microsoft.com/office/drawing/2014/main" id="{5673D7BF-4CB3-42CC-9FF5-49282BD2EBE7}"/>
              </a:ext>
            </a:extLst>
          </p:cNvPr>
          <p:cNvSpPr>
            <a:spLocks xmlns:a="http://schemas.openxmlformats.org/drawingml/2006/main" noGrp="1"/>
          </p:cNvSpPr>
          <p:nvPr/>
        </p:nvSpPr>
        <p:spPr>
          <a:xfrm xmlns:a="http://schemas.openxmlformats.org/drawingml/2006/main">
            <a:off x="685800" y="305752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 + 4</a:t>
            </a:r>
          </a:p>
        </p:txBody>
      </p:sp>
      <p:sp>
        <p:nvSpPr>
          <p:cNvPr id="9" name="text-435">
            <a:extLst xmlns:a="http://schemas.openxmlformats.org/drawingml/2006/main">
              <a:ext uri="{FF2B5EF4-FFF2-40B4-BE49-F238E27FC236}">
                <a16:creationId xmlns:a16="http://schemas.microsoft.com/office/drawing/2014/main" id="{1B6B94D6-CE94-46D5-A3EB-64EF84334B3D}"/>
              </a:ext>
            </a:extLst>
          </p:cNvPr>
          <p:cNvSpPr>
            <a:spLocks xmlns:a="http://schemas.openxmlformats.org/drawingml/2006/main" noGrp="1"/>
          </p:cNvSpPr>
          <p:nvPr/>
        </p:nvSpPr>
        <p:spPr>
          <a:xfrm xmlns:a="http://schemas.openxmlformats.org/drawingml/2006/main">
            <a:off x="685800" y="334327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7 − 3</a:t>
            </a:r>
          </a:p>
        </p:txBody>
      </p:sp>
      <p:sp>
        <p:nvSpPr>
          <p:cNvPr id="10" name="fraction-bar-436">
            <a:extLst xmlns:a="http://schemas.openxmlformats.org/drawingml/2006/main">
              <a:ext uri="{FF2B5EF4-FFF2-40B4-BE49-F238E27FC236}">
                <a16:creationId xmlns:a16="http://schemas.microsoft.com/office/drawing/2014/main" id="{576637FF-E83C-4D0C-B1C3-D9C821E9F0DC}"/>
              </a:ext>
            </a:extLst>
          </p:cNvPr>
          <p:cNvSpPr>
            <a:spLocks xmlns:a="http://schemas.openxmlformats.org/drawingml/2006/main" noGrp="1"/>
          </p:cNvSpPr>
          <p:nvPr/>
        </p:nvSpPr>
        <p:spPr>
          <a:xfrm xmlns:a="http://schemas.openxmlformats.org/drawingml/2006/main">
            <a:off x="704850" y="3324225"/>
            <a:ext cx="597122"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437">
            <a:extLst xmlns:a="http://schemas.openxmlformats.org/drawingml/2006/main">
              <a:ext uri="{FF2B5EF4-FFF2-40B4-BE49-F238E27FC236}">
                <a16:creationId xmlns:a16="http://schemas.microsoft.com/office/drawing/2014/main" id="{8D833657-268D-499C-89C9-D77F5763D5A7}"/>
              </a:ext>
            </a:extLst>
          </p:cNvPr>
          <p:cNvSpPr>
            <a:spLocks xmlns:a="http://schemas.openxmlformats.org/drawingml/2006/main" noGrp="1"/>
          </p:cNvSpPr>
          <p:nvPr/>
        </p:nvSpPr>
        <p:spPr>
          <a:xfrm xmlns:a="http://schemas.openxmlformats.org/drawingml/2006/main">
            <a:off x="13210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438">
            <a:extLst xmlns:a="http://schemas.openxmlformats.org/drawingml/2006/main">
              <a:ext uri="{FF2B5EF4-FFF2-40B4-BE49-F238E27FC236}">
                <a16:creationId xmlns:a16="http://schemas.microsoft.com/office/drawing/2014/main" id="{7DF024A5-427F-49F8-A46D-1502ABBC2B65}"/>
              </a:ext>
            </a:extLst>
          </p:cNvPr>
          <p:cNvSpPr>
            <a:spLocks xmlns:a="http://schemas.openxmlformats.org/drawingml/2006/main" noGrp="1"/>
          </p:cNvSpPr>
          <p:nvPr/>
        </p:nvSpPr>
        <p:spPr>
          <a:xfrm xmlns:a="http://schemas.openxmlformats.org/drawingml/2006/main">
            <a:off x="1657921"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3" name="text-439">
            <a:extLst xmlns:a="http://schemas.openxmlformats.org/drawingml/2006/main">
              <a:ext uri="{FF2B5EF4-FFF2-40B4-BE49-F238E27FC236}">
                <a16:creationId xmlns:a16="http://schemas.microsoft.com/office/drawing/2014/main" id="{0B89B01A-D8BF-4A7D-ABD6-0D263A8025E1}"/>
              </a:ext>
            </a:extLst>
          </p:cNvPr>
          <p:cNvSpPr>
            <a:spLocks xmlns:a="http://schemas.openxmlformats.org/drawingml/2006/main" noGrp="1"/>
          </p:cNvSpPr>
          <p:nvPr/>
        </p:nvSpPr>
        <p:spPr>
          <a:xfrm xmlns:a="http://schemas.openxmlformats.org/drawingml/2006/main">
            <a:off x="1657921"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4" name="fraction-bar-440">
            <a:extLst xmlns:a="http://schemas.openxmlformats.org/drawingml/2006/main">
              <a:ext uri="{FF2B5EF4-FFF2-40B4-BE49-F238E27FC236}">
                <a16:creationId xmlns:a16="http://schemas.microsoft.com/office/drawing/2014/main" id="{4D2497EB-E08E-4AEF-AF14-76AB01B30F98}"/>
              </a:ext>
            </a:extLst>
          </p:cNvPr>
          <p:cNvSpPr>
            <a:spLocks xmlns:a="http://schemas.openxmlformats.org/drawingml/2006/main" noGrp="1"/>
          </p:cNvSpPr>
          <p:nvPr/>
        </p:nvSpPr>
        <p:spPr>
          <a:xfrm xmlns:a="http://schemas.openxmlformats.org/drawingml/2006/main">
            <a:off x="1676971"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441">
            <a:extLst xmlns:a="http://schemas.openxmlformats.org/drawingml/2006/main">
              <a:ext uri="{FF2B5EF4-FFF2-40B4-BE49-F238E27FC236}">
                <a16:creationId xmlns:a16="http://schemas.microsoft.com/office/drawing/2014/main" id="{738920E6-A775-42A9-B1CB-6E0537619810}"/>
              </a:ext>
            </a:extLst>
          </p:cNvPr>
          <p:cNvSpPr>
            <a:spLocks xmlns:a="http://schemas.openxmlformats.org/drawingml/2006/main" noGrp="1"/>
          </p:cNvSpPr>
          <p:nvPr/>
        </p:nvSpPr>
        <p:spPr>
          <a:xfrm xmlns:a="http://schemas.openxmlformats.org/drawingml/2006/main">
            <a:off x="2023872" y="3200400"/>
            <a:ext cx="84467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The expression means (8 + 4) ÷ (7 − 3), rather than 8 + 4 ÷ 7 − 3.</a:t>
            </a:r>
          </a:p>
        </p:txBody>
      </p:sp>
    </p:spTree>
    <p:extLst>
      <p:ext uri="{BB962C8B-B14F-4D97-AF65-F5344CB8AC3E}">
        <p14:creationId xmlns:p14="http://schemas.microsoft.com/office/powerpoint/2010/main" val="131664819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42">
            <a:extLst xmlns:a="http://schemas.openxmlformats.org/drawingml/2006/main">
              <a:ext uri="{FF2B5EF4-FFF2-40B4-BE49-F238E27FC236}">
                <a16:creationId xmlns:a16="http://schemas.microsoft.com/office/drawing/2014/main" id="{76A8C5D2-7F15-485E-B15A-E66EFAA99E8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43">
            <a:extLst xmlns:a="http://schemas.openxmlformats.org/drawingml/2006/main">
              <a:ext uri="{FF2B5EF4-FFF2-40B4-BE49-F238E27FC236}">
                <a16:creationId xmlns:a16="http://schemas.microsoft.com/office/drawing/2014/main" id="{3C6D9C7F-C433-46D4-BAC0-093A5E491EB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Building and checking expressions</a:t>
            </a:r>
          </a:p>
        </p:txBody>
      </p:sp>
      <p:sp>
        <p:nvSpPr>
          <p:cNvPr id="3" name="text-444">
            <a:extLst xmlns:a="http://schemas.openxmlformats.org/drawingml/2006/main">
              <a:ext uri="{FF2B5EF4-FFF2-40B4-BE49-F238E27FC236}">
                <a16:creationId xmlns:a16="http://schemas.microsoft.com/office/drawing/2014/main" id="{84003CFD-2F4A-4F4E-AE43-97F01EA6BFC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45">
            <a:extLst xmlns:a="http://schemas.openxmlformats.org/drawingml/2006/main">
              <a:ext uri="{FF2B5EF4-FFF2-40B4-BE49-F238E27FC236}">
                <a16:creationId xmlns:a16="http://schemas.microsoft.com/office/drawing/2014/main" id="{D44A8AFD-7CC3-4EEE-9753-3844F0854EB9}"/>
              </a:ext>
            </a:extLst>
          </p:cNvPr>
          <p:cNvSpPr>
            <a:spLocks xmlns:a="http://schemas.openxmlformats.org/drawingml/2006/main" noGrp="1"/>
          </p:cNvSpPr>
          <p:nvPr/>
        </p:nvSpPr>
        <p:spPr>
          <a:xfrm xmlns:a="http://schemas.openxmlformats.org/drawingml/2006/main">
            <a:off x="685800" y="1409700"/>
            <a:ext cx="103564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Translate the order described in words into an expression. Use brackets to show a sum or </a:t>
            </a:r>
          </a:p>
        </p:txBody>
      </p:sp>
      <p:sp>
        <p:nvSpPr>
          <p:cNvPr id="5" name="text-446">
            <a:extLst xmlns:a="http://schemas.openxmlformats.org/drawingml/2006/main">
              <a:ext uri="{FF2B5EF4-FFF2-40B4-BE49-F238E27FC236}">
                <a16:creationId xmlns:a16="http://schemas.microsoft.com/office/drawing/2014/main" id="{7B66005C-B8FE-4D29-B077-B5BE14F9AD16}"/>
              </a:ext>
            </a:extLst>
          </p:cNvPr>
          <p:cNvSpPr>
            <a:spLocks xmlns:a="http://schemas.openxmlformats.org/drawingml/2006/main" noGrp="1"/>
          </p:cNvSpPr>
          <p:nvPr/>
        </p:nvSpPr>
        <p:spPr>
          <a:xfrm xmlns:a="http://schemas.openxmlformats.org/drawingml/2006/main">
            <a:off x="685800" y="1752600"/>
            <a:ext cx="104904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difference that must be completed before another operation. Estimate the likely size, then </a:t>
            </a:r>
          </a:p>
        </p:txBody>
      </p:sp>
      <p:sp>
        <p:nvSpPr>
          <p:cNvPr id="6" name="text-447">
            <a:extLst xmlns:a="http://schemas.openxmlformats.org/drawingml/2006/main">
              <a:ext uri="{FF2B5EF4-FFF2-40B4-BE49-F238E27FC236}">
                <a16:creationId xmlns:a16="http://schemas.microsoft.com/office/drawing/2014/main" id="{0F8744DE-73DE-4479-9CFD-FB1B9F8901E3}"/>
              </a:ext>
            </a:extLst>
          </p:cNvPr>
          <p:cNvSpPr>
            <a:spLocks xmlns:a="http://schemas.openxmlformats.org/drawingml/2006/main" noGrp="1"/>
          </p:cNvSpPr>
          <p:nvPr/>
        </p:nvSpPr>
        <p:spPr>
          <a:xfrm xmlns:a="http://schemas.openxmlformats.org/drawingml/2006/main">
            <a:off x="685800" y="2095500"/>
            <a:ext cx="89293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line by line. Equivalent expressions can have different appearances.</a:t>
            </a:r>
          </a:p>
        </p:txBody>
      </p:sp>
      <p:sp>
        <p:nvSpPr>
          <p:cNvPr id="7" name="text-448">
            <a:extLst xmlns:a="http://schemas.openxmlformats.org/drawingml/2006/main">
              <a:ext uri="{FF2B5EF4-FFF2-40B4-BE49-F238E27FC236}">
                <a16:creationId xmlns:a16="http://schemas.microsoft.com/office/drawing/2014/main" id="{CEA9461E-B9EE-4180-B4BA-4C17D01446F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49">
            <a:extLst xmlns:a="http://schemas.openxmlformats.org/drawingml/2006/main">
              <a:ext uri="{FF2B5EF4-FFF2-40B4-BE49-F238E27FC236}">
                <a16:creationId xmlns:a16="http://schemas.microsoft.com/office/drawing/2014/main" id="{D557986A-985B-45B8-B3FD-41E3E5A31DF0}"/>
              </a:ext>
            </a:extLst>
          </p:cNvPr>
          <p:cNvSpPr>
            <a:spLocks xmlns:a="http://schemas.openxmlformats.org/drawingml/2006/main" noGrp="1"/>
          </p:cNvSpPr>
          <p:nvPr/>
        </p:nvSpPr>
        <p:spPr>
          <a:xfrm xmlns:a="http://schemas.openxmlformats.org/drawingml/2006/main">
            <a:off x="685800" y="3057525"/>
            <a:ext cx="108545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Three times the sum of 7 and 5 is 3 × (7 + 5) = 36. Three times 7, then add 5, is 3 × 7 + 5 = </a:t>
            </a:r>
          </a:p>
        </p:txBody>
      </p:sp>
      <p:sp>
        <p:nvSpPr>
          <p:cNvPr id="9" name="text-450">
            <a:extLst xmlns:a="http://schemas.openxmlformats.org/drawingml/2006/main">
              <a:ext uri="{FF2B5EF4-FFF2-40B4-BE49-F238E27FC236}">
                <a16:creationId xmlns:a16="http://schemas.microsoft.com/office/drawing/2014/main" id="{447BF98F-9787-490C-9221-417E0D14B719}"/>
              </a:ext>
            </a:extLst>
          </p:cNvPr>
          <p:cNvSpPr>
            <a:spLocks xmlns:a="http://schemas.openxmlformats.org/drawingml/2006/main" noGrp="1"/>
          </p:cNvSpPr>
          <p:nvPr/>
        </p:nvSpPr>
        <p:spPr>
          <a:xfrm xmlns:a="http://schemas.openxmlformats.org/drawingml/2006/main">
            <a:off x="685800" y="3400425"/>
            <a:ext cx="48383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26. The wording determines the brackets.</a:t>
            </a:r>
          </a:p>
        </p:txBody>
      </p:sp>
    </p:spTree>
    <p:extLst>
      <p:ext uri="{BB962C8B-B14F-4D97-AF65-F5344CB8AC3E}">
        <p14:creationId xmlns:p14="http://schemas.microsoft.com/office/powerpoint/2010/main" val="4806018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451">
            <a:extLst xmlns:a="http://schemas.openxmlformats.org/drawingml/2006/main">
              <a:ext uri="{FF2B5EF4-FFF2-40B4-BE49-F238E27FC236}">
                <a16:creationId xmlns:a16="http://schemas.microsoft.com/office/drawing/2014/main" id="{0E54D7A5-DA99-4AC0-9E08-0E3E6E80B1E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52">
            <a:extLst xmlns:a="http://schemas.openxmlformats.org/drawingml/2006/main">
              <a:ext uri="{FF2B5EF4-FFF2-40B4-BE49-F238E27FC236}">
                <a16:creationId xmlns:a16="http://schemas.microsoft.com/office/drawing/2014/main" id="{BE1DF503-B797-4C7F-9FB6-FDB60871DEF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453">
            <a:extLst xmlns:a="http://schemas.openxmlformats.org/drawingml/2006/main">
              <a:ext uri="{FF2B5EF4-FFF2-40B4-BE49-F238E27FC236}">
                <a16:creationId xmlns:a16="http://schemas.microsoft.com/office/drawing/2014/main" id="{5D3DB4D3-2993-43C4-B2BE-A737DB1E1BB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54">
            <a:extLst xmlns:a="http://schemas.openxmlformats.org/drawingml/2006/main">
              <a:ext uri="{FF2B5EF4-FFF2-40B4-BE49-F238E27FC236}">
                <a16:creationId xmlns:a16="http://schemas.microsoft.com/office/drawing/2014/main" id="{D2D01046-B30D-44E1-B39A-A5C6EFC4E722}"/>
              </a:ext>
            </a:extLst>
          </p:cNvPr>
          <p:cNvSpPr>
            <a:spLocks xmlns:a="http://schemas.openxmlformats.org/drawingml/2006/main" noGrp="1"/>
          </p:cNvSpPr>
          <p:nvPr/>
        </p:nvSpPr>
        <p:spPr>
          <a:xfrm xmlns:a="http://schemas.openxmlformats.org/drawingml/2006/main">
            <a:off x="685800" y="1409700"/>
            <a:ext cx="27342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9 + 4 × 3.</a:t>
            </a:r>
          </a:p>
        </p:txBody>
      </p:sp>
      <p:sp>
        <p:nvSpPr>
          <p:cNvPr id="5" name="text-455">
            <a:extLst xmlns:a="http://schemas.openxmlformats.org/drawingml/2006/main">
              <a:ext uri="{FF2B5EF4-FFF2-40B4-BE49-F238E27FC236}">
                <a16:creationId xmlns:a16="http://schemas.microsoft.com/office/drawing/2014/main" id="{2FD37016-DA3E-4F63-9167-88C7350E9221}"/>
              </a:ext>
            </a:extLst>
          </p:cNvPr>
          <p:cNvSpPr>
            <a:spLocks xmlns:a="http://schemas.openxmlformats.org/drawingml/2006/main" noGrp="1"/>
          </p:cNvSpPr>
          <p:nvPr/>
        </p:nvSpPr>
        <p:spPr>
          <a:xfrm xmlns:a="http://schemas.openxmlformats.org/drawingml/2006/main">
            <a:off x="685800" y="1924050"/>
            <a:ext cx="29125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(9 + 4) × 3.</a:t>
            </a:r>
          </a:p>
        </p:txBody>
      </p:sp>
      <p:sp>
        <p:nvSpPr>
          <p:cNvPr id="6" name="text-456">
            <a:extLst xmlns:a="http://schemas.openxmlformats.org/drawingml/2006/main">
              <a:ext uri="{FF2B5EF4-FFF2-40B4-BE49-F238E27FC236}">
                <a16:creationId xmlns:a16="http://schemas.microsoft.com/office/drawing/2014/main" id="{29A96BF8-DEB9-4503-AC66-3CC9A6095B1C}"/>
              </a:ext>
            </a:extLst>
          </p:cNvPr>
          <p:cNvSpPr>
            <a:spLocks xmlns:a="http://schemas.openxmlformats.org/drawingml/2006/main" noGrp="1"/>
          </p:cNvSpPr>
          <p:nvPr/>
        </p:nvSpPr>
        <p:spPr>
          <a:xfrm xmlns:a="http://schemas.openxmlformats.org/drawingml/2006/main">
            <a:off x="685800" y="2438400"/>
            <a:ext cx="3507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30 − 12 ÷ 3 + 2.</a:t>
            </a:r>
          </a:p>
        </p:txBody>
      </p:sp>
      <p:sp>
        <p:nvSpPr>
          <p:cNvPr id="7" name="text-457">
            <a:extLst xmlns:a="http://schemas.openxmlformats.org/drawingml/2006/main">
              <a:ext uri="{FF2B5EF4-FFF2-40B4-BE49-F238E27FC236}">
                <a16:creationId xmlns:a16="http://schemas.microsoft.com/office/drawing/2014/main" id="{F4693AA3-F9F3-4633-B090-4982A305F57B}"/>
              </a:ext>
            </a:extLst>
          </p:cNvPr>
          <p:cNvSpPr>
            <a:spLocks xmlns:a="http://schemas.openxmlformats.org/drawingml/2006/main" noGrp="1"/>
          </p:cNvSpPr>
          <p:nvPr/>
        </p:nvSpPr>
        <p:spPr>
          <a:xfrm xmlns:a="http://schemas.openxmlformats.org/drawingml/2006/main">
            <a:off x="685800" y="3095625"/>
            <a:ext cx="15514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a:t>
            </a:r>
          </a:p>
        </p:txBody>
      </p:sp>
      <p:sp>
        <p:nvSpPr>
          <p:cNvPr id="8" name="text-458">
            <a:extLst xmlns:a="http://schemas.openxmlformats.org/drawingml/2006/main">
              <a:ext uri="{FF2B5EF4-FFF2-40B4-BE49-F238E27FC236}">
                <a16:creationId xmlns:a16="http://schemas.microsoft.com/office/drawing/2014/main" id="{2C69096D-03D0-4E9A-BDA0-10313D2863A3}"/>
              </a:ext>
            </a:extLst>
          </p:cNvPr>
          <p:cNvSpPr>
            <a:spLocks xmlns:a="http://schemas.openxmlformats.org/drawingml/2006/main" noGrp="1"/>
          </p:cNvSpPr>
          <p:nvPr/>
        </p:nvSpPr>
        <p:spPr>
          <a:xfrm xmlns:a="http://schemas.openxmlformats.org/drawingml/2006/main">
            <a:off x="2189607" y="295275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15 − 3</a:t>
            </a:r>
          </a:p>
        </p:txBody>
      </p:sp>
      <p:sp>
        <p:nvSpPr>
          <p:cNvPr id="9" name="text-459">
            <a:extLst xmlns:a="http://schemas.openxmlformats.org/drawingml/2006/main">
              <a:ext uri="{FF2B5EF4-FFF2-40B4-BE49-F238E27FC236}">
                <a16:creationId xmlns:a16="http://schemas.microsoft.com/office/drawing/2014/main" id="{B0C5BF71-B6CF-46DD-A64E-4501D7FCBF12}"/>
              </a:ext>
            </a:extLst>
          </p:cNvPr>
          <p:cNvSpPr>
            <a:spLocks xmlns:a="http://schemas.openxmlformats.org/drawingml/2006/main" noGrp="1"/>
          </p:cNvSpPr>
          <p:nvPr/>
        </p:nvSpPr>
        <p:spPr>
          <a:xfrm xmlns:a="http://schemas.openxmlformats.org/drawingml/2006/main">
            <a:off x="2189607" y="323850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 + 4</a:t>
            </a:r>
          </a:p>
        </p:txBody>
      </p:sp>
      <p:sp>
        <p:nvSpPr>
          <p:cNvPr id="10" name="fraction-bar-460">
            <a:extLst xmlns:a="http://schemas.openxmlformats.org/drawingml/2006/main">
              <a:ext uri="{FF2B5EF4-FFF2-40B4-BE49-F238E27FC236}">
                <a16:creationId xmlns:a16="http://schemas.microsoft.com/office/drawing/2014/main" id="{01C7E0BB-DB63-456E-BFCF-A8C4D38B7284}"/>
              </a:ext>
            </a:extLst>
          </p:cNvPr>
          <p:cNvSpPr>
            <a:spLocks xmlns:a="http://schemas.openxmlformats.org/drawingml/2006/main" noGrp="1"/>
          </p:cNvSpPr>
          <p:nvPr/>
        </p:nvSpPr>
        <p:spPr>
          <a:xfrm xmlns:a="http://schemas.openxmlformats.org/drawingml/2006/main">
            <a:off x="2208657" y="3219450"/>
            <a:ext cx="713423"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461">
            <a:extLst xmlns:a="http://schemas.openxmlformats.org/drawingml/2006/main">
              <a:ext uri="{FF2B5EF4-FFF2-40B4-BE49-F238E27FC236}">
                <a16:creationId xmlns:a16="http://schemas.microsoft.com/office/drawing/2014/main" id="{A4A0F686-41BF-442B-9B5E-6D54DA307ECE}"/>
              </a:ext>
            </a:extLst>
          </p:cNvPr>
          <p:cNvSpPr>
            <a:spLocks xmlns:a="http://schemas.openxmlformats.org/drawingml/2006/main" noGrp="1"/>
          </p:cNvSpPr>
          <p:nvPr/>
        </p:nvSpPr>
        <p:spPr>
          <a:xfrm xmlns:a="http://schemas.openxmlformats.org/drawingml/2006/main">
            <a:off x="2941130" y="30956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2" name="text-462">
            <a:extLst xmlns:a="http://schemas.openxmlformats.org/drawingml/2006/main">
              <a:ext uri="{FF2B5EF4-FFF2-40B4-BE49-F238E27FC236}">
                <a16:creationId xmlns:a16="http://schemas.microsoft.com/office/drawing/2014/main" id="{A5C3D941-EBC5-4BB7-BA54-F2AE418C918E}"/>
              </a:ext>
            </a:extLst>
          </p:cNvPr>
          <p:cNvSpPr>
            <a:spLocks xmlns:a="http://schemas.openxmlformats.org/drawingml/2006/main" noGrp="1"/>
          </p:cNvSpPr>
          <p:nvPr/>
        </p:nvSpPr>
        <p:spPr>
          <a:xfrm xmlns:a="http://schemas.openxmlformats.org/drawingml/2006/main">
            <a:off x="685800" y="3695700"/>
            <a:ext cx="60676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Write and evaluate five less than the square of 6.</a:t>
            </a:r>
          </a:p>
        </p:txBody>
      </p:sp>
    </p:spTree>
    <p:extLst>
      <p:ext uri="{BB962C8B-B14F-4D97-AF65-F5344CB8AC3E}">
        <p14:creationId xmlns:p14="http://schemas.microsoft.com/office/powerpoint/2010/main" val="69815239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463">
            <a:extLst xmlns:a="http://schemas.openxmlformats.org/drawingml/2006/main">
              <a:ext uri="{FF2B5EF4-FFF2-40B4-BE49-F238E27FC236}">
                <a16:creationId xmlns:a16="http://schemas.microsoft.com/office/drawing/2014/main" id="{10D19933-ABEE-4535-850F-AFFCF6BE838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64">
            <a:extLst xmlns:a="http://schemas.openxmlformats.org/drawingml/2006/main">
              <a:ext uri="{FF2B5EF4-FFF2-40B4-BE49-F238E27FC236}">
                <a16:creationId xmlns:a16="http://schemas.microsoft.com/office/drawing/2014/main" id="{32BF911E-A394-4B79-8AEA-315BEE8D1AA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465">
            <a:extLst xmlns:a="http://schemas.openxmlformats.org/drawingml/2006/main">
              <a:ext uri="{FF2B5EF4-FFF2-40B4-BE49-F238E27FC236}">
                <a16:creationId xmlns:a16="http://schemas.microsoft.com/office/drawing/2014/main" id="{C2C7889C-3B6C-4A5A-9236-0624310199C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66">
            <a:extLst xmlns:a="http://schemas.openxmlformats.org/drawingml/2006/main">
              <a:ext uri="{FF2B5EF4-FFF2-40B4-BE49-F238E27FC236}">
                <a16:creationId xmlns:a16="http://schemas.microsoft.com/office/drawing/2014/main" id="{286D09D8-DA20-44B3-827D-F2254D901B40}"/>
              </a:ext>
            </a:extLst>
          </p:cNvPr>
          <p:cNvSpPr>
            <a:spLocks xmlns:a="http://schemas.openxmlformats.org/drawingml/2006/main" noGrp="1"/>
          </p:cNvSpPr>
          <p:nvPr/>
        </p:nvSpPr>
        <p:spPr>
          <a:xfrm xmlns:a="http://schemas.openxmlformats.org/drawingml/2006/main">
            <a:off x="685800" y="1409700"/>
            <a:ext cx="10464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In 24 ÷ 6 × 2, division comes first because it is leftmost. The result is 8, </a:t>
            </a:r>
          </a:p>
        </p:txBody>
      </p:sp>
      <p:sp>
        <p:nvSpPr>
          <p:cNvPr id="5" name="text-467">
            <a:extLst xmlns:a="http://schemas.openxmlformats.org/drawingml/2006/main">
              <a:ext uri="{FF2B5EF4-FFF2-40B4-BE49-F238E27FC236}">
                <a16:creationId xmlns:a16="http://schemas.microsoft.com/office/drawing/2014/main" id="{CD2D2FD1-4236-4E0A-902B-E28185C9AE2A}"/>
              </a:ext>
            </a:extLst>
          </p:cNvPr>
          <p:cNvSpPr>
            <a:spLocks xmlns:a="http://schemas.openxmlformats.org/drawingml/2006/main" noGrp="1"/>
          </p:cNvSpPr>
          <p:nvPr/>
        </p:nvSpPr>
        <p:spPr>
          <a:xfrm xmlns:a="http://schemas.openxmlformats.org/drawingml/2006/main">
            <a:off x="685800" y="1752600"/>
            <a:ext cx="8790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2.</a:t>
            </a:r>
          </a:p>
        </p:txBody>
      </p:sp>
    </p:spTree>
    <p:extLst>
      <p:ext uri="{BB962C8B-B14F-4D97-AF65-F5344CB8AC3E}">
        <p14:creationId xmlns:p14="http://schemas.microsoft.com/office/powerpoint/2010/main" val="209302059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468">
            <a:extLst xmlns:a="http://schemas.openxmlformats.org/drawingml/2006/main">
              <a:ext uri="{FF2B5EF4-FFF2-40B4-BE49-F238E27FC236}">
                <a16:creationId xmlns:a16="http://schemas.microsoft.com/office/drawing/2014/main" id="{5A1308B3-08E2-4352-BA22-1EFC9F55A7C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69">
            <a:extLst xmlns:a="http://schemas.openxmlformats.org/drawingml/2006/main">
              <a:ext uri="{FF2B5EF4-FFF2-40B4-BE49-F238E27FC236}">
                <a16:creationId xmlns:a16="http://schemas.microsoft.com/office/drawing/2014/main" id="{FBE491FB-D37C-4DE0-82A4-2EAD3CE814F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470">
            <a:extLst xmlns:a="http://schemas.openxmlformats.org/drawingml/2006/main">
              <a:ext uri="{FF2B5EF4-FFF2-40B4-BE49-F238E27FC236}">
                <a16:creationId xmlns:a16="http://schemas.microsoft.com/office/drawing/2014/main" id="{A7FDE477-06E0-4CEA-BEF9-4413F1691BA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71">
            <a:extLst xmlns:a="http://schemas.openxmlformats.org/drawingml/2006/main">
              <a:ext uri="{FF2B5EF4-FFF2-40B4-BE49-F238E27FC236}">
                <a16:creationId xmlns:a16="http://schemas.microsoft.com/office/drawing/2014/main" id="{A79F4227-4412-4380-B858-A5B94E9212CC}"/>
              </a:ext>
            </a:extLst>
          </p:cNvPr>
          <p:cNvSpPr>
            <a:spLocks xmlns:a="http://schemas.openxmlformats.org/drawingml/2006/main" noGrp="1"/>
          </p:cNvSpPr>
          <p:nvPr/>
        </p:nvSpPr>
        <p:spPr>
          <a:xfrm xmlns:a="http://schemas.openxmlformats.org/drawingml/2006/main">
            <a:off x="685800" y="1409700"/>
            <a:ext cx="1884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9 + 12 = 21.</a:t>
            </a:r>
          </a:p>
        </p:txBody>
      </p:sp>
      <p:sp>
        <p:nvSpPr>
          <p:cNvPr id="5" name="text-472">
            <a:extLst xmlns:a="http://schemas.openxmlformats.org/drawingml/2006/main">
              <a:ext uri="{FF2B5EF4-FFF2-40B4-BE49-F238E27FC236}">
                <a16:creationId xmlns:a16="http://schemas.microsoft.com/office/drawing/2014/main" id="{486A0921-7839-4D86-AE0E-1399138DD8A6}"/>
              </a:ext>
            </a:extLst>
          </p:cNvPr>
          <p:cNvSpPr>
            <a:spLocks xmlns:a="http://schemas.openxmlformats.org/drawingml/2006/main" noGrp="1"/>
          </p:cNvSpPr>
          <p:nvPr/>
        </p:nvSpPr>
        <p:spPr>
          <a:xfrm xmlns:a="http://schemas.openxmlformats.org/drawingml/2006/main">
            <a:off x="685800" y="1924050"/>
            <a:ext cx="1884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13 × 3 = 39.</a:t>
            </a:r>
          </a:p>
        </p:txBody>
      </p:sp>
      <p:sp>
        <p:nvSpPr>
          <p:cNvPr id="6" name="text-473">
            <a:extLst xmlns:a="http://schemas.openxmlformats.org/drawingml/2006/main">
              <a:ext uri="{FF2B5EF4-FFF2-40B4-BE49-F238E27FC236}">
                <a16:creationId xmlns:a16="http://schemas.microsoft.com/office/drawing/2014/main" id="{E1096CD1-F08B-45AD-97EC-96F3EEC30F9B}"/>
              </a:ext>
            </a:extLst>
          </p:cNvPr>
          <p:cNvSpPr>
            <a:spLocks xmlns:a="http://schemas.openxmlformats.org/drawingml/2006/main" noGrp="1"/>
          </p:cNvSpPr>
          <p:nvPr/>
        </p:nvSpPr>
        <p:spPr>
          <a:xfrm xmlns:a="http://schemas.openxmlformats.org/drawingml/2006/main">
            <a:off x="685800" y="2438400"/>
            <a:ext cx="34772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30 − 4 + 2 = 26 + 2 = 28.</a:t>
            </a:r>
          </a:p>
        </p:txBody>
      </p:sp>
      <p:sp>
        <p:nvSpPr>
          <p:cNvPr id="7" name="text-474">
            <a:extLst xmlns:a="http://schemas.openxmlformats.org/drawingml/2006/main">
              <a:ext uri="{FF2B5EF4-FFF2-40B4-BE49-F238E27FC236}">
                <a16:creationId xmlns:a16="http://schemas.microsoft.com/office/drawing/2014/main" id="{B38C6CD0-7506-4303-9B4C-EC9351BAC3A7}"/>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475">
            <a:extLst xmlns:a="http://schemas.openxmlformats.org/drawingml/2006/main">
              <a:ext uri="{FF2B5EF4-FFF2-40B4-BE49-F238E27FC236}">
                <a16:creationId xmlns:a16="http://schemas.microsoft.com/office/drawing/2014/main" id="{07587F50-CBB0-4CC8-8E34-AF6169B2ECE5}"/>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text-476">
            <a:extLst xmlns:a="http://schemas.openxmlformats.org/drawingml/2006/main">
              <a:ext uri="{FF2B5EF4-FFF2-40B4-BE49-F238E27FC236}">
                <a16:creationId xmlns:a16="http://schemas.microsoft.com/office/drawing/2014/main" id="{BDA39890-C1AC-4AA3-962D-96F29135E7D6}"/>
              </a:ext>
            </a:extLst>
          </p:cNvPr>
          <p:cNvSpPr>
            <a:spLocks xmlns:a="http://schemas.openxmlformats.org/drawingml/2006/main" noGrp="1"/>
          </p:cNvSpPr>
          <p:nvPr/>
        </p:nvSpPr>
        <p:spPr>
          <a:xfrm xmlns:a="http://schemas.openxmlformats.org/drawingml/2006/main">
            <a:off x="1049274" y="32385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0" name="fraction-bar-477">
            <a:extLst xmlns:a="http://schemas.openxmlformats.org/drawingml/2006/main">
              <a:ext uri="{FF2B5EF4-FFF2-40B4-BE49-F238E27FC236}">
                <a16:creationId xmlns:a16="http://schemas.microsoft.com/office/drawing/2014/main" id="{2E60419B-9590-4774-B771-189C2A80621B}"/>
              </a:ext>
            </a:extLst>
          </p:cNvPr>
          <p:cNvSpPr>
            <a:spLocks xmlns:a="http://schemas.openxmlformats.org/drawingml/2006/main" noGrp="1"/>
          </p:cNvSpPr>
          <p:nvPr/>
        </p:nvSpPr>
        <p:spPr>
          <a:xfrm xmlns:a="http://schemas.openxmlformats.org/drawingml/2006/main">
            <a:off x="1068324" y="32194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478">
            <a:extLst xmlns:a="http://schemas.openxmlformats.org/drawingml/2006/main">
              <a:ext uri="{FF2B5EF4-FFF2-40B4-BE49-F238E27FC236}">
                <a16:creationId xmlns:a16="http://schemas.microsoft.com/office/drawing/2014/main" id="{B25313BF-D9CA-4930-9664-6F87509C6E48}"/>
              </a:ext>
            </a:extLst>
          </p:cNvPr>
          <p:cNvSpPr>
            <a:spLocks xmlns:a="http://schemas.openxmlformats.org/drawingml/2006/main" noGrp="1"/>
          </p:cNvSpPr>
          <p:nvPr/>
        </p:nvSpPr>
        <p:spPr>
          <a:xfrm xmlns:a="http://schemas.openxmlformats.org/drawingml/2006/main">
            <a:off x="1415224" y="309562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a:t>
            </a:r>
          </a:p>
        </p:txBody>
      </p:sp>
      <p:sp>
        <p:nvSpPr>
          <p:cNvPr id="12" name="text-479">
            <a:extLst xmlns:a="http://schemas.openxmlformats.org/drawingml/2006/main">
              <a:ext uri="{FF2B5EF4-FFF2-40B4-BE49-F238E27FC236}">
                <a16:creationId xmlns:a16="http://schemas.microsoft.com/office/drawing/2014/main" id="{5F59478B-937F-41EB-A53B-17C4412C1AE7}"/>
              </a:ext>
            </a:extLst>
          </p:cNvPr>
          <p:cNvSpPr>
            <a:spLocks xmlns:a="http://schemas.openxmlformats.org/drawingml/2006/main" noGrp="1"/>
          </p:cNvSpPr>
          <p:nvPr/>
        </p:nvSpPr>
        <p:spPr>
          <a:xfrm xmlns:a="http://schemas.openxmlformats.org/drawingml/2006/main">
            <a:off x="685800" y="3695700"/>
            <a:ext cx="29411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6² − 5 = 36 − 5 = 31.</a:t>
            </a:r>
          </a:p>
        </p:txBody>
      </p:sp>
    </p:spTree>
    <p:extLst>
      <p:ext uri="{BB962C8B-B14F-4D97-AF65-F5344CB8AC3E}">
        <p14:creationId xmlns:p14="http://schemas.microsoft.com/office/powerpoint/2010/main" val="11922519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2026-11-02T23:57:12.6310000Z</dcterms:created>
  <dcterms:modified xsi:type="dcterms:W3CDTF">2026-11-02T23:57:12.6310000Z</dcterms:modified>
</coreProperties>
</file>