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bbb9244ff454aff" /><Relationship Type="http://schemas.openxmlformats.org/officeDocument/2006/relationships/extended-properties" Target="/docProps/app.xml" Id="R2139739a31cf4ab5" /><Relationship Type="http://schemas.openxmlformats.org/officeDocument/2006/relationships/officeDocument" Target="/ppt/presentation.xml" Id="R8009609cfc0d4f04" /></Relationships>
</file>

<file path=ppt/presentation.xml><?xml version="1.0" encoding="utf-8"?>
<p:presentation xmlns:p="http://schemas.openxmlformats.org/presentationml/2006/main">
  <p:sldMasterIdLst>
    <p:sldMasterId xmlns:r="http://schemas.openxmlformats.org/officeDocument/2006/relationships" id="2147483648" r:id="R76eecfeaebda47b3"/>
  </p:sldMasterIdLst>
  <p:notesMasterIdLst>
    <p:notesMasterId xmlns:r="http://schemas.openxmlformats.org/officeDocument/2006/relationships" r:id="Rdd2054f312664e41"/>
  </p:notesMasterIdLst>
  <p:sldIdLst>
    <p:sldId xmlns:r="http://schemas.openxmlformats.org/officeDocument/2006/relationships" id="256" r:id="R72ded67e84de4134"/>
    <p:sldId xmlns:r="http://schemas.openxmlformats.org/officeDocument/2006/relationships" id="257" r:id="R1abbbe5b458741f4"/>
    <p:sldId xmlns:r="http://schemas.openxmlformats.org/officeDocument/2006/relationships" id="258" r:id="R1f22fc6da7cc45b6"/>
    <p:sldId xmlns:r="http://schemas.openxmlformats.org/officeDocument/2006/relationships" id="259" r:id="R1d679f0176094cbb"/>
    <p:sldId xmlns:r="http://schemas.openxmlformats.org/officeDocument/2006/relationships" id="260" r:id="R24c67f66b7b943b3"/>
    <p:sldId xmlns:r="http://schemas.openxmlformats.org/officeDocument/2006/relationships" id="261" r:id="Rea9cb69f31eb4a72"/>
    <p:sldId xmlns:r="http://schemas.openxmlformats.org/officeDocument/2006/relationships" id="262" r:id="Rdacfe3896bdf4e9c"/>
    <p:sldId xmlns:r="http://schemas.openxmlformats.org/officeDocument/2006/relationships" id="263" r:id="R90c20b9cf7ae442a"/>
    <p:sldId xmlns:r="http://schemas.openxmlformats.org/officeDocument/2006/relationships" id="264" r:id="R4cc40d0eaa15478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03ae35cf5f44d18" /><Relationship Type="http://schemas.openxmlformats.org/officeDocument/2006/relationships/slideMaster" Target="/ppt/slideMasters/slideMaster1.xml" Id="R76eecfeaebda47b3" /><Relationship Type="http://schemas.openxmlformats.org/officeDocument/2006/relationships/notesMaster" Target="/ppt/notesMasters/notesMaster1.xml" Id="Rdd2054f312664e41" /><Relationship Type="http://schemas.openxmlformats.org/officeDocument/2006/relationships/presProps" Target="/ppt/presProps.xml" Id="R7b3d105ab60f4af0" /><Relationship Type="http://schemas.openxmlformats.org/officeDocument/2006/relationships/tableStyles" Target="/ppt/tableStyles.xml" Id="R363a999cc39243c2" /><Relationship Type="http://schemas.openxmlformats.org/officeDocument/2006/relationships/slide" Target="/ppt/slides/slide1.xml" Id="R72ded67e84de4134" /><Relationship Type="http://schemas.openxmlformats.org/officeDocument/2006/relationships/slide" Target="/ppt/slides/slide2.xml" Id="R1abbbe5b458741f4" /><Relationship Type="http://schemas.openxmlformats.org/officeDocument/2006/relationships/slide" Target="/ppt/slides/slide3.xml" Id="R1f22fc6da7cc45b6" /><Relationship Type="http://schemas.openxmlformats.org/officeDocument/2006/relationships/slide" Target="/ppt/slides/slide4.xml" Id="R1d679f0176094cbb" /><Relationship Type="http://schemas.openxmlformats.org/officeDocument/2006/relationships/slide" Target="/ppt/slides/slide5.xml" Id="R24c67f66b7b943b3" /><Relationship Type="http://schemas.openxmlformats.org/officeDocument/2006/relationships/slide" Target="/ppt/slides/slide6.xml" Id="Rea9cb69f31eb4a72" /><Relationship Type="http://schemas.openxmlformats.org/officeDocument/2006/relationships/slide" Target="/ppt/slides/slide7.xml" Id="Rdacfe3896bdf4e9c" /><Relationship Type="http://schemas.openxmlformats.org/officeDocument/2006/relationships/slide" Target="/ppt/slides/slide8.xml" Id="R90c20b9cf7ae442a" /><Relationship Type="http://schemas.openxmlformats.org/officeDocument/2006/relationships/slide" Target="/ppt/slides/slide9.xml" Id="R4cc40d0eaa15478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79fe6632ffc424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acd89c70ab6437a" /><Relationship Type="http://schemas.openxmlformats.org/officeDocument/2006/relationships/notesMaster" Target="/ppt/notesMasters/notesMaster1.xml" Id="R10e82aefff70437f" /></Relationships>
</file>

<file path=ppt/notesSlides/_rels/notesSlide2.xml.rels>&#65279;<?xml version="1.0" encoding="utf-8"?><Relationships xmlns="http://schemas.openxmlformats.org/package/2006/relationships"><Relationship Type="http://schemas.openxmlformats.org/officeDocument/2006/relationships/slide" Target="/ppt/slides/slide2.xml" Id="Rf220c527bcfc43c3" /><Relationship Type="http://schemas.openxmlformats.org/officeDocument/2006/relationships/notesMaster" Target="/ppt/notesMasters/notesMaster1.xml" Id="R74535a88cb32436c" /></Relationships>
</file>

<file path=ppt/notesSlides/_rels/notesSlide3.xml.rels>&#65279;<?xml version="1.0" encoding="utf-8"?><Relationships xmlns="http://schemas.openxmlformats.org/package/2006/relationships"><Relationship Type="http://schemas.openxmlformats.org/officeDocument/2006/relationships/slide" Target="/ppt/slides/slide3.xml" Id="R49b83c7a98094c19" /><Relationship Type="http://schemas.openxmlformats.org/officeDocument/2006/relationships/notesMaster" Target="/ppt/notesMasters/notesMaster1.xml" Id="R91ae7642828b4ed7" /></Relationships>
</file>

<file path=ppt/notesSlides/_rels/notesSlide4.xml.rels>&#65279;<?xml version="1.0" encoding="utf-8"?><Relationships xmlns="http://schemas.openxmlformats.org/package/2006/relationships"><Relationship Type="http://schemas.openxmlformats.org/officeDocument/2006/relationships/slide" Target="/ppt/slides/slide4.xml" Id="R18e12c9b99264626" /><Relationship Type="http://schemas.openxmlformats.org/officeDocument/2006/relationships/notesMaster" Target="/ppt/notesMasters/notesMaster1.xml" Id="R7c9a083b773b4631" /></Relationships>
</file>

<file path=ppt/notesSlides/_rels/notesSlide5.xml.rels>&#65279;<?xml version="1.0" encoding="utf-8"?><Relationships xmlns="http://schemas.openxmlformats.org/package/2006/relationships"><Relationship Type="http://schemas.openxmlformats.org/officeDocument/2006/relationships/slide" Target="/ppt/slides/slide5.xml" Id="R9da926ed79014a69" /><Relationship Type="http://schemas.openxmlformats.org/officeDocument/2006/relationships/notesMaster" Target="/ppt/notesMasters/notesMaster1.xml" Id="Rae9c881d346d4c22" /></Relationships>
</file>

<file path=ppt/notesSlides/_rels/notesSlide6.xml.rels>&#65279;<?xml version="1.0" encoding="utf-8"?><Relationships xmlns="http://schemas.openxmlformats.org/package/2006/relationships"><Relationship Type="http://schemas.openxmlformats.org/officeDocument/2006/relationships/slide" Target="/ppt/slides/slide6.xml" Id="Rbc6cdc0b5d544fef" /><Relationship Type="http://schemas.openxmlformats.org/officeDocument/2006/relationships/notesMaster" Target="/ppt/notesMasters/notesMaster1.xml" Id="Reb51d636c1034e85" /></Relationships>
</file>

<file path=ppt/notesSlides/_rels/notesSlide7.xml.rels>&#65279;<?xml version="1.0" encoding="utf-8"?><Relationships xmlns="http://schemas.openxmlformats.org/package/2006/relationships"><Relationship Type="http://schemas.openxmlformats.org/officeDocument/2006/relationships/slide" Target="/ppt/slides/slide7.xml" Id="Ra0145be1681b4c11" /><Relationship Type="http://schemas.openxmlformats.org/officeDocument/2006/relationships/notesMaster" Target="/ppt/notesMasters/notesMaster1.xml" Id="Rd6e070ebe8d04bf4" /></Relationships>
</file>

<file path=ppt/notesSlides/_rels/notesSlide8.xml.rels>&#65279;<?xml version="1.0" encoding="utf-8"?><Relationships xmlns="http://schemas.openxmlformats.org/package/2006/relationships"><Relationship Type="http://schemas.openxmlformats.org/officeDocument/2006/relationships/slide" Target="/ppt/slides/slide8.xml" Id="R2f31ac1be65a4d16" /><Relationship Type="http://schemas.openxmlformats.org/officeDocument/2006/relationships/notesMaster" Target="/ppt/notesMasters/notesMaster1.xml" Id="Rcfcaf053d663414b" /></Relationships>
</file>

<file path=ppt/notesSlides/_rels/notesSlide9.xml.rels>&#65279;<?xml version="1.0" encoding="utf-8"?><Relationships xmlns="http://schemas.openxmlformats.org/package/2006/relationships"><Relationship Type="http://schemas.openxmlformats.org/officeDocument/2006/relationships/slide" Target="/ppt/slides/slide9.xml" Id="R3ff434706e4d4097" /><Relationship Type="http://schemas.openxmlformats.org/officeDocument/2006/relationships/notesMaster" Target="/ppt/notesMasters/notesMaster1.xml" Id="Re340a863f05c435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sign gives direction relative to a chosen zero. Positive and negative values can describe temperatures, heights, movements and balances. State what zero and each direction mean in the context. An increase is represented by a positive change and a decrease by a negative change.</a:t>
            </a:r>
          </a:p>
          <a:p xmlns:a="http://schemas.openxmlformats.org/drawingml/2006/main">
            <a:r>
              <a:t/>
            </a:r>
          </a:p>
          <a:p xmlns:a="http://schemas.openxmlformats.org/drawingml/2006/main">
            <a:r>
              <a:t>Worked example</a:t>
            </a:r>
          </a:p>
          <a:p xmlns:a="http://schemas.openxmlformats.org/drawingml/2006/main">
            <a:r>
              <a:t>A submarine at −18 m rises 7 m. Its new position is −18 + 7 = −11 m. It is still below sea level, but it is closer to zero.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add numbers with the same sign, add their absolute values and keep the sign. With different signs, subtract the smaller absolute value from the larger and keep the sign of the number with larger absolute value. Opposite numbers sum to zero.</a:t>
            </a:r>
          </a:p>
          <a:p xmlns:a="http://schemas.openxmlformats.org/drawingml/2006/main">
            <a:r>
              <a:t/>
            </a:r>
          </a:p>
          <a:p xmlns:a="http://schemas.openxmlformats.org/drawingml/2006/main">
            <a:r>
              <a:t>Worked example</a:t>
            </a:r>
          </a:p>
          <a:p xmlns:a="http://schemas.openxmlformats.org/drawingml/2006/main">
            <a:r>
              <a:t>−8 + (−5) = −13. For −8 + 5, subtract 5 from 8 and keep the negative sign, giving −3. Also, −8 + 8 = 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Subtracting a number is the same as adding its opposite. Rewrite the subtraction first, then use addition rules. Brackets help separate the operation symbol from a negative sign. On a number line, subtracting a negative moves right.</a:t>
            </a:r>
          </a:p>
          <a:p xmlns:a="http://schemas.openxmlformats.org/drawingml/2006/main">
            <a:r>
              <a:t/>
            </a:r>
          </a:p>
          <a:p xmlns:a="http://schemas.openxmlformats.org/drawingml/2006/main">
            <a:r>
              <a:t>Worked example</a:t>
            </a:r>
          </a:p>
          <a:p xmlns:a="http://schemas.openxmlformats.org/drawingml/2006/main">
            <a:r>
              <a:t>6 − (−4) = 6 + 4 = 10. Also, −3 − 7 = −3 + (−7) = −10, and −3 − (−7) = −3 + 7 = 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multiplication and division, equal signs give a positive result and different signs give a negative result. Work out the sign separately from the absolute values. A product with an even number of negative factors is positive; an odd number gives a negative product.</a:t>
            </a:r>
          </a:p>
          <a:p xmlns:a="http://schemas.openxmlformats.org/drawingml/2006/main">
            <a:r>
              <a:t/>
            </a:r>
          </a:p>
          <a:p xmlns:a="http://schemas.openxmlformats.org/drawingml/2006/main">
            <a:r>
              <a:t>Worked example</a:t>
            </a:r>
          </a:p>
          <a:p xmlns:a="http://schemas.openxmlformats.org/drawingml/2006/main">
            <a:r>
              <a:t>(−6) × (−4) = 24, while 24 ÷ (−6) = −4. The product (−2) × (−3) × (−5) = −30 because it has three negative factors.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negative sign outside brackets applies to the whole bracket. Powers act on their stated base. Brackets determine whether the negative sign is part of that base. Write each stage clearly before combining terms.</a:t>
            </a:r>
          </a:p>
          <a:p xmlns:a="http://schemas.openxmlformats.org/drawingml/2006/main">
            <a:r>
              <a:t/>
            </a:r>
          </a:p>
          <a:p xmlns:a="http://schemas.openxmlformats.org/drawingml/2006/main">
            <a:r>
              <a:t>Worked example</a:t>
            </a:r>
          </a:p>
          <a:p xmlns:a="http://schemas.openxmlformats.org/drawingml/2006/main">
            <a:r>
              <a:t>(−3)² = (−3) × (−3) = 9. In contrast, −3² = −(3 × 3) = −9. Also, −(5 − 8) = −(−3) =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2e56d80d883428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30321a080d54c0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be30e6f04f44a7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6e360806cd5439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297c30be26c48d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9de4cdde5984da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0B735B2-CDAE-408F-82AA-B3A58208A1A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5BC7EEE-15FB-435F-9319-964F000FDE9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CF636B3-5D86-46E6-BB7A-0D092D8E0CC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C68711B-2D61-4EE0-A8F2-95693D9571D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F1B1366-9BFB-4FC1-B33A-F1BC90E1088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E07212F-B1CD-4F10-836E-6BD3F6E5F44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8FDBB09-B2EA-465B-9B17-0C0DB0C0086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BFD1189-0DF2-4B3D-AC2B-FB3A73B05FE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2A52E68-D2B1-4238-8BB2-78DB4B84773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A6F3127-161D-4D8E-A137-7C6550BDAB9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2e6b48009a46bf" /><Relationship Type="http://schemas.openxmlformats.org/officeDocument/2006/relationships/slideLayout" Target="/ppt/slideLayouts/slideLayout1.xml" Id="R9d28d8d5dd374338" /><Relationship Type="http://schemas.openxmlformats.org/officeDocument/2006/relationships/slideLayout" Target="/ppt/slideLayouts/slideLayout2.xml" Id="R62a730242cfc401c" /><Relationship Type="http://schemas.openxmlformats.org/officeDocument/2006/relationships/slideLayout" Target="/ppt/slideLayouts/slideLayout3.xml" Id="Rc3b19a18dd9c49ea" /><Relationship Type="http://schemas.openxmlformats.org/officeDocument/2006/relationships/slideLayout" Target="/ppt/slideLayouts/slideLayout4.xml" Id="R6204016cf36144f4" /><Relationship Type="http://schemas.openxmlformats.org/officeDocument/2006/relationships/slideLayout" Target="/ppt/slideLayouts/slideLayout5.xml" Id="Ra6c2693d7f834a5e" /><Relationship Type="http://schemas.openxmlformats.org/officeDocument/2006/relationships/slideLayout" Target="/ppt/slideLayouts/slideLayout6.xml" Id="R3e24ff5c541c4fe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d28d8d5dd374338"/>
    <p:sldLayoutId xmlns:r="http://schemas.openxmlformats.org/officeDocument/2006/relationships" id="2147483650" r:id="R62a730242cfc401c"/>
    <p:sldLayoutId xmlns:r="http://schemas.openxmlformats.org/officeDocument/2006/relationships" id="2147483651" r:id="Rc3b19a18dd9c49ea"/>
    <p:sldLayoutId xmlns:r="http://schemas.openxmlformats.org/officeDocument/2006/relationships" id="2147483652" r:id="R6204016cf36144f4"/>
    <p:sldLayoutId xmlns:r="http://schemas.openxmlformats.org/officeDocument/2006/relationships" id="2147483653" r:id="Ra6c2693d7f834a5e"/>
    <p:sldLayoutId xmlns:r="http://schemas.openxmlformats.org/officeDocument/2006/relationships" id="2147483654" r:id="R3e24ff5c541c4fe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b4f7fbad30f4278" /><Relationship Type="http://schemas.openxmlformats.org/officeDocument/2006/relationships/notesSlide" Target="/ppt/notesSlides/notesSlide1.xml" Id="R90f8e9d40e7e469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95fd5058bda4977" /><Relationship Type="http://schemas.openxmlformats.org/officeDocument/2006/relationships/notesSlide" Target="/ppt/notesSlides/notesSlide2.xml" Id="R7ecc0f567e4e4f9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79d17c9aa0c452e" /><Relationship Type="http://schemas.openxmlformats.org/officeDocument/2006/relationships/notesSlide" Target="/ppt/notesSlides/notesSlide3.xml" Id="Recf7bd66c3884b4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2717625ad214064" /><Relationship Type="http://schemas.openxmlformats.org/officeDocument/2006/relationships/notesSlide" Target="/ppt/notesSlides/notesSlide4.xml" Id="Ra521b78c805c46b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a1985eb049b4c5c" /><Relationship Type="http://schemas.openxmlformats.org/officeDocument/2006/relationships/notesSlide" Target="/ppt/notesSlides/notesSlide5.xml" Id="R9ddf52b9a27e4ce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6f806a50b4f4d6b" /><Relationship Type="http://schemas.openxmlformats.org/officeDocument/2006/relationships/notesSlide" Target="/ppt/notesSlides/notesSlide6.xml" Id="R05c45e31ca39453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57bb153ffab4619" /><Relationship Type="http://schemas.openxmlformats.org/officeDocument/2006/relationships/notesSlide" Target="/ppt/notesSlides/notesSlide7.xml" Id="Rb20efff42f824ba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5405a9947e04293" /><Relationship Type="http://schemas.openxmlformats.org/officeDocument/2006/relationships/notesSlide" Target="/ppt/notesSlides/notesSlide8.xml" Id="Ra7e867e6801244c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8b248d0e7a34ff1" /><Relationship Type="http://schemas.openxmlformats.org/officeDocument/2006/relationships/notesSlide" Target="/ppt/notesSlides/notesSlide9.xml" Id="Rf9f5c5941cbf4fbd"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18">
            <a:extLst xmlns:a="http://schemas.openxmlformats.org/drawingml/2006/main">
              <a:ext uri="{FF2B5EF4-FFF2-40B4-BE49-F238E27FC236}">
                <a16:creationId xmlns:a16="http://schemas.microsoft.com/office/drawing/2014/main" id="{FB0AF369-636C-46E5-A69E-744696AE35D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319">
            <a:extLst xmlns:a="http://schemas.openxmlformats.org/drawingml/2006/main">
              <a:ext uri="{FF2B5EF4-FFF2-40B4-BE49-F238E27FC236}">
                <a16:creationId xmlns:a16="http://schemas.microsoft.com/office/drawing/2014/main" id="{D58D88D3-D5DC-45E5-B1F6-9F100CBC72C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Positive and negative numbers</a:t>
            </a:r>
          </a:p>
        </p:txBody>
      </p:sp>
      <p:sp>
        <p:nvSpPr>
          <p:cNvPr id="3" name="text-320">
            <a:extLst xmlns:a="http://schemas.openxmlformats.org/drawingml/2006/main">
              <a:ext uri="{FF2B5EF4-FFF2-40B4-BE49-F238E27FC236}">
                <a16:creationId xmlns:a16="http://schemas.microsoft.com/office/drawing/2014/main" id="{5B6ED1AF-207D-415A-997E-4206B185304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21">
            <a:extLst xmlns:a="http://schemas.openxmlformats.org/drawingml/2006/main">
              <a:ext uri="{FF2B5EF4-FFF2-40B4-BE49-F238E27FC236}">
                <a16:creationId xmlns:a16="http://schemas.microsoft.com/office/drawing/2014/main" id="{AB51771D-4A20-42E6-93B7-2C47A8970DE5}"/>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322">
            <a:extLst xmlns:a="http://schemas.openxmlformats.org/drawingml/2006/main">
              <a:ext uri="{FF2B5EF4-FFF2-40B4-BE49-F238E27FC236}">
                <a16:creationId xmlns:a16="http://schemas.microsoft.com/office/drawing/2014/main" id="{EFB1D96A-5206-4D2C-AF4E-9EA646AAD317}"/>
              </a:ext>
            </a:extLst>
          </p:cNvPr>
          <p:cNvSpPr>
            <a:spLocks xmlns:a="http://schemas.openxmlformats.org/drawingml/2006/main" noGrp="1"/>
          </p:cNvSpPr>
          <p:nvPr/>
        </p:nvSpPr>
        <p:spPr>
          <a:xfrm xmlns:a="http://schemas.openxmlformats.org/drawingml/2006/main">
            <a:off x="685800" y="2133600"/>
            <a:ext cx="22315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Directed quantities</a:t>
            </a:r>
          </a:p>
        </p:txBody>
      </p:sp>
      <p:sp>
        <p:nvSpPr>
          <p:cNvPr id="6" name="text-323">
            <a:extLst xmlns:a="http://schemas.openxmlformats.org/drawingml/2006/main">
              <a:ext uri="{FF2B5EF4-FFF2-40B4-BE49-F238E27FC236}">
                <a16:creationId xmlns:a16="http://schemas.microsoft.com/office/drawing/2014/main" id="{058FB872-8422-489B-A5B7-B341FEC1AD18}"/>
              </a:ext>
            </a:extLst>
          </p:cNvPr>
          <p:cNvSpPr>
            <a:spLocks xmlns:a="http://schemas.openxmlformats.org/drawingml/2006/main" noGrp="1"/>
          </p:cNvSpPr>
          <p:nvPr/>
        </p:nvSpPr>
        <p:spPr>
          <a:xfrm xmlns:a="http://schemas.openxmlformats.org/drawingml/2006/main">
            <a:off x="685800" y="2524125"/>
            <a:ext cx="27587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Adding signed numbers</a:t>
            </a:r>
          </a:p>
        </p:txBody>
      </p:sp>
      <p:sp>
        <p:nvSpPr>
          <p:cNvPr id="7" name="text-324">
            <a:extLst xmlns:a="http://schemas.openxmlformats.org/drawingml/2006/main">
              <a:ext uri="{FF2B5EF4-FFF2-40B4-BE49-F238E27FC236}">
                <a16:creationId xmlns:a16="http://schemas.microsoft.com/office/drawing/2014/main" id="{977AE25B-B933-436D-B609-8B7B4CE53B18}"/>
              </a:ext>
            </a:extLst>
          </p:cNvPr>
          <p:cNvSpPr>
            <a:spLocks xmlns:a="http://schemas.openxmlformats.org/drawingml/2006/main" noGrp="1"/>
          </p:cNvSpPr>
          <p:nvPr/>
        </p:nvSpPr>
        <p:spPr>
          <a:xfrm xmlns:a="http://schemas.openxmlformats.org/drawingml/2006/main">
            <a:off x="685800" y="2914650"/>
            <a:ext cx="32902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Subtracting signed numbers</a:t>
            </a:r>
          </a:p>
        </p:txBody>
      </p:sp>
      <p:sp>
        <p:nvSpPr>
          <p:cNvPr id="8" name="text-325">
            <a:extLst xmlns:a="http://schemas.openxmlformats.org/drawingml/2006/main">
              <a:ext uri="{FF2B5EF4-FFF2-40B4-BE49-F238E27FC236}">
                <a16:creationId xmlns:a16="http://schemas.microsoft.com/office/drawing/2014/main" id="{C6551525-4BE1-40AE-AD11-88291CC75CA8}"/>
              </a:ext>
            </a:extLst>
          </p:cNvPr>
          <p:cNvSpPr>
            <a:spLocks xmlns:a="http://schemas.openxmlformats.org/drawingml/2006/main" noGrp="1"/>
          </p:cNvSpPr>
          <p:nvPr/>
        </p:nvSpPr>
        <p:spPr>
          <a:xfrm xmlns:a="http://schemas.openxmlformats.org/drawingml/2006/main">
            <a:off x="685800" y="3305175"/>
            <a:ext cx="47002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Multiplying and dividing signed numbers</a:t>
            </a:r>
          </a:p>
        </p:txBody>
      </p:sp>
      <p:sp>
        <p:nvSpPr>
          <p:cNvPr id="9" name="text-326">
            <a:extLst xmlns:a="http://schemas.openxmlformats.org/drawingml/2006/main">
              <a:ext uri="{FF2B5EF4-FFF2-40B4-BE49-F238E27FC236}">
                <a16:creationId xmlns:a16="http://schemas.microsoft.com/office/drawing/2014/main" id="{EF436213-130F-4A41-8F84-A94136467474}"/>
              </a:ext>
            </a:extLst>
          </p:cNvPr>
          <p:cNvSpPr>
            <a:spLocks xmlns:a="http://schemas.openxmlformats.org/drawingml/2006/main" noGrp="1"/>
          </p:cNvSpPr>
          <p:nvPr/>
        </p:nvSpPr>
        <p:spPr>
          <a:xfrm xmlns:a="http://schemas.openxmlformats.org/drawingml/2006/main">
            <a:off x="685800" y="3695700"/>
            <a:ext cx="31175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Signs brackets and powers</a:t>
            </a:r>
          </a:p>
        </p:txBody>
      </p:sp>
    </p:spTree>
    <p:extLst>
      <p:ext uri="{BB962C8B-B14F-4D97-AF65-F5344CB8AC3E}">
        <p14:creationId xmlns:p14="http://schemas.microsoft.com/office/powerpoint/2010/main" val="161042637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327">
            <a:extLst xmlns:a="http://schemas.openxmlformats.org/drawingml/2006/main">
              <a:ext uri="{FF2B5EF4-FFF2-40B4-BE49-F238E27FC236}">
                <a16:creationId xmlns:a16="http://schemas.microsoft.com/office/drawing/2014/main" id="{E8E9CC62-AA3A-465F-9EF6-DB1AF0C5096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328">
            <a:extLst xmlns:a="http://schemas.openxmlformats.org/drawingml/2006/main">
              <a:ext uri="{FF2B5EF4-FFF2-40B4-BE49-F238E27FC236}">
                <a16:creationId xmlns:a16="http://schemas.microsoft.com/office/drawing/2014/main" id="{F4BF369C-273E-4627-A8E7-0763FA47C8C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Directed quantities</a:t>
            </a:r>
          </a:p>
        </p:txBody>
      </p:sp>
      <p:sp>
        <p:nvSpPr>
          <p:cNvPr id="3" name="text-329">
            <a:extLst xmlns:a="http://schemas.openxmlformats.org/drawingml/2006/main">
              <a:ext uri="{FF2B5EF4-FFF2-40B4-BE49-F238E27FC236}">
                <a16:creationId xmlns:a16="http://schemas.microsoft.com/office/drawing/2014/main" id="{70E15C23-B74E-40F6-BA34-A5B704C9974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30">
            <a:extLst xmlns:a="http://schemas.openxmlformats.org/drawingml/2006/main">
              <a:ext uri="{FF2B5EF4-FFF2-40B4-BE49-F238E27FC236}">
                <a16:creationId xmlns:a16="http://schemas.microsoft.com/office/drawing/2014/main" id="{8A8E2EA1-F44A-4C13-956F-4D89B6618A0A}"/>
              </a:ext>
            </a:extLst>
          </p:cNvPr>
          <p:cNvSpPr>
            <a:spLocks xmlns:a="http://schemas.openxmlformats.org/drawingml/2006/main" noGrp="1"/>
          </p:cNvSpPr>
          <p:nvPr/>
        </p:nvSpPr>
        <p:spPr>
          <a:xfrm xmlns:a="http://schemas.openxmlformats.org/drawingml/2006/main">
            <a:off x="685800" y="1409700"/>
            <a:ext cx="104160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sign gives direction relative to a chosen zero. Positive and negative values can describe </a:t>
            </a:r>
          </a:p>
        </p:txBody>
      </p:sp>
      <p:sp>
        <p:nvSpPr>
          <p:cNvPr id="5" name="text-331">
            <a:extLst xmlns:a="http://schemas.openxmlformats.org/drawingml/2006/main">
              <a:ext uri="{FF2B5EF4-FFF2-40B4-BE49-F238E27FC236}">
                <a16:creationId xmlns:a16="http://schemas.microsoft.com/office/drawing/2014/main" id="{F06AE103-020A-403A-A607-5AAB0E855B41}"/>
              </a:ext>
            </a:extLst>
          </p:cNvPr>
          <p:cNvSpPr>
            <a:spLocks xmlns:a="http://schemas.openxmlformats.org/drawingml/2006/main" noGrp="1"/>
          </p:cNvSpPr>
          <p:nvPr/>
        </p:nvSpPr>
        <p:spPr>
          <a:xfrm xmlns:a="http://schemas.openxmlformats.org/drawingml/2006/main">
            <a:off x="685800" y="1752600"/>
            <a:ext cx="106336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temperatures, heights, movements and balances. State what zero and each direction mean </a:t>
            </a:r>
          </a:p>
        </p:txBody>
      </p:sp>
      <p:sp>
        <p:nvSpPr>
          <p:cNvPr id="6" name="text-332">
            <a:extLst xmlns:a="http://schemas.openxmlformats.org/drawingml/2006/main">
              <a:ext uri="{FF2B5EF4-FFF2-40B4-BE49-F238E27FC236}">
                <a16:creationId xmlns:a16="http://schemas.microsoft.com/office/drawing/2014/main" id="{3CE397E7-22CE-4C72-B6D4-9F5402FC6BD7}"/>
              </a:ext>
            </a:extLst>
          </p:cNvPr>
          <p:cNvSpPr>
            <a:spLocks xmlns:a="http://schemas.openxmlformats.org/drawingml/2006/main" noGrp="1"/>
          </p:cNvSpPr>
          <p:nvPr/>
        </p:nvSpPr>
        <p:spPr>
          <a:xfrm xmlns:a="http://schemas.openxmlformats.org/drawingml/2006/main">
            <a:off x="685800" y="2095500"/>
            <a:ext cx="10822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 the context. An increase is represented by a positive change and a decrease by a negative </a:t>
            </a:r>
          </a:p>
        </p:txBody>
      </p:sp>
      <p:sp>
        <p:nvSpPr>
          <p:cNvPr id="7" name="text-333">
            <a:extLst xmlns:a="http://schemas.openxmlformats.org/drawingml/2006/main">
              <a:ext uri="{FF2B5EF4-FFF2-40B4-BE49-F238E27FC236}">
                <a16:creationId xmlns:a16="http://schemas.microsoft.com/office/drawing/2014/main" id="{66F15587-C986-47BD-85DD-18E574BBF5C0}"/>
              </a:ext>
            </a:extLst>
          </p:cNvPr>
          <p:cNvSpPr>
            <a:spLocks xmlns:a="http://schemas.openxmlformats.org/drawingml/2006/main" noGrp="1"/>
          </p:cNvSpPr>
          <p:nvPr/>
        </p:nvSpPr>
        <p:spPr>
          <a:xfrm xmlns:a="http://schemas.openxmlformats.org/drawingml/2006/main">
            <a:off x="685800" y="2438400"/>
            <a:ext cx="9615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change.</a:t>
            </a:r>
          </a:p>
        </p:txBody>
      </p:sp>
      <p:sp>
        <p:nvSpPr>
          <p:cNvPr id="8" name="text-334">
            <a:extLst xmlns:a="http://schemas.openxmlformats.org/drawingml/2006/main">
              <a:ext uri="{FF2B5EF4-FFF2-40B4-BE49-F238E27FC236}">
                <a16:creationId xmlns:a16="http://schemas.microsoft.com/office/drawing/2014/main" id="{D8DE91D3-A267-4149-8E3C-D2E2866F389F}"/>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335">
            <a:extLst xmlns:a="http://schemas.openxmlformats.org/drawingml/2006/main">
              <a:ext uri="{FF2B5EF4-FFF2-40B4-BE49-F238E27FC236}">
                <a16:creationId xmlns:a16="http://schemas.microsoft.com/office/drawing/2014/main" id="{9CF67416-27E3-465D-A20A-2242A01704CE}"/>
              </a:ext>
            </a:extLst>
          </p:cNvPr>
          <p:cNvSpPr>
            <a:spLocks xmlns:a="http://schemas.openxmlformats.org/drawingml/2006/main" noGrp="1"/>
          </p:cNvSpPr>
          <p:nvPr/>
        </p:nvSpPr>
        <p:spPr>
          <a:xfrm xmlns:a="http://schemas.openxmlformats.org/drawingml/2006/main">
            <a:off x="685800" y="3400425"/>
            <a:ext cx="104428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submarine at −18 m rises 7 m. Its new position is −18 + 7 = −11 m. It is still below sea </a:t>
            </a:r>
          </a:p>
        </p:txBody>
      </p:sp>
      <p:sp>
        <p:nvSpPr>
          <p:cNvPr id="10" name="text-336">
            <a:extLst xmlns:a="http://schemas.openxmlformats.org/drawingml/2006/main">
              <a:ext uri="{FF2B5EF4-FFF2-40B4-BE49-F238E27FC236}">
                <a16:creationId xmlns:a16="http://schemas.microsoft.com/office/drawing/2014/main" id="{77912CEC-9DF1-43F4-80CC-58447790F122}"/>
              </a:ext>
            </a:extLst>
          </p:cNvPr>
          <p:cNvSpPr>
            <a:spLocks xmlns:a="http://schemas.openxmlformats.org/drawingml/2006/main" noGrp="1"/>
          </p:cNvSpPr>
          <p:nvPr/>
        </p:nvSpPr>
        <p:spPr>
          <a:xfrm xmlns:a="http://schemas.openxmlformats.org/drawingml/2006/main">
            <a:off x="685800" y="3743325"/>
            <a:ext cx="32855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level, but it is closer to zero.</a:t>
            </a:r>
          </a:p>
        </p:txBody>
      </p:sp>
    </p:spTree>
    <p:extLst>
      <p:ext uri="{BB962C8B-B14F-4D97-AF65-F5344CB8AC3E}">
        <p14:creationId xmlns:p14="http://schemas.microsoft.com/office/powerpoint/2010/main" val="40326374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37">
            <a:extLst xmlns:a="http://schemas.openxmlformats.org/drawingml/2006/main">
              <a:ext uri="{FF2B5EF4-FFF2-40B4-BE49-F238E27FC236}">
                <a16:creationId xmlns:a16="http://schemas.microsoft.com/office/drawing/2014/main" id="{B5E9423F-AD82-44A5-9B3D-7A9AADCB8F4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338">
            <a:extLst xmlns:a="http://schemas.openxmlformats.org/drawingml/2006/main">
              <a:ext uri="{FF2B5EF4-FFF2-40B4-BE49-F238E27FC236}">
                <a16:creationId xmlns:a16="http://schemas.microsoft.com/office/drawing/2014/main" id="{1E7136A5-323F-46DA-B16A-766E669665C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Adding signed numbers</a:t>
            </a:r>
          </a:p>
        </p:txBody>
      </p:sp>
      <p:sp>
        <p:nvSpPr>
          <p:cNvPr id="3" name="text-339">
            <a:extLst xmlns:a="http://schemas.openxmlformats.org/drawingml/2006/main">
              <a:ext uri="{FF2B5EF4-FFF2-40B4-BE49-F238E27FC236}">
                <a16:creationId xmlns:a16="http://schemas.microsoft.com/office/drawing/2014/main" id="{E56A56E9-8E91-49C9-B990-496C854D42E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40">
            <a:extLst xmlns:a="http://schemas.openxmlformats.org/drawingml/2006/main">
              <a:ext uri="{FF2B5EF4-FFF2-40B4-BE49-F238E27FC236}">
                <a16:creationId xmlns:a16="http://schemas.microsoft.com/office/drawing/2014/main" id="{F4380A95-C5B9-43B7-8FE7-799589A0DE43}"/>
              </a:ext>
            </a:extLst>
          </p:cNvPr>
          <p:cNvSpPr>
            <a:spLocks xmlns:a="http://schemas.openxmlformats.org/drawingml/2006/main" noGrp="1"/>
          </p:cNvSpPr>
          <p:nvPr/>
        </p:nvSpPr>
        <p:spPr>
          <a:xfrm xmlns:a="http://schemas.openxmlformats.org/drawingml/2006/main">
            <a:off x="685800" y="1409700"/>
            <a:ext cx="100299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add numbers with the same sign, add their absolute values and keep the sign. With </a:t>
            </a:r>
          </a:p>
        </p:txBody>
      </p:sp>
      <p:sp>
        <p:nvSpPr>
          <p:cNvPr id="5" name="text-341">
            <a:extLst xmlns:a="http://schemas.openxmlformats.org/drawingml/2006/main">
              <a:ext uri="{FF2B5EF4-FFF2-40B4-BE49-F238E27FC236}">
                <a16:creationId xmlns:a16="http://schemas.microsoft.com/office/drawing/2014/main" id="{8A5DBCE9-F0F1-4459-8CF1-745624A55F0A}"/>
              </a:ext>
            </a:extLst>
          </p:cNvPr>
          <p:cNvSpPr>
            <a:spLocks xmlns:a="http://schemas.openxmlformats.org/drawingml/2006/main" noGrp="1"/>
          </p:cNvSpPr>
          <p:nvPr/>
        </p:nvSpPr>
        <p:spPr>
          <a:xfrm xmlns:a="http://schemas.openxmlformats.org/drawingml/2006/main">
            <a:off x="685800" y="1752600"/>
            <a:ext cx="106241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different signs, subtract the smaller absolute value from the larger and keep the sign of the </a:t>
            </a:r>
          </a:p>
        </p:txBody>
      </p:sp>
      <p:sp>
        <p:nvSpPr>
          <p:cNvPr id="6" name="text-342">
            <a:extLst xmlns:a="http://schemas.openxmlformats.org/drawingml/2006/main">
              <a:ext uri="{FF2B5EF4-FFF2-40B4-BE49-F238E27FC236}">
                <a16:creationId xmlns:a16="http://schemas.microsoft.com/office/drawing/2014/main" id="{F2273E28-4E83-4D16-A3F0-6257B4461D4C}"/>
              </a:ext>
            </a:extLst>
          </p:cNvPr>
          <p:cNvSpPr>
            <a:spLocks xmlns:a="http://schemas.openxmlformats.org/drawingml/2006/main" noGrp="1"/>
          </p:cNvSpPr>
          <p:nvPr/>
        </p:nvSpPr>
        <p:spPr>
          <a:xfrm xmlns:a="http://schemas.openxmlformats.org/drawingml/2006/main">
            <a:off x="685800" y="2095500"/>
            <a:ext cx="77403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 with larger absolute value. Opposite numbers sum to zero.</a:t>
            </a:r>
          </a:p>
        </p:txBody>
      </p:sp>
      <p:sp>
        <p:nvSpPr>
          <p:cNvPr id="7" name="text-343">
            <a:extLst xmlns:a="http://schemas.openxmlformats.org/drawingml/2006/main">
              <a:ext uri="{FF2B5EF4-FFF2-40B4-BE49-F238E27FC236}">
                <a16:creationId xmlns:a16="http://schemas.microsoft.com/office/drawing/2014/main" id="{9746EE29-92C4-4223-8008-8BB91E257164}"/>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44">
            <a:extLst xmlns:a="http://schemas.openxmlformats.org/drawingml/2006/main">
              <a:ext uri="{FF2B5EF4-FFF2-40B4-BE49-F238E27FC236}">
                <a16:creationId xmlns:a16="http://schemas.microsoft.com/office/drawing/2014/main" id="{AEB40423-575A-4F2C-B636-5E659D547B66}"/>
              </a:ext>
            </a:extLst>
          </p:cNvPr>
          <p:cNvSpPr>
            <a:spLocks xmlns:a="http://schemas.openxmlformats.org/drawingml/2006/main" noGrp="1"/>
          </p:cNvSpPr>
          <p:nvPr/>
        </p:nvSpPr>
        <p:spPr>
          <a:xfrm xmlns:a="http://schemas.openxmlformats.org/drawingml/2006/main">
            <a:off x="685800" y="3057525"/>
            <a:ext cx="107986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−8 + (−5) = −13. For −8 + 5, subtract 5 from 8 and keep the negative sign, giving −3. Also, </a:t>
            </a:r>
          </a:p>
        </p:txBody>
      </p:sp>
      <p:sp>
        <p:nvSpPr>
          <p:cNvPr id="9" name="text-345">
            <a:extLst xmlns:a="http://schemas.openxmlformats.org/drawingml/2006/main">
              <a:ext uri="{FF2B5EF4-FFF2-40B4-BE49-F238E27FC236}">
                <a16:creationId xmlns:a16="http://schemas.microsoft.com/office/drawing/2014/main" id="{AB9788A2-5257-48C3-9CA9-ADC39440FA20}"/>
              </a:ext>
            </a:extLst>
          </p:cNvPr>
          <p:cNvSpPr>
            <a:spLocks xmlns:a="http://schemas.openxmlformats.org/drawingml/2006/main" noGrp="1"/>
          </p:cNvSpPr>
          <p:nvPr/>
        </p:nvSpPr>
        <p:spPr>
          <a:xfrm xmlns:a="http://schemas.openxmlformats.org/drawingml/2006/main">
            <a:off x="685800" y="3400425"/>
            <a:ext cx="14219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−8 + 8 = 0.</a:t>
            </a:r>
          </a:p>
        </p:txBody>
      </p:sp>
    </p:spTree>
    <p:extLst>
      <p:ext uri="{BB962C8B-B14F-4D97-AF65-F5344CB8AC3E}">
        <p14:creationId xmlns:p14="http://schemas.microsoft.com/office/powerpoint/2010/main" val="54091233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46">
            <a:extLst xmlns:a="http://schemas.openxmlformats.org/drawingml/2006/main">
              <a:ext uri="{FF2B5EF4-FFF2-40B4-BE49-F238E27FC236}">
                <a16:creationId xmlns:a16="http://schemas.microsoft.com/office/drawing/2014/main" id="{B53B732C-3CFB-431D-9033-EFAF00A6880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347">
            <a:extLst xmlns:a="http://schemas.openxmlformats.org/drawingml/2006/main">
              <a:ext uri="{FF2B5EF4-FFF2-40B4-BE49-F238E27FC236}">
                <a16:creationId xmlns:a16="http://schemas.microsoft.com/office/drawing/2014/main" id="{89E4C7B7-ABE7-4795-B0B5-F7B1E64689F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Subtracting signed numbers</a:t>
            </a:r>
          </a:p>
        </p:txBody>
      </p:sp>
      <p:sp>
        <p:nvSpPr>
          <p:cNvPr id="3" name="text-348">
            <a:extLst xmlns:a="http://schemas.openxmlformats.org/drawingml/2006/main">
              <a:ext uri="{FF2B5EF4-FFF2-40B4-BE49-F238E27FC236}">
                <a16:creationId xmlns:a16="http://schemas.microsoft.com/office/drawing/2014/main" id="{5A4C3B58-4756-4DC0-82F0-93B57595E27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49">
            <a:extLst xmlns:a="http://schemas.openxmlformats.org/drawingml/2006/main">
              <a:ext uri="{FF2B5EF4-FFF2-40B4-BE49-F238E27FC236}">
                <a16:creationId xmlns:a16="http://schemas.microsoft.com/office/drawing/2014/main" id="{1E05D376-E95D-4981-BF52-9BE74D14F908}"/>
              </a:ext>
            </a:extLst>
          </p:cNvPr>
          <p:cNvSpPr>
            <a:spLocks xmlns:a="http://schemas.openxmlformats.org/drawingml/2006/main" noGrp="1"/>
          </p:cNvSpPr>
          <p:nvPr/>
        </p:nvSpPr>
        <p:spPr>
          <a:xfrm xmlns:a="http://schemas.openxmlformats.org/drawingml/2006/main">
            <a:off x="685800" y="1409700"/>
            <a:ext cx="106235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Subtracting a number is the same as adding its opposite. Rewrite the subtraction first, then </a:t>
            </a:r>
          </a:p>
        </p:txBody>
      </p:sp>
      <p:sp>
        <p:nvSpPr>
          <p:cNvPr id="5" name="text-350">
            <a:extLst xmlns:a="http://schemas.openxmlformats.org/drawingml/2006/main">
              <a:ext uri="{FF2B5EF4-FFF2-40B4-BE49-F238E27FC236}">
                <a16:creationId xmlns:a16="http://schemas.microsoft.com/office/drawing/2014/main" id="{60B3F768-820E-4D0A-AEB6-2423FC8A701B}"/>
              </a:ext>
            </a:extLst>
          </p:cNvPr>
          <p:cNvSpPr>
            <a:spLocks xmlns:a="http://schemas.openxmlformats.org/drawingml/2006/main" noGrp="1"/>
          </p:cNvSpPr>
          <p:nvPr/>
        </p:nvSpPr>
        <p:spPr>
          <a:xfrm xmlns:a="http://schemas.openxmlformats.org/drawingml/2006/main">
            <a:off x="685800" y="1752600"/>
            <a:ext cx="105828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use addition rules. Brackets help separate the operation symbol from a negative sign. On a </a:t>
            </a:r>
          </a:p>
        </p:txBody>
      </p:sp>
      <p:sp>
        <p:nvSpPr>
          <p:cNvPr id="6" name="text-351">
            <a:extLst xmlns:a="http://schemas.openxmlformats.org/drawingml/2006/main">
              <a:ext uri="{FF2B5EF4-FFF2-40B4-BE49-F238E27FC236}">
                <a16:creationId xmlns:a16="http://schemas.microsoft.com/office/drawing/2014/main" id="{5838D401-A6E0-42FA-98D3-F446112653D1}"/>
              </a:ext>
            </a:extLst>
          </p:cNvPr>
          <p:cNvSpPr>
            <a:spLocks xmlns:a="http://schemas.openxmlformats.org/drawingml/2006/main" noGrp="1"/>
          </p:cNvSpPr>
          <p:nvPr/>
        </p:nvSpPr>
        <p:spPr>
          <a:xfrm xmlns:a="http://schemas.openxmlformats.org/drawingml/2006/main">
            <a:off x="685800" y="2095500"/>
            <a:ext cx="56698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 line, subtracting a negative moves right.</a:t>
            </a:r>
          </a:p>
        </p:txBody>
      </p:sp>
      <p:sp>
        <p:nvSpPr>
          <p:cNvPr id="7" name="text-352">
            <a:extLst xmlns:a="http://schemas.openxmlformats.org/drawingml/2006/main">
              <a:ext uri="{FF2B5EF4-FFF2-40B4-BE49-F238E27FC236}">
                <a16:creationId xmlns:a16="http://schemas.microsoft.com/office/drawing/2014/main" id="{B2B85580-4320-46D5-8726-BE86CC16B937}"/>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53">
            <a:extLst xmlns:a="http://schemas.openxmlformats.org/drawingml/2006/main">
              <a:ext uri="{FF2B5EF4-FFF2-40B4-BE49-F238E27FC236}">
                <a16:creationId xmlns:a16="http://schemas.microsoft.com/office/drawing/2014/main" id="{20D09B28-DAD6-43AD-B8F6-75AB86E679D5}"/>
              </a:ext>
            </a:extLst>
          </p:cNvPr>
          <p:cNvSpPr>
            <a:spLocks xmlns:a="http://schemas.openxmlformats.org/drawingml/2006/main" noGrp="1"/>
          </p:cNvSpPr>
          <p:nvPr/>
        </p:nvSpPr>
        <p:spPr>
          <a:xfrm xmlns:a="http://schemas.openxmlformats.org/drawingml/2006/main">
            <a:off x="685800" y="3057525"/>
            <a:ext cx="101205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6 − (−4) = 6 + 4 = 10. Also, −3 − 7 = −3 + (−7) = −10, and −3 − (−7) = −3 + 7 = 4.</a:t>
            </a:r>
          </a:p>
        </p:txBody>
      </p:sp>
    </p:spTree>
    <p:extLst>
      <p:ext uri="{BB962C8B-B14F-4D97-AF65-F5344CB8AC3E}">
        <p14:creationId xmlns:p14="http://schemas.microsoft.com/office/powerpoint/2010/main" val="151806176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54">
            <a:extLst xmlns:a="http://schemas.openxmlformats.org/drawingml/2006/main">
              <a:ext uri="{FF2B5EF4-FFF2-40B4-BE49-F238E27FC236}">
                <a16:creationId xmlns:a16="http://schemas.microsoft.com/office/drawing/2014/main" id="{67E40951-ED1B-4224-B667-79ACF1B874E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355">
            <a:extLst xmlns:a="http://schemas.openxmlformats.org/drawingml/2006/main">
              <a:ext uri="{FF2B5EF4-FFF2-40B4-BE49-F238E27FC236}">
                <a16:creationId xmlns:a16="http://schemas.microsoft.com/office/drawing/2014/main" id="{47CEAE53-E319-4527-8B15-AA0971F0A89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Multiplying and dividing signed numbers</a:t>
            </a:r>
          </a:p>
        </p:txBody>
      </p:sp>
      <p:sp>
        <p:nvSpPr>
          <p:cNvPr id="3" name="text-356">
            <a:extLst xmlns:a="http://schemas.openxmlformats.org/drawingml/2006/main">
              <a:ext uri="{FF2B5EF4-FFF2-40B4-BE49-F238E27FC236}">
                <a16:creationId xmlns:a16="http://schemas.microsoft.com/office/drawing/2014/main" id="{1DD94417-CAE1-4BFE-A47B-C4F86761D75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57">
            <a:extLst xmlns:a="http://schemas.openxmlformats.org/drawingml/2006/main">
              <a:ext uri="{FF2B5EF4-FFF2-40B4-BE49-F238E27FC236}">
                <a16:creationId xmlns:a16="http://schemas.microsoft.com/office/drawing/2014/main" id="{C69F7B63-3238-4294-BFEC-E805153E176E}"/>
              </a:ext>
            </a:extLst>
          </p:cNvPr>
          <p:cNvSpPr>
            <a:spLocks xmlns:a="http://schemas.openxmlformats.org/drawingml/2006/main" noGrp="1"/>
          </p:cNvSpPr>
          <p:nvPr/>
        </p:nvSpPr>
        <p:spPr>
          <a:xfrm xmlns:a="http://schemas.openxmlformats.org/drawingml/2006/main">
            <a:off x="685800" y="1409700"/>
            <a:ext cx="104436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multiplication and division, equal signs give a positive result and different signs give a </a:t>
            </a:r>
          </a:p>
        </p:txBody>
      </p:sp>
      <p:sp>
        <p:nvSpPr>
          <p:cNvPr id="5" name="text-358">
            <a:extLst xmlns:a="http://schemas.openxmlformats.org/drawingml/2006/main">
              <a:ext uri="{FF2B5EF4-FFF2-40B4-BE49-F238E27FC236}">
                <a16:creationId xmlns:a16="http://schemas.microsoft.com/office/drawing/2014/main" id="{CDEB1BBE-9C89-4896-854B-CA80D1433F81}"/>
              </a:ext>
            </a:extLst>
          </p:cNvPr>
          <p:cNvSpPr>
            <a:spLocks xmlns:a="http://schemas.openxmlformats.org/drawingml/2006/main" noGrp="1"/>
          </p:cNvSpPr>
          <p:nvPr/>
        </p:nvSpPr>
        <p:spPr>
          <a:xfrm xmlns:a="http://schemas.openxmlformats.org/drawingml/2006/main">
            <a:off x="685800" y="1752600"/>
            <a:ext cx="103777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negative result. Work out the sign separately from the absolute values. A product with an </a:t>
            </a:r>
          </a:p>
        </p:txBody>
      </p:sp>
      <p:sp>
        <p:nvSpPr>
          <p:cNvPr id="6" name="text-359">
            <a:extLst xmlns:a="http://schemas.openxmlformats.org/drawingml/2006/main">
              <a:ext uri="{FF2B5EF4-FFF2-40B4-BE49-F238E27FC236}">
                <a16:creationId xmlns:a16="http://schemas.microsoft.com/office/drawing/2014/main" id="{2B85FFB1-7F19-4CB4-9361-4F6241628A72}"/>
              </a:ext>
            </a:extLst>
          </p:cNvPr>
          <p:cNvSpPr>
            <a:spLocks xmlns:a="http://schemas.openxmlformats.org/drawingml/2006/main" noGrp="1"/>
          </p:cNvSpPr>
          <p:nvPr/>
        </p:nvSpPr>
        <p:spPr>
          <a:xfrm xmlns:a="http://schemas.openxmlformats.org/drawingml/2006/main">
            <a:off x="685800" y="2095500"/>
            <a:ext cx="991381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even number of negative factors is positive; an odd number gives a negative product.</a:t>
            </a:r>
          </a:p>
        </p:txBody>
      </p:sp>
      <p:sp>
        <p:nvSpPr>
          <p:cNvPr id="7" name="text-360">
            <a:extLst xmlns:a="http://schemas.openxmlformats.org/drawingml/2006/main">
              <a:ext uri="{FF2B5EF4-FFF2-40B4-BE49-F238E27FC236}">
                <a16:creationId xmlns:a16="http://schemas.microsoft.com/office/drawing/2014/main" id="{3784953E-2F93-44F5-A8D0-7A6C87F6185B}"/>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61">
            <a:extLst xmlns:a="http://schemas.openxmlformats.org/drawingml/2006/main">
              <a:ext uri="{FF2B5EF4-FFF2-40B4-BE49-F238E27FC236}">
                <a16:creationId xmlns:a16="http://schemas.microsoft.com/office/drawing/2014/main" id="{B6995D1C-35FD-4D64-9D08-0D28CF72B350}"/>
              </a:ext>
            </a:extLst>
          </p:cNvPr>
          <p:cNvSpPr>
            <a:spLocks xmlns:a="http://schemas.openxmlformats.org/drawingml/2006/main" noGrp="1"/>
          </p:cNvSpPr>
          <p:nvPr/>
        </p:nvSpPr>
        <p:spPr>
          <a:xfrm xmlns:a="http://schemas.openxmlformats.org/drawingml/2006/main">
            <a:off x="685800" y="3057525"/>
            <a:ext cx="106389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(−6) × (−4) = 24, while 24 ÷ (−6) = −4. The product (−2) × (−3) × (−5) = −30 because it </a:t>
            </a:r>
          </a:p>
        </p:txBody>
      </p:sp>
      <p:sp>
        <p:nvSpPr>
          <p:cNvPr id="9" name="text-362">
            <a:extLst xmlns:a="http://schemas.openxmlformats.org/drawingml/2006/main">
              <a:ext uri="{FF2B5EF4-FFF2-40B4-BE49-F238E27FC236}">
                <a16:creationId xmlns:a16="http://schemas.microsoft.com/office/drawing/2014/main" id="{9FDDD5C4-E929-4832-BD19-4FCBBF735035}"/>
              </a:ext>
            </a:extLst>
          </p:cNvPr>
          <p:cNvSpPr>
            <a:spLocks xmlns:a="http://schemas.openxmlformats.org/drawingml/2006/main" noGrp="1"/>
          </p:cNvSpPr>
          <p:nvPr/>
        </p:nvSpPr>
        <p:spPr>
          <a:xfrm xmlns:a="http://schemas.openxmlformats.org/drawingml/2006/main">
            <a:off x="685800" y="3400425"/>
            <a:ext cx="31357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has three negative factors.</a:t>
            </a:r>
          </a:p>
        </p:txBody>
      </p:sp>
    </p:spTree>
    <p:extLst>
      <p:ext uri="{BB962C8B-B14F-4D97-AF65-F5344CB8AC3E}">
        <p14:creationId xmlns:p14="http://schemas.microsoft.com/office/powerpoint/2010/main" val="67424835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63">
            <a:extLst xmlns:a="http://schemas.openxmlformats.org/drawingml/2006/main">
              <a:ext uri="{FF2B5EF4-FFF2-40B4-BE49-F238E27FC236}">
                <a16:creationId xmlns:a16="http://schemas.microsoft.com/office/drawing/2014/main" id="{8026F316-25CD-4681-BDEC-631F3201520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364">
            <a:extLst xmlns:a="http://schemas.openxmlformats.org/drawingml/2006/main">
              <a:ext uri="{FF2B5EF4-FFF2-40B4-BE49-F238E27FC236}">
                <a16:creationId xmlns:a16="http://schemas.microsoft.com/office/drawing/2014/main" id="{DC0FD62A-EB4C-44DA-A075-D41621B60D5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Signs brackets and powers</a:t>
            </a:r>
          </a:p>
        </p:txBody>
      </p:sp>
      <p:sp>
        <p:nvSpPr>
          <p:cNvPr id="3" name="text-365">
            <a:extLst xmlns:a="http://schemas.openxmlformats.org/drawingml/2006/main">
              <a:ext uri="{FF2B5EF4-FFF2-40B4-BE49-F238E27FC236}">
                <a16:creationId xmlns:a16="http://schemas.microsoft.com/office/drawing/2014/main" id="{F78AF443-8C2F-4C30-B3E4-D9F67CF4AFC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66">
            <a:extLst xmlns:a="http://schemas.openxmlformats.org/drawingml/2006/main">
              <a:ext uri="{FF2B5EF4-FFF2-40B4-BE49-F238E27FC236}">
                <a16:creationId xmlns:a16="http://schemas.microsoft.com/office/drawing/2014/main" id="{7BC1D625-AE27-4FBF-BFA7-0286D41776F0}"/>
              </a:ext>
            </a:extLst>
          </p:cNvPr>
          <p:cNvSpPr>
            <a:spLocks xmlns:a="http://schemas.openxmlformats.org/drawingml/2006/main" noGrp="1"/>
          </p:cNvSpPr>
          <p:nvPr/>
        </p:nvSpPr>
        <p:spPr>
          <a:xfrm xmlns:a="http://schemas.openxmlformats.org/drawingml/2006/main">
            <a:off x="685800" y="1409700"/>
            <a:ext cx="103246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negative sign outside brackets applies to the whole bracket. Powers act on their stated </a:t>
            </a:r>
          </a:p>
        </p:txBody>
      </p:sp>
      <p:sp>
        <p:nvSpPr>
          <p:cNvPr id="5" name="text-367">
            <a:extLst xmlns:a="http://schemas.openxmlformats.org/drawingml/2006/main">
              <a:ext uri="{FF2B5EF4-FFF2-40B4-BE49-F238E27FC236}">
                <a16:creationId xmlns:a16="http://schemas.microsoft.com/office/drawing/2014/main" id="{578830F9-37C3-4F10-AB97-9EF7EDFFE2EA}"/>
              </a:ext>
            </a:extLst>
          </p:cNvPr>
          <p:cNvSpPr>
            <a:spLocks xmlns:a="http://schemas.openxmlformats.org/drawingml/2006/main" noGrp="1"/>
          </p:cNvSpPr>
          <p:nvPr/>
        </p:nvSpPr>
        <p:spPr>
          <a:xfrm xmlns:a="http://schemas.openxmlformats.org/drawingml/2006/main">
            <a:off x="685800" y="1752600"/>
            <a:ext cx="104554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base. Brackets determine whether the negative sign is part of that base. Write each stage </a:t>
            </a:r>
          </a:p>
        </p:txBody>
      </p:sp>
      <p:sp>
        <p:nvSpPr>
          <p:cNvPr id="6" name="text-368">
            <a:extLst xmlns:a="http://schemas.openxmlformats.org/drawingml/2006/main">
              <a:ext uri="{FF2B5EF4-FFF2-40B4-BE49-F238E27FC236}">
                <a16:creationId xmlns:a16="http://schemas.microsoft.com/office/drawing/2014/main" id="{C23D4A69-7715-4029-A28F-0BBF1C95A19C}"/>
              </a:ext>
            </a:extLst>
          </p:cNvPr>
          <p:cNvSpPr>
            <a:spLocks xmlns:a="http://schemas.openxmlformats.org/drawingml/2006/main" noGrp="1"/>
          </p:cNvSpPr>
          <p:nvPr/>
        </p:nvSpPr>
        <p:spPr>
          <a:xfrm xmlns:a="http://schemas.openxmlformats.org/drawingml/2006/main">
            <a:off x="685800" y="2095500"/>
            <a:ext cx="36938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clearly before combining terms.</a:t>
            </a:r>
          </a:p>
        </p:txBody>
      </p:sp>
      <p:sp>
        <p:nvSpPr>
          <p:cNvPr id="7" name="text-369">
            <a:extLst xmlns:a="http://schemas.openxmlformats.org/drawingml/2006/main">
              <a:ext uri="{FF2B5EF4-FFF2-40B4-BE49-F238E27FC236}">
                <a16:creationId xmlns:a16="http://schemas.microsoft.com/office/drawing/2014/main" id="{9BF8E310-B537-4667-9F1E-AD4757285F44}"/>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70">
            <a:extLst xmlns:a="http://schemas.openxmlformats.org/drawingml/2006/main">
              <a:ext uri="{FF2B5EF4-FFF2-40B4-BE49-F238E27FC236}">
                <a16:creationId xmlns:a16="http://schemas.microsoft.com/office/drawing/2014/main" id="{79A9E4B8-384B-4C4C-A8A2-78A7848A69CA}"/>
              </a:ext>
            </a:extLst>
          </p:cNvPr>
          <p:cNvSpPr>
            <a:spLocks xmlns:a="http://schemas.openxmlformats.org/drawingml/2006/main" noGrp="1"/>
          </p:cNvSpPr>
          <p:nvPr/>
        </p:nvSpPr>
        <p:spPr>
          <a:xfrm xmlns:a="http://schemas.openxmlformats.org/drawingml/2006/main">
            <a:off x="685800" y="3057525"/>
            <a:ext cx="101629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(−3)² = (−3) × (−3) = 9. In contrast, −3² = −(3 × 3) = −9. Also, −(5 − 8) = −(−3) = 3.</a:t>
            </a:r>
          </a:p>
        </p:txBody>
      </p:sp>
    </p:spTree>
    <p:extLst>
      <p:ext uri="{BB962C8B-B14F-4D97-AF65-F5344CB8AC3E}">
        <p14:creationId xmlns:p14="http://schemas.microsoft.com/office/powerpoint/2010/main" val="191740031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71">
            <a:extLst xmlns:a="http://schemas.openxmlformats.org/drawingml/2006/main">
              <a:ext uri="{FF2B5EF4-FFF2-40B4-BE49-F238E27FC236}">
                <a16:creationId xmlns:a16="http://schemas.microsoft.com/office/drawing/2014/main" id="{BFB9358D-8270-4E7B-AAAE-4CAEBF3EC44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372">
            <a:extLst xmlns:a="http://schemas.openxmlformats.org/drawingml/2006/main">
              <a:ext uri="{FF2B5EF4-FFF2-40B4-BE49-F238E27FC236}">
                <a16:creationId xmlns:a16="http://schemas.microsoft.com/office/drawing/2014/main" id="{9B833C82-E15B-4239-9E08-62C3E6B3835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373">
            <a:extLst xmlns:a="http://schemas.openxmlformats.org/drawingml/2006/main">
              <a:ext uri="{FF2B5EF4-FFF2-40B4-BE49-F238E27FC236}">
                <a16:creationId xmlns:a16="http://schemas.microsoft.com/office/drawing/2014/main" id="{A7B916EE-40ED-460F-A754-23F6302BF81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74">
            <a:extLst xmlns:a="http://schemas.openxmlformats.org/drawingml/2006/main">
              <a:ext uri="{FF2B5EF4-FFF2-40B4-BE49-F238E27FC236}">
                <a16:creationId xmlns:a16="http://schemas.microsoft.com/office/drawing/2014/main" id="{729A6779-E1E6-4A50-B500-CEF54BF97D49}"/>
              </a:ext>
            </a:extLst>
          </p:cNvPr>
          <p:cNvSpPr>
            <a:spLocks xmlns:a="http://schemas.openxmlformats.org/drawingml/2006/main" noGrp="1"/>
          </p:cNvSpPr>
          <p:nvPr/>
        </p:nvSpPr>
        <p:spPr>
          <a:xfrm xmlns:a="http://schemas.openxmlformats.org/drawingml/2006/main">
            <a:off x="685800" y="1409700"/>
            <a:ext cx="25888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Calculate −14 + 9.</a:t>
            </a:r>
          </a:p>
        </p:txBody>
      </p:sp>
      <p:sp>
        <p:nvSpPr>
          <p:cNvPr id="5" name="text-375">
            <a:extLst xmlns:a="http://schemas.openxmlformats.org/drawingml/2006/main">
              <a:ext uri="{FF2B5EF4-FFF2-40B4-BE49-F238E27FC236}">
                <a16:creationId xmlns:a16="http://schemas.microsoft.com/office/drawing/2014/main" id="{D471EBF1-9C34-43AC-9263-F28740B175D9}"/>
              </a:ext>
            </a:extLst>
          </p:cNvPr>
          <p:cNvSpPr>
            <a:spLocks xmlns:a="http://schemas.openxmlformats.org/drawingml/2006/main" noGrp="1"/>
          </p:cNvSpPr>
          <p:nvPr/>
        </p:nvSpPr>
        <p:spPr>
          <a:xfrm xmlns:a="http://schemas.openxmlformats.org/drawingml/2006/main">
            <a:off x="685800" y="1924050"/>
            <a:ext cx="29587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Calculate −5 − (−12).</a:t>
            </a:r>
          </a:p>
        </p:txBody>
      </p:sp>
      <p:sp>
        <p:nvSpPr>
          <p:cNvPr id="6" name="text-376">
            <a:extLst xmlns:a="http://schemas.openxmlformats.org/drawingml/2006/main">
              <a:ext uri="{FF2B5EF4-FFF2-40B4-BE49-F238E27FC236}">
                <a16:creationId xmlns:a16="http://schemas.microsoft.com/office/drawing/2014/main" id="{46D3F22F-B96C-4814-BDD4-84D8224C2ADE}"/>
              </a:ext>
            </a:extLst>
          </p:cNvPr>
          <p:cNvSpPr>
            <a:spLocks xmlns:a="http://schemas.openxmlformats.org/drawingml/2006/main" noGrp="1"/>
          </p:cNvSpPr>
          <p:nvPr/>
        </p:nvSpPr>
        <p:spPr>
          <a:xfrm xmlns:a="http://schemas.openxmlformats.org/drawingml/2006/main">
            <a:off x="685800" y="2438400"/>
            <a:ext cx="26217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Calculate (−7) × 8.</a:t>
            </a:r>
          </a:p>
        </p:txBody>
      </p:sp>
      <p:sp>
        <p:nvSpPr>
          <p:cNvPr id="7" name="text-377">
            <a:extLst xmlns:a="http://schemas.openxmlformats.org/drawingml/2006/main">
              <a:ext uri="{FF2B5EF4-FFF2-40B4-BE49-F238E27FC236}">
                <a16:creationId xmlns:a16="http://schemas.microsoft.com/office/drawing/2014/main" id="{FB2BC21B-8DE9-438C-956F-F861E83EFAB8}"/>
              </a:ext>
            </a:extLst>
          </p:cNvPr>
          <p:cNvSpPr>
            <a:spLocks xmlns:a="http://schemas.openxmlformats.org/drawingml/2006/main" noGrp="1"/>
          </p:cNvSpPr>
          <p:nvPr/>
        </p:nvSpPr>
        <p:spPr>
          <a:xfrm xmlns:a="http://schemas.openxmlformats.org/drawingml/2006/main">
            <a:off x="685800" y="2952750"/>
            <a:ext cx="31370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Calculate (−48) ÷ (−6).</a:t>
            </a:r>
          </a:p>
        </p:txBody>
      </p:sp>
      <p:sp>
        <p:nvSpPr>
          <p:cNvPr id="8" name="text-378">
            <a:extLst xmlns:a="http://schemas.openxmlformats.org/drawingml/2006/main">
              <a:ext uri="{FF2B5EF4-FFF2-40B4-BE49-F238E27FC236}">
                <a16:creationId xmlns:a16="http://schemas.microsoft.com/office/drawing/2014/main" id="{8D5527BE-6FA6-445D-9F23-FE61D71AC8C1}"/>
              </a:ext>
            </a:extLst>
          </p:cNvPr>
          <p:cNvSpPr>
            <a:spLocks xmlns:a="http://schemas.openxmlformats.org/drawingml/2006/main" noGrp="1"/>
          </p:cNvSpPr>
          <p:nvPr/>
        </p:nvSpPr>
        <p:spPr>
          <a:xfrm xmlns:a="http://schemas.openxmlformats.org/drawingml/2006/main">
            <a:off x="685800" y="3467100"/>
            <a:ext cx="63926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temperature rises from −6°C to 4°C. Find the rise.</a:t>
            </a:r>
          </a:p>
        </p:txBody>
      </p:sp>
    </p:spTree>
    <p:extLst>
      <p:ext uri="{BB962C8B-B14F-4D97-AF65-F5344CB8AC3E}">
        <p14:creationId xmlns:p14="http://schemas.microsoft.com/office/powerpoint/2010/main" val="106404730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379">
            <a:extLst xmlns:a="http://schemas.openxmlformats.org/drawingml/2006/main">
              <a:ext uri="{FF2B5EF4-FFF2-40B4-BE49-F238E27FC236}">
                <a16:creationId xmlns:a16="http://schemas.microsoft.com/office/drawing/2014/main" id="{AE244D3A-4A90-4590-9346-F051D15C1E5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380">
            <a:extLst xmlns:a="http://schemas.openxmlformats.org/drawingml/2006/main">
              <a:ext uri="{FF2B5EF4-FFF2-40B4-BE49-F238E27FC236}">
                <a16:creationId xmlns:a16="http://schemas.microsoft.com/office/drawing/2014/main" id="{201E82A4-3BAE-441A-AA33-C5D67E55C3F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381">
            <a:extLst xmlns:a="http://schemas.openxmlformats.org/drawingml/2006/main">
              <a:ext uri="{FF2B5EF4-FFF2-40B4-BE49-F238E27FC236}">
                <a16:creationId xmlns:a16="http://schemas.microsoft.com/office/drawing/2014/main" id="{D3792EF0-986D-4982-AC29-905EE74CD87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82">
            <a:extLst xmlns:a="http://schemas.openxmlformats.org/drawingml/2006/main">
              <a:ext uri="{FF2B5EF4-FFF2-40B4-BE49-F238E27FC236}">
                <a16:creationId xmlns:a16="http://schemas.microsoft.com/office/drawing/2014/main" id="{DDC856E4-B568-475E-8A64-3F1E8A50832C}"/>
              </a:ext>
            </a:extLst>
          </p:cNvPr>
          <p:cNvSpPr>
            <a:spLocks xmlns:a="http://schemas.openxmlformats.org/drawingml/2006/main" noGrp="1"/>
          </p:cNvSpPr>
          <p:nvPr/>
        </p:nvSpPr>
        <p:spPr>
          <a:xfrm xmlns:a="http://schemas.openxmlformats.org/drawingml/2006/main">
            <a:off x="685800" y="1409700"/>
            <a:ext cx="104370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The rule about equal signs applies to multiplication and division. It does </a:t>
            </a:r>
          </a:p>
        </p:txBody>
      </p:sp>
      <p:sp>
        <p:nvSpPr>
          <p:cNvPr id="5" name="text-383">
            <a:extLst xmlns:a="http://schemas.openxmlformats.org/drawingml/2006/main">
              <a:ext uri="{FF2B5EF4-FFF2-40B4-BE49-F238E27FC236}">
                <a16:creationId xmlns:a16="http://schemas.microsoft.com/office/drawing/2014/main" id="{FB591A38-F088-4429-A329-F804A87B31C5}"/>
              </a:ext>
            </a:extLst>
          </p:cNvPr>
          <p:cNvSpPr>
            <a:spLocks xmlns:a="http://schemas.openxmlformats.org/drawingml/2006/main" noGrp="1"/>
          </p:cNvSpPr>
          <p:nvPr/>
        </p:nvSpPr>
        <p:spPr>
          <a:xfrm xmlns:a="http://schemas.openxmlformats.org/drawingml/2006/main">
            <a:off x="685800" y="1752600"/>
            <a:ext cx="78520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not mean that adding two negatives makes a positive.</a:t>
            </a:r>
          </a:p>
        </p:txBody>
      </p:sp>
    </p:spTree>
    <p:extLst>
      <p:ext uri="{BB962C8B-B14F-4D97-AF65-F5344CB8AC3E}">
        <p14:creationId xmlns:p14="http://schemas.microsoft.com/office/powerpoint/2010/main" val="60532961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84">
            <a:extLst xmlns:a="http://schemas.openxmlformats.org/drawingml/2006/main">
              <a:ext uri="{FF2B5EF4-FFF2-40B4-BE49-F238E27FC236}">
                <a16:creationId xmlns:a16="http://schemas.microsoft.com/office/drawing/2014/main" id="{FE45836F-90B1-40EB-BFB8-92DB5DEDD04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385">
            <a:extLst xmlns:a="http://schemas.openxmlformats.org/drawingml/2006/main">
              <a:ext uri="{FF2B5EF4-FFF2-40B4-BE49-F238E27FC236}">
                <a16:creationId xmlns:a16="http://schemas.microsoft.com/office/drawing/2014/main" id="{3299B494-AF30-4305-85B0-FB9B84A8C33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386">
            <a:extLst xmlns:a="http://schemas.openxmlformats.org/drawingml/2006/main">
              <a:ext uri="{FF2B5EF4-FFF2-40B4-BE49-F238E27FC236}">
                <a16:creationId xmlns:a16="http://schemas.microsoft.com/office/drawing/2014/main" id="{E0CDC8C1-E312-4AC9-A11B-D20B26B1593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87">
            <a:extLst xmlns:a="http://schemas.openxmlformats.org/drawingml/2006/main">
              <a:ext uri="{FF2B5EF4-FFF2-40B4-BE49-F238E27FC236}">
                <a16:creationId xmlns:a16="http://schemas.microsoft.com/office/drawing/2014/main" id="{0E0EC5C2-954D-45D0-B1B6-34AC9B5E7D15}"/>
              </a:ext>
            </a:extLst>
          </p:cNvPr>
          <p:cNvSpPr>
            <a:spLocks xmlns:a="http://schemas.openxmlformats.org/drawingml/2006/main" noGrp="1"/>
          </p:cNvSpPr>
          <p:nvPr/>
        </p:nvSpPr>
        <p:spPr>
          <a:xfrm xmlns:a="http://schemas.openxmlformats.org/drawingml/2006/main">
            <a:off x="685800" y="1409700"/>
            <a:ext cx="105846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The absolute values differ by 5, and −14 has the larger absolute value, so the answer is </a:t>
            </a:r>
          </a:p>
        </p:txBody>
      </p:sp>
      <p:sp>
        <p:nvSpPr>
          <p:cNvPr id="5" name="text-388">
            <a:extLst xmlns:a="http://schemas.openxmlformats.org/drawingml/2006/main">
              <a:ext uri="{FF2B5EF4-FFF2-40B4-BE49-F238E27FC236}">
                <a16:creationId xmlns:a16="http://schemas.microsoft.com/office/drawing/2014/main" id="{7EAC0EDD-150A-4BA0-BEBB-1B5B5A731B66}"/>
              </a:ext>
            </a:extLst>
          </p:cNvPr>
          <p:cNvSpPr>
            <a:spLocks xmlns:a="http://schemas.openxmlformats.org/drawingml/2006/main" noGrp="1"/>
          </p:cNvSpPr>
          <p:nvPr/>
        </p:nvSpPr>
        <p:spPr>
          <a:xfrm xmlns:a="http://schemas.openxmlformats.org/drawingml/2006/main">
            <a:off x="685800" y="1752600"/>
            <a:ext cx="4572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a:t>
            </a:r>
          </a:p>
        </p:txBody>
      </p:sp>
      <p:sp>
        <p:nvSpPr>
          <p:cNvPr id="6" name="text-389">
            <a:extLst xmlns:a="http://schemas.openxmlformats.org/drawingml/2006/main">
              <a:ext uri="{FF2B5EF4-FFF2-40B4-BE49-F238E27FC236}">
                <a16:creationId xmlns:a16="http://schemas.microsoft.com/office/drawing/2014/main" id="{8FB288CF-F385-4CC3-B3E1-8A52B3D1DAB4}"/>
              </a:ext>
            </a:extLst>
          </p:cNvPr>
          <p:cNvSpPr>
            <a:spLocks xmlns:a="http://schemas.openxmlformats.org/drawingml/2006/main" noGrp="1"/>
          </p:cNvSpPr>
          <p:nvPr/>
        </p:nvSpPr>
        <p:spPr>
          <a:xfrm xmlns:a="http://schemas.openxmlformats.org/drawingml/2006/main">
            <a:off x="685800" y="2266950"/>
            <a:ext cx="19309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−5 + 12 = 7.</a:t>
            </a:r>
          </a:p>
        </p:txBody>
      </p:sp>
      <p:sp>
        <p:nvSpPr>
          <p:cNvPr id="7" name="text-390">
            <a:extLst xmlns:a="http://schemas.openxmlformats.org/drawingml/2006/main">
              <a:ext uri="{FF2B5EF4-FFF2-40B4-BE49-F238E27FC236}">
                <a16:creationId xmlns:a16="http://schemas.microsoft.com/office/drawing/2014/main" id="{E7F08145-971A-46DB-A876-4290D9607C19}"/>
              </a:ext>
            </a:extLst>
          </p:cNvPr>
          <p:cNvSpPr>
            <a:spLocks xmlns:a="http://schemas.openxmlformats.org/drawingml/2006/main" noGrp="1"/>
          </p:cNvSpPr>
          <p:nvPr/>
        </p:nvSpPr>
        <p:spPr>
          <a:xfrm xmlns:a="http://schemas.openxmlformats.org/drawingml/2006/main">
            <a:off x="685800" y="2781300"/>
            <a:ext cx="53438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Different signs give a negative result: −56.</a:t>
            </a:r>
          </a:p>
        </p:txBody>
      </p:sp>
      <p:sp>
        <p:nvSpPr>
          <p:cNvPr id="8" name="text-391">
            <a:extLst xmlns:a="http://schemas.openxmlformats.org/drawingml/2006/main">
              <a:ext uri="{FF2B5EF4-FFF2-40B4-BE49-F238E27FC236}">
                <a16:creationId xmlns:a16="http://schemas.microsoft.com/office/drawing/2014/main" id="{C4D2A836-ECF9-48D8-8B26-87937A3F42C4}"/>
              </a:ext>
            </a:extLst>
          </p:cNvPr>
          <p:cNvSpPr>
            <a:spLocks xmlns:a="http://schemas.openxmlformats.org/drawingml/2006/main" noGrp="1"/>
          </p:cNvSpPr>
          <p:nvPr/>
        </p:nvSpPr>
        <p:spPr>
          <a:xfrm xmlns:a="http://schemas.openxmlformats.org/drawingml/2006/main">
            <a:off x="685800" y="3295650"/>
            <a:ext cx="45399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Equal signs give a positive result: 8.</a:t>
            </a:r>
          </a:p>
        </p:txBody>
      </p:sp>
      <p:sp>
        <p:nvSpPr>
          <p:cNvPr id="9" name="text-392">
            <a:extLst xmlns:a="http://schemas.openxmlformats.org/drawingml/2006/main">
              <a:ext uri="{FF2B5EF4-FFF2-40B4-BE49-F238E27FC236}">
                <a16:creationId xmlns:a16="http://schemas.microsoft.com/office/drawing/2014/main" id="{CDDFA129-8899-4C4F-AA73-DBF0767E6676}"/>
              </a:ext>
            </a:extLst>
          </p:cNvPr>
          <p:cNvSpPr>
            <a:spLocks xmlns:a="http://schemas.openxmlformats.org/drawingml/2006/main" noGrp="1"/>
          </p:cNvSpPr>
          <p:nvPr/>
        </p:nvSpPr>
        <p:spPr>
          <a:xfrm xmlns:a="http://schemas.openxmlformats.org/drawingml/2006/main">
            <a:off x="685800" y="3810000"/>
            <a:ext cx="23831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4 − (−6) = 10°C.</a:t>
            </a:r>
          </a:p>
        </p:txBody>
      </p:sp>
    </p:spTree>
    <p:extLst>
      <p:ext uri="{BB962C8B-B14F-4D97-AF65-F5344CB8AC3E}">
        <p14:creationId xmlns:p14="http://schemas.microsoft.com/office/powerpoint/2010/main" val="8013267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2026-11-02T23:57:09.5350000Z</dcterms:created>
  <dcterms:modified xsi:type="dcterms:W3CDTF">2026-11-02T23:57:09.5350000Z</dcterms:modified>
</coreProperties>
</file>