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dc6cbc2ea640f9" /><Relationship Type="http://schemas.openxmlformats.org/officeDocument/2006/relationships/extended-properties" Target="/docProps/app.xml" Id="R8b4ec80a7dcf47df" /><Relationship Type="http://schemas.openxmlformats.org/officeDocument/2006/relationships/officeDocument" Target="/ppt/presentation.xml" Id="Rb06daf3b771942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632eb576694141"/>
  </p:sldMasterIdLst>
  <p:notesMasterIdLst>
    <p:notesMasterId xmlns:r="http://schemas.openxmlformats.org/officeDocument/2006/relationships" r:id="R8c5ce312c42e47d9"/>
  </p:notesMasterIdLst>
  <p:sldIdLst>
    <p:sldId xmlns:r="http://schemas.openxmlformats.org/officeDocument/2006/relationships" id="256" r:id="R1f736938d61d4777"/>
    <p:sldId xmlns:r="http://schemas.openxmlformats.org/officeDocument/2006/relationships" id="257" r:id="Rcddc886b0da44cdf"/>
    <p:sldId xmlns:r="http://schemas.openxmlformats.org/officeDocument/2006/relationships" id="258" r:id="R51a1583db33345ed"/>
    <p:sldId xmlns:r="http://schemas.openxmlformats.org/officeDocument/2006/relationships" id="259" r:id="Rb51782b7b5f94d24"/>
    <p:sldId xmlns:r="http://schemas.openxmlformats.org/officeDocument/2006/relationships" id="260" r:id="Rb8a54ddb8ee64f63"/>
    <p:sldId xmlns:r="http://schemas.openxmlformats.org/officeDocument/2006/relationships" id="261" r:id="R715c40c60a734c1f"/>
    <p:sldId xmlns:r="http://schemas.openxmlformats.org/officeDocument/2006/relationships" id="262" r:id="Rfd0484df3d304f05"/>
    <p:sldId xmlns:r="http://schemas.openxmlformats.org/officeDocument/2006/relationships" id="263" r:id="Rde662c2966e94829"/>
    <p:sldId xmlns:r="http://schemas.openxmlformats.org/officeDocument/2006/relationships" id="264" r:id="R14556d6d5f0d46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93b467316949e2" /><Relationship Type="http://schemas.openxmlformats.org/officeDocument/2006/relationships/slideMaster" Target="/ppt/slideMasters/slideMaster1.xml" Id="Rbd632eb576694141" /><Relationship Type="http://schemas.openxmlformats.org/officeDocument/2006/relationships/notesMaster" Target="/ppt/notesMasters/notesMaster1.xml" Id="R8c5ce312c42e47d9" /><Relationship Type="http://schemas.openxmlformats.org/officeDocument/2006/relationships/presProps" Target="/ppt/presProps.xml" Id="R4342a1b10e7f4a8d" /><Relationship Type="http://schemas.openxmlformats.org/officeDocument/2006/relationships/tableStyles" Target="/ppt/tableStyles.xml" Id="R3fc04f96617448e9" /><Relationship Type="http://schemas.openxmlformats.org/officeDocument/2006/relationships/slide" Target="/ppt/slides/slide1.xml" Id="R1f736938d61d4777" /><Relationship Type="http://schemas.openxmlformats.org/officeDocument/2006/relationships/slide" Target="/ppt/slides/slide2.xml" Id="Rcddc886b0da44cdf" /><Relationship Type="http://schemas.openxmlformats.org/officeDocument/2006/relationships/slide" Target="/ppt/slides/slide3.xml" Id="R51a1583db33345ed" /><Relationship Type="http://schemas.openxmlformats.org/officeDocument/2006/relationships/slide" Target="/ppt/slides/slide4.xml" Id="Rb51782b7b5f94d24" /><Relationship Type="http://schemas.openxmlformats.org/officeDocument/2006/relationships/slide" Target="/ppt/slides/slide5.xml" Id="Rb8a54ddb8ee64f63" /><Relationship Type="http://schemas.openxmlformats.org/officeDocument/2006/relationships/slide" Target="/ppt/slides/slide6.xml" Id="R715c40c60a734c1f" /><Relationship Type="http://schemas.openxmlformats.org/officeDocument/2006/relationships/slide" Target="/ppt/slides/slide7.xml" Id="Rfd0484df3d304f05" /><Relationship Type="http://schemas.openxmlformats.org/officeDocument/2006/relationships/slide" Target="/ppt/slides/slide8.xml" Id="Rde662c2966e94829" /><Relationship Type="http://schemas.openxmlformats.org/officeDocument/2006/relationships/slide" Target="/ppt/slides/slide9.xml" Id="R14556d6d5f0d46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3f013a077a4c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c9a5b5751549d4" /><Relationship Type="http://schemas.openxmlformats.org/officeDocument/2006/relationships/notesMaster" Target="/ppt/notesMasters/notesMaster1.xml" Id="Rce9b64c66a2842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6f2e151fee4581" /><Relationship Type="http://schemas.openxmlformats.org/officeDocument/2006/relationships/notesMaster" Target="/ppt/notesMasters/notesMaster1.xml" Id="Rc87d54dc711a46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c4241d3a894213" /><Relationship Type="http://schemas.openxmlformats.org/officeDocument/2006/relationships/notesMaster" Target="/ppt/notesMasters/notesMaster1.xml" Id="Rb920d26c0d3149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10469674334012" /><Relationship Type="http://schemas.openxmlformats.org/officeDocument/2006/relationships/notesMaster" Target="/ppt/notesMasters/notesMaster1.xml" Id="Rb15ca5128cc144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f1fff811344156" /><Relationship Type="http://schemas.openxmlformats.org/officeDocument/2006/relationships/notesMaster" Target="/ppt/notesMasters/notesMaster1.xml" Id="Rad65021ed61744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459020b36a4832" /><Relationship Type="http://schemas.openxmlformats.org/officeDocument/2006/relationships/notesMaster" Target="/ppt/notesMasters/notesMaster1.xml" Id="R92ddb60553bd49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9e66dadf2642ce" /><Relationship Type="http://schemas.openxmlformats.org/officeDocument/2006/relationships/notesMaster" Target="/ppt/notesMasters/notesMaster1.xml" Id="Rce2f7a79c64746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eb527ec69541fa" /><Relationship Type="http://schemas.openxmlformats.org/officeDocument/2006/relationships/notesMaster" Target="/ppt/notesMasters/notesMaster1.xml" Id="Re6cdc252ca444c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a7afcd477848f1" /><Relationship Type="http://schemas.openxmlformats.org/officeDocument/2006/relationships/notesMaster" Target="/ppt/notesMasters/notesMaster1.xml" Id="R0489d168851d42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 this course, natural numbers are the counting numbers 1, 2, 3 and so on. Whole numbers include zero as well. Some books include zero among the natural numbers, so check the convention being used. A whole number has no fractional part.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7 is both natural and whole. Zero is whole but is not natural under our convention. 2.5 is neither natural nor whole.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Integers are negative whole numbers, zero and positive whole numbers. Every positive integer has a negative opposite equally far from zero. Zero is neither positive nor negative. Absolute value means distance from zero, so it is never negative.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The opposite of 8 is −8. Both are 8 units from zero, so |8| = 8 and |−8| = 8. A temperature of −3°C is represented by an integer.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rational number can be written as {p|q}, where p and q are integers and q is not zero. Every integer is rational because it can be written over 1. Terminating decimals and repeating decimals are rational. A fraction is undefined when its denominator is zero.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5 = {5|1}, 0.75 = {3|4}, and 0.333… = {1|3}. All three are rational, although their written forms look different.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irrational number cannot be written as a ratio of two integers. Its decimal continues forever without a repeating pattern. Examples include π and √2. Rational and irrational numbers together form the real numbers. A square root of a perfect square is rational.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√49 = 7 is rational. √50 is irrational because 50 is not a perfect square. The finite decimal 3.14 is rational and is only an approximation to π.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even integer is divisible by 2. An odd integer is not. A prime is an integer greater than 1 with exactly two positive factors. A composite is an integer greater than 1 with more than two positive factors. The number 1 is neither prime nor composite.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2 is the only even prime. 15 is odd and composite because its positive factors are 1, 3, 5 and 15. Zero is even because 0 = 2 × 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5f4676c7464f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3928992ec7458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84dfa4f75949b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7ff73a89a6492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0d6471866e49c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f3f92df5e74f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AB3685-9A76-4FD1-9018-3800A9BDD9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A63522A-9EA1-42AE-A19E-D48843AF9C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1B18CBD-D2C6-4B82-BDAF-56144B95DF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9BBB7C-9B0B-4D1E-9809-8768D16960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6CB7BCD-A736-423E-9E04-FD1BC5D6F6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464A4A6-A80D-4FA3-A516-7170458254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8AB8981-E291-4065-BCFF-EB6635E334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ED885C1-2135-424D-982C-DAA3FEDA373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22D6BC-4187-456B-8417-375F681453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38D046-2074-452A-80EB-55F44109F6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583e1176574833" /><Relationship Type="http://schemas.openxmlformats.org/officeDocument/2006/relationships/slideLayout" Target="/ppt/slideLayouts/slideLayout1.xml" Id="R58e2aed66d1448c4" /><Relationship Type="http://schemas.openxmlformats.org/officeDocument/2006/relationships/slideLayout" Target="/ppt/slideLayouts/slideLayout2.xml" Id="Ra992684a05614bd4" /><Relationship Type="http://schemas.openxmlformats.org/officeDocument/2006/relationships/slideLayout" Target="/ppt/slideLayouts/slideLayout3.xml" Id="R9b41b74865bc43ca" /><Relationship Type="http://schemas.openxmlformats.org/officeDocument/2006/relationships/slideLayout" Target="/ppt/slideLayouts/slideLayout4.xml" Id="R9612b6d8efa4444b" /><Relationship Type="http://schemas.openxmlformats.org/officeDocument/2006/relationships/slideLayout" Target="/ppt/slideLayouts/slideLayout5.xml" Id="R158c4c98164d4a15" /><Relationship Type="http://schemas.openxmlformats.org/officeDocument/2006/relationships/slideLayout" Target="/ppt/slideLayouts/slideLayout6.xml" Id="Rb6d8635f3b774e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e2aed66d1448c4"/>
    <p:sldLayoutId xmlns:r="http://schemas.openxmlformats.org/officeDocument/2006/relationships" id="2147483650" r:id="Ra992684a05614bd4"/>
    <p:sldLayoutId xmlns:r="http://schemas.openxmlformats.org/officeDocument/2006/relationships" id="2147483651" r:id="R9b41b74865bc43ca"/>
    <p:sldLayoutId xmlns:r="http://schemas.openxmlformats.org/officeDocument/2006/relationships" id="2147483652" r:id="R9612b6d8efa4444b"/>
    <p:sldLayoutId xmlns:r="http://schemas.openxmlformats.org/officeDocument/2006/relationships" id="2147483653" r:id="R158c4c98164d4a15"/>
    <p:sldLayoutId xmlns:r="http://schemas.openxmlformats.org/officeDocument/2006/relationships" id="2147483654" r:id="Rb6d8635f3b774e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a8b48d92ce4ed0" /><Relationship Type="http://schemas.openxmlformats.org/officeDocument/2006/relationships/notesSlide" Target="/ppt/notesSlides/notesSlide1.xml" Id="R663883a65f514f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a6f1bab4c84c6f" /><Relationship Type="http://schemas.openxmlformats.org/officeDocument/2006/relationships/notesSlide" Target="/ppt/notesSlides/notesSlide2.xml" Id="Re65bae62e6f949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5dc5c7dabe4ccc" /><Relationship Type="http://schemas.openxmlformats.org/officeDocument/2006/relationships/notesSlide" Target="/ppt/notesSlides/notesSlide3.xml" Id="R21000af7489c45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b11d5a43c64c9b" /><Relationship Type="http://schemas.openxmlformats.org/officeDocument/2006/relationships/notesSlide" Target="/ppt/notesSlides/notesSlide4.xml" Id="Rfe5ac01587624f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4a3865ec5741be" /><Relationship Type="http://schemas.openxmlformats.org/officeDocument/2006/relationships/notesSlide" Target="/ppt/notesSlides/notesSlide5.xml" Id="R1a903122f47240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c48d0ea6674bef" /><Relationship Type="http://schemas.openxmlformats.org/officeDocument/2006/relationships/notesSlide" Target="/ppt/notesSlides/notesSlide6.xml" Id="Rcb807bfc620f4d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8c7de118f64d33" /><Relationship Type="http://schemas.openxmlformats.org/officeDocument/2006/relationships/notesSlide" Target="/ppt/notesSlides/notesSlide7.xml" Id="Rce225d77e6e44a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11cc8a8bad43bc" /><Relationship Type="http://schemas.openxmlformats.org/officeDocument/2006/relationships/notesSlide" Target="/ppt/notesSlides/notesSlide8.xml" Id="Rb259b9e2d13241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b83ab69bf3428b" /><Relationship Type="http://schemas.openxmlformats.org/officeDocument/2006/relationships/notesSlide" Target="/ppt/notesSlides/notesSlide9.xml" Id="R95263a1cfef844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">
            <a:extLst xmlns:a="http://schemas.openxmlformats.org/drawingml/2006/main">
              <a:ext uri="{FF2B5EF4-FFF2-40B4-BE49-F238E27FC236}">
                <a16:creationId xmlns:a16="http://schemas.microsoft.com/office/drawing/2014/main" id="{BBA82F42-51E6-44B6-8DD9-44FDE358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E069E446-21C6-4C8C-8AD1-EB0A6DD2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Types of numbers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53C9D279-D116-4683-A141-BC75596B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DA9B0841-BC69-4A77-87AD-A9B3E7B2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F021F705-EB12-446C-A664-213C438C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430996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Natural numbers and whole numbers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0E5A95A3-DD75-4A2E-B3F4-30F8053C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363112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Integers and opposite numbers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450B6C5A-2CCC-46F0-9DB6-65FDA03F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0669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Rational numbers</a:t>
            </a:r>
          </a:p>
        </p:txBody>
      </p:sp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70732A22-AB90-4C34-AE61-C8DFAF75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317306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Irrational and real numbers</a:t>
            </a:r>
          </a:p>
        </p:txBody>
      </p:sp>
      <p:sp>
        <p:nvSpPr>
          <p:cNvPr id="9" name="text-9">
            <a:extLst xmlns:a="http://schemas.openxmlformats.org/drawingml/2006/main">
              <a:ext uri="{FF2B5EF4-FFF2-40B4-BE49-F238E27FC236}">
                <a16:creationId xmlns:a16="http://schemas.microsoft.com/office/drawing/2014/main" id="{3E0CB6F7-9798-4E26-A0A4-D1733FE8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46995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Even odd prime and composite numbers</a:t>
            </a:r>
          </a:p>
        </p:txBody>
      </p:sp>
    </p:spTree>
    <p:extLst>
      <p:ext uri="{BB962C8B-B14F-4D97-AF65-F5344CB8AC3E}">
        <p14:creationId xmlns:p14="http://schemas.microsoft.com/office/powerpoint/2010/main" val="15587966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0">
            <a:extLst xmlns:a="http://schemas.openxmlformats.org/drawingml/2006/main">
              <a:ext uri="{FF2B5EF4-FFF2-40B4-BE49-F238E27FC236}">
                <a16:creationId xmlns:a16="http://schemas.microsoft.com/office/drawing/2014/main" id="{160F5941-04D8-45EB-8388-DD39A4BA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11">
            <a:extLst xmlns:a="http://schemas.openxmlformats.org/drawingml/2006/main">
              <a:ext uri="{FF2B5EF4-FFF2-40B4-BE49-F238E27FC236}">
                <a16:creationId xmlns:a16="http://schemas.microsoft.com/office/drawing/2014/main" id="{AF0EE902-670F-4351-B274-5BD74AC1F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Natural numbers and whole numbers</a:t>
            </a:r>
          </a:p>
        </p:txBody>
      </p:sp>
      <p:sp>
        <p:nvSpPr>
          <p:cNvPr id="3" name="text-12">
            <a:extLst xmlns:a="http://schemas.openxmlformats.org/drawingml/2006/main">
              <a:ext uri="{FF2B5EF4-FFF2-40B4-BE49-F238E27FC236}">
                <a16:creationId xmlns:a16="http://schemas.microsoft.com/office/drawing/2014/main" id="{2CDA2AD6-4063-42FD-B5B7-F746387B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13">
            <a:extLst xmlns:a="http://schemas.openxmlformats.org/drawingml/2006/main">
              <a:ext uri="{FF2B5EF4-FFF2-40B4-BE49-F238E27FC236}">
                <a16:creationId xmlns:a16="http://schemas.microsoft.com/office/drawing/2014/main" id="{39814CBF-C74D-4E1C-AC9D-5896477E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8647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 this course, natural numbers are the counting numbers 1, 2, 3 and so on. Whole numbers </a:t>
            </a:r>
          </a:p>
        </p:txBody>
      </p:sp>
      <p:sp>
        <p:nvSpPr>
          <p:cNvPr id="5" name="text-14">
            <a:extLst xmlns:a="http://schemas.openxmlformats.org/drawingml/2006/main">
              <a:ext uri="{FF2B5EF4-FFF2-40B4-BE49-F238E27FC236}">
                <a16:creationId xmlns:a16="http://schemas.microsoft.com/office/drawing/2014/main" id="{F0FCC569-5D5B-4813-8432-44F20C25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25633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include zero as well. Some books include zero among the natural numbers, so check the </a:t>
            </a:r>
          </a:p>
        </p:txBody>
      </p:sp>
      <p:sp>
        <p:nvSpPr>
          <p:cNvPr id="6" name="text-15">
            <a:extLst xmlns:a="http://schemas.openxmlformats.org/drawingml/2006/main">
              <a:ext uri="{FF2B5EF4-FFF2-40B4-BE49-F238E27FC236}">
                <a16:creationId xmlns:a16="http://schemas.microsoft.com/office/drawing/2014/main" id="{72863BC7-E8C7-4113-8DBB-A4E2A8E5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26890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convention being used. A whole number has no fractional part.</a:t>
            </a:r>
          </a:p>
        </p:txBody>
      </p:sp>
      <p:sp>
        <p:nvSpPr>
          <p:cNvPr id="7" name="text-16">
            <a:extLst xmlns:a="http://schemas.openxmlformats.org/drawingml/2006/main">
              <a:ext uri="{FF2B5EF4-FFF2-40B4-BE49-F238E27FC236}">
                <a16:creationId xmlns:a16="http://schemas.microsoft.com/office/drawing/2014/main" id="{1CD7DE2D-8C84-4E30-AF3C-4E839006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17">
            <a:extLst xmlns:a="http://schemas.openxmlformats.org/drawingml/2006/main">
              <a:ext uri="{FF2B5EF4-FFF2-40B4-BE49-F238E27FC236}">
                <a16:creationId xmlns:a16="http://schemas.microsoft.com/office/drawing/2014/main" id="{053D637C-87D5-4E74-AC14-D5633EBA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2731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 is both natural and whole. Zero is whole but is not natural under our convention. 2.5 is </a:t>
            </a:r>
          </a:p>
        </p:txBody>
      </p:sp>
      <p:sp>
        <p:nvSpPr>
          <p:cNvPr id="9" name="text-18">
            <a:extLst xmlns:a="http://schemas.openxmlformats.org/drawingml/2006/main">
              <a:ext uri="{FF2B5EF4-FFF2-40B4-BE49-F238E27FC236}">
                <a16:creationId xmlns:a16="http://schemas.microsoft.com/office/drawing/2014/main" id="{7B38A8BC-0D5E-4AAE-A7F2-CB03A7EC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302818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neither natural nor whole.</a:t>
            </a:r>
          </a:p>
        </p:txBody>
      </p:sp>
    </p:spTree>
    <p:extLst>
      <p:ext uri="{BB962C8B-B14F-4D97-AF65-F5344CB8AC3E}">
        <p14:creationId xmlns:p14="http://schemas.microsoft.com/office/powerpoint/2010/main" val="10638559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9">
            <a:extLst xmlns:a="http://schemas.openxmlformats.org/drawingml/2006/main">
              <a:ext uri="{FF2B5EF4-FFF2-40B4-BE49-F238E27FC236}">
                <a16:creationId xmlns:a16="http://schemas.microsoft.com/office/drawing/2014/main" id="{6F6C0E61-EE96-483E-8260-9B674E97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20">
            <a:extLst xmlns:a="http://schemas.openxmlformats.org/drawingml/2006/main">
              <a:ext uri="{FF2B5EF4-FFF2-40B4-BE49-F238E27FC236}">
                <a16:creationId xmlns:a16="http://schemas.microsoft.com/office/drawing/2014/main" id="{1C5ED194-976F-47AF-9378-A55CEF08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Integers and opposite numbers</a:t>
            </a:r>
          </a:p>
        </p:txBody>
      </p:sp>
      <p:sp>
        <p:nvSpPr>
          <p:cNvPr id="3" name="text-21">
            <a:extLst xmlns:a="http://schemas.openxmlformats.org/drawingml/2006/main">
              <a:ext uri="{FF2B5EF4-FFF2-40B4-BE49-F238E27FC236}">
                <a16:creationId xmlns:a16="http://schemas.microsoft.com/office/drawing/2014/main" id="{D724C6ED-D375-45F2-B3E7-950B76BCF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22">
            <a:extLst xmlns:a="http://schemas.openxmlformats.org/drawingml/2006/main">
              <a:ext uri="{FF2B5EF4-FFF2-40B4-BE49-F238E27FC236}">
                <a16:creationId xmlns:a16="http://schemas.microsoft.com/office/drawing/2014/main" id="{BA2F45C3-9DD1-4F79-8ED4-3E1BC056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1126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Integers are negative whole numbers, zero and positive whole numbers. Every positive </a:t>
            </a:r>
          </a:p>
        </p:txBody>
      </p:sp>
      <p:sp>
        <p:nvSpPr>
          <p:cNvPr id="5" name="text-23">
            <a:extLst xmlns:a="http://schemas.openxmlformats.org/drawingml/2006/main">
              <a:ext uri="{FF2B5EF4-FFF2-40B4-BE49-F238E27FC236}">
                <a16:creationId xmlns:a16="http://schemas.microsoft.com/office/drawing/2014/main" id="{EE9555C2-BF54-44CA-AD71-AFD3FCE9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9513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integer has a negative opposite equally far from zero. Zero is neither positive nor negative. </a:t>
            </a:r>
          </a:p>
        </p:txBody>
      </p:sp>
      <p:sp>
        <p:nvSpPr>
          <p:cNvPr id="6" name="text-24">
            <a:extLst xmlns:a="http://schemas.openxmlformats.org/drawingml/2006/main">
              <a:ext uri="{FF2B5EF4-FFF2-40B4-BE49-F238E27FC236}">
                <a16:creationId xmlns:a16="http://schemas.microsoft.com/office/drawing/2014/main" id="{00481FC8-9B6A-4CF0-A7B7-200446B9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55046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Absolute value means distance from zero, so it is never negative.</a:t>
            </a:r>
          </a:p>
        </p:txBody>
      </p:sp>
      <p:sp>
        <p:nvSpPr>
          <p:cNvPr id="7" name="text-25">
            <a:extLst xmlns:a="http://schemas.openxmlformats.org/drawingml/2006/main">
              <a:ext uri="{FF2B5EF4-FFF2-40B4-BE49-F238E27FC236}">
                <a16:creationId xmlns:a16="http://schemas.microsoft.com/office/drawing/2014/main" id="{F88BD01C-5DE9-43ED-A1F2-DEB72D89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26">
            <a:extLst xmlns:a="http://schemas.openxmlformats.org/drawingml/2006/main">
              <a:ext uri="{FF2B5EF4-FFF2-40B4-BE49-F238E27FC236}">
                <a16:creationId xmlns:a16="http://schemas.microsoft.com/office/drawing/2014/main" id="{FFC75734-22D0-49A8-B83B-AB71A932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82725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opposite of 8 is −8. Both are 8 units from zero, so |8| = 8 and |−8| = 8. A temperature of </a:t>
            </a:r>
          </a:p>
        </p:txBody>
      </p:sp>
      <p:sp>
        <p:nvSpPr>
          <p:cNvPr id="9" name="text-27">
            <a:extLst xmlns:a="http://schemas.openxmlformats.org/drawingml/2006/main">
              <a:ext uri="{FF2B5EF4-FFF2-40B4-BE49-F238E27FC236}">
                <a16:creationId xmlns:a16="http://schemas.microsoft.com/office/drawing/2014/main" id="{4E651112-248B-4D83-B268-BE3B0E0D5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402431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−3°C is represented by an integer.</a:t>
            </a:r>
          </a:p>
        </p:txBody>
      </p:sp>
    </p:spTree>
    <p:extLst>
      <p:ext uri="{BB962C8B-B14F-4D97-AF65-F5344CB8AC3E}">
        <p14:creationId xmlns:p14="http://schemas.microsoft.com/office/powerpoint/2010/main" val="6685520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28">
            <a:extLst xmlns:a="http://schemas.openxmlformats.org/drawingml/2006/main">
              <a:ext uri="{FF2B5EF4-FFF2-40B4-BE49-F238E27FC236}">
                <a16:creationId xmlns:a16="http://schemas.microsoft.com/office/drawing/2014/main" id="{BDF1D78E-0B42-4B0E-BFF1-D85718C7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29">
            <a:extLst xmlns:a="http://schemas.openxmlformats.org/drawingml/2006/main">
              <a:ext uri="{FF2B5EF4-FFF2-40B4-BE49-F238E27FC236}">
                <a16:creationId xmlns:a16="http://schemas.microsoft.com/office/drawing/2014/main" id="{2BF4E4A3-87B9-4FD0-8235-86A168FE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Rational numbers</a:t>
            </a:r>
          </a:p>
        </p:txBody>
      </p:sp>
      <p:sp>
        <p:nvSpPr>
          <p:cNvPr id="3" name="text-30">
            <a:extLst xmlns:a="http://schemas.openxmlformats.org/drawingml/2006/main">
              <a:ext uri="{FF2B5EF4-FFF2-40B4-BE49-F238E27FC236}">
                <a16:creationId xmlns:a16="http://schemas.microsoft.com/office/drawing/2014/main" id="{46C4C816-A83C-4D2C-A47B-F8D43C26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1">
            <a:extLst xmlns:a="http://schemas.openxmlformats.org/drawingml/2006/main">
              <a:ext uri="{FF2B5EF4-FFF2-40B4-BE49-F238E27FC236}">
                <a16:creationId xmlns:a16="http://schemas.microsoft.com/office/drawing/2014/main" id="{4E1B8778-4207-40E6-AE90-11311A66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42452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rational number can be written as </a:t>
            </a:r>
          </a:p>
        </p:txBody>
      </p:sp>
      <p:sp>
        <p:nvSpPr>
          <p:cNvPr id="5" name="text-32">
            <a:extLst xmlns:a="http://schemas.openxmlformats.org/drawingml/2006/main">
              <a:ext uri="{FF2B5EF4-FFF2-40B4-BE49-F238E27FC236}">
                <a16:creationId xmlns:a16="http://schemas.microsoft.com/office/drawing/2014/main" id="{BD8B8CD7-6088-44CD-B042-36E44F9D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68" y="1409700"/>
            <a:ext cx="24936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</a:t>
            </a:r>
          </a:p>
        </p:txBody>
      </p:sp>
      <p:sp>
        <p:nvSpPr>
          <p:cNvPr id="6" name="text-33">
            <a:extLst xmlns:a="http://schemas.openxmlformats.org/drawingml/2006/main">
              <a:ext uri="{FF2B5EF4-FFF2-40B4-BE49-F238E27FC236}">
                <a16:creationId xmlns:a16="http://schemas.microsoft.com/office/drawing/2014/main" id="{183E28FE-BE56-4930-99DF-B04E3D4A9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3468" y="1695450"/>
            <a:ext cx="24936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q</a:t>
            </a:r>
          </a:p>
        </p:txBody>
      </p:sp>
      <p:sp>
        <p:nvSpPr>
          <p:cNvPr id="7" name="fraction-bar-34">
            <a:extLst xmlns:a="http://schemas.openxmlformats.org/drawingml/2006/main">
              <a:ext uri="{FF2B5EF4-FFF2-40B4-BE49-F238E27FC236}">
                <a16:creationId xmlns:a16="http://schemas.microsoft.com/office/drawing/2014/main" id="{B3AF88E5-91B6-4322-9063-09E64EFC8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2518" y="1676400"/>
            <a:ext cx="21126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35">
            <a:extLst xmlns:a="http://schemas.openxmlformats.org/drawingml/2006/main">
              <a:ext uri="{FF2B5EF4-FFF2-40B4-BE49-F238E27FC236}">
                <a16:creationId xmlns:a16="http://schemas.microsoft.com/office/drawing/2014/main" id="{3AAEAA53-AAE0-4749-B1DA-530C4FC1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2832" y="1552575"/>
            <a:ext cx="613419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, where p and q are integers and q is not zero. Every </a:t>
            </a:r>
          </a:p>
        </p:txBody>
      </p:sp>
      <p:sp>
        <p:nvSpPr>
          <p:cNvPr id="9" name="text-36">
            <a:extLst xmlns:a="http://schemas.openxmlformats.org/drawingml/2006/main">
              <a:ext uri="{FF2B5EF4-FFF2-40B4-BE49-F238E27FC236}">
                <a16:creationId xmlns:a16="http://schemas.microsoft.com/office/drawing/2014/main" id="{E31FBAF8-EC21-42CC-B2F6-3FCD83262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1017898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integer is rational because it can be written over 1. Terminating decimals and repeating </a:t>
            </a:r>
          </a:p>
        </p:txBody>
      </p:sp>
      <p:sp>
        <p:nvSpPr>
          <p:cNvPr id="10" name="text-37">
            <a:extLst xmlns:a="http://schemas.openxmlformats.org/drawingml/2006/main">
              <a:ext uri="{FF2B5EF4-FFF2-40B4-BE49-F238E27FC236}">
                <a16:creationId xmlns:a16="http://schemas.microsoft.com/office/drawing/2014/main" id="{5ED3736B-F715-417D-8F6A-FBD29DAE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86479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decimals are rational. A fraction is undefined when its denominator is zero.</a:t>
            </a:r>
          </a:p>
        </p:txBody>
      </p:sp>
      <p:sp>
        <p:nvSpPr>
          <p:cNvPr id="11" name="text-38">
            <a:extLst xmlns:a="http://schemas.openxmlformats.org/drawingml/2006/main">
              <a:ext uri="{FF2B5EF4-FFF2-40B4-BE49-F238E27FC236}">
                <a16:creationId xmlns:a16="http://schemas.microsoft.com/office/drawing/2014/main" id="{1174B1F7-7432-4109-9BF4-FE129737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12" name="text-39">
            <a:extLst xmlns:a="http://schemas.openxmlformats.org/drawingml/2006/main">
              <a:ext uri="{FF2B5EF4-FFF2-40B4-BE49-F238E27FC236}">
                <a16:creationId xmlns:a16="http://schemas.microsoft.com/office/drawing/2014/main" id="{D98DD700-B72D-45AB-88A3-3CE1DCF5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52997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 = </a:t>
            </a:r>
          </a:p>
        </p:txBody>
      </p:sp>
      <p:sp>
        <p:nvSpPr>
          <p:cNvPr id="13" name="text-40">
            <a:extLst xmlns:a="http://schemas.openxmlformats.org/drawingml/2006/main">
              <a:ext uri="{FF2B5EF4-FFF2-40B4-BE49-F238E27FC236}">
                <a16:creationId xmlns:a16="http://schemas.microsoft.com/office/drawing/2014/main" id="{A7A36C5C-A7B4-4A71-AA2C-803ED794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8146" y="32861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4" name="text-41">
            <a:extLst xmlns:a="http://schemas.openxmlformats.org/drawingml/2006/main">
              <a:ext uri="{FF2B5EF4-FFF2-40B4-BE49-F238E27FC236}">
                <a16:creationId xmlns:a16="http://schemas.microsoft.com/office/drawing/2014/main" id="{D40F2787-D8FF-4EC2-A2E5-104B5716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8146" y="35718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5" name="fraction-bar-42">
            <a:extLst xmlns:a="http://schemas.openxmlformats.org/drawingml/2006/main">
              <a:ext uri="{FF2B5EF4-FFF2-40B4-BE49-F238E27FC236}">
                <a16:creationId xmlns:a16="http://schemas.microsoft.com/office/drawing/2014/main" id="{079E27EA-BDB5-45A4-9317-15FAF0C7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196" y="35528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43">
            <a:extLst xmlns:a="http://schemas.openxmlformats.org/drawingml/2006/main">
              <a:ext uri="{FF2B5EF4-FFF2-40B4-BE49-F238E27FC236}">
                <a16:creationId xmlns:a16="http://schemas.microsoft.com/office/drawing/2014/main" id="{A249E432-7470-41DB-AA72-8BE4FEF0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796" y="3429000"/>
            <a:ext cx="10388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, 0.75 = </a:t>
            </a:r>
          </a:p>
        </p:txBody>
      </p:sp>
      <p:sp>
        <p:nvSpPr>
          <p:cNvPr id="17" name="text-44">
            <a:extLst xmlns:a="http://schemas.openxmlformats.org/drawingml/2006/main">
              <a:ext uri="{FF2B5EF4-FFF2-40B4-BE49-F238E27FC236}">
                <a16:creationId xmlns:a16="http://schemas.microsoft.com/office/drawing/2014/main" id="{ECA67065-8646-4B5F-8B0B-62589E44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063" y="32861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text-45">
            <a:extLst xmlns:a="http://schemas.openxmlformats.org/drawingml/2006/main">
              <a:ext uri="{FF2B5EF4-FFF2-40B4-BE49-F238E27FC236}">
                <a16:creationId xmlns:a16="http://schemas.microsoft.com/office/drawing/2014/main" id="{5D471207-D022-46A8-81E6-5EF15430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063" y="35718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fraction-bar-46">
            <a:extLst xmlns:a="http://schemas.openxmlformats.org/drawingml/2006/main">
              <a:ext uri="{FF2B5EF4-FFF2-40B4-BE49-F238E27FC236}">
                <a16:creationId xmlns:a16="http://schemas.microsoft.com/office/drawing/2014/main" id="{0362ACE1-B1D5-4DCE-A3E9-15913B7C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113" y="35528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47">
            <a:extLst xmlns:a="http://schemas.openxmlformats.org/drawingml/2006/main">
              <a:ext uri="{FF2B5EF4-FFF2-40B4-BE49-F238E27FC236}">
                <a16:creationId xmlns:a16="http://schemas.microsoft.com/office/drawing/2014/main" id="{D5AE1005-8222-4D13-91CF-CA7517CC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713" y="3429000"/>
            <a:ext cx="191566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, and 0.333… = </a:t>
            </a:r>
          </a:p>
        </p:txBody>
      </p:sp>
      <p:sp>
        <p:nvSpPr>
          <p:cNvPr id="21" name="text-48">
            <a:extLst xmlns:a="http://schemas.openxmlformats.org/drawingml/2006/main">
              <a:ext uri="{FF2B5EF4-FFF2-40B4-BE49-F238E27FC236}">
                <a16:creationId xmlns:a16="http://schemas.microsoft.com/office/drawing/2014/main" id="{0F5E70F7-ECCD-4A80-9B63-A9586A2B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756" y="32861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2" name="text-49">
            <a:extLst xmlns:a="http://schemas.openxmlformats.org/drawingml/2006/main">
              <a:ext uri="{FF2B5EF4-FFF2-40B4-BE49-F238E27FC236}">
                <a16:creationId xmlns:a16="http://schemas.microsoft.com/office/drawing/2014/main" id="{BB97DE0E-95ED-4323-B357-A1570DD1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756" y="35718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3" name="fraction-bar-50">
            <a:extLst xmlns:a="http://schemas.openxmlformats.org/drawingml/2006/main">
              <a:ext uri="{FF2B5EF4-FFF2-40B4-BE49-F238E27FC236}">
                <a16:creationId xmlns:a16="http://schemas.microsoft.com/office/drawing/2014/main" id="{2DB0C6C1-9FF1-4B26-B887-0FC7331C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806" y="35528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51">
            <a:extLst xmlns:a="http://schemas.openxmlformats.org/drawingml/2006/main">
              <a:ext uri="{FF2B5EF4-FFF2-40B4-BE49-F238E27FC236}">
                <a16:creationId xmlns:a16="http://schemas.microsoft.com/office/drawing/2014/main" id="{F555C751-6663-49BB-A1A9-0AE73A85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6406" y="3429000"/>
            <a:ext cx="653538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 All three are rational, although their written forms look </a:t>
            </a:r>
          </a:p>
        </p:txBody>
      </p:sp>
      <p:sp>
        <p:nvSpPr>
          <p:cNvPr id="25" name="text-52">
            <a:extLst xmlns:a="http://schemas.openxmlformats.org/drawingml/2006/main">
              <a:ext uri="{FF2B5EF4-FFF2-40B4-BE49-F238E27FC236}">
                <a16:creationId xmlns:a16="http://schemas.microsoft.com/office/drawing/2014/main" id="{1F9328E3-2727-4997-8DD1-DC751FC6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09118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different.</a:t>
            </a:r>
          </a:p>
        </p:txBody>
      </p:sp>
    </p:spTree>
    <p:extLst>
      <p:ext uri="{BB962C8B-B14F-4D97-AF65-F5344CB8AC3E}">
        <p14:creationId xmlns:p14="http://schemas.microsoft.com/office/powerpoint/2010/main" val="5126571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53">
            <a:extLst xmlns:a="http://schemas.openxmlformats.org/drawingml/2006/main">
              <a:ext uri="{FF2B5EF4-FFF2-40B4-BE49-F238E27FC236}">
                <a16:creationId xmlns:a16="http://schemas.microsoft.com/office/drawing/2014/main" id="{07480F21-D452-4B49-853B-D5C31DE9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54">
            <a:extLst xmlns:a="http://schemas.openxmlformats.org/drawingml/2006/main">
              <a:ext uri="{FF2B5EF4-FFF2-40B4-BE49-F238E27FC236}">
                <a16:creationId xmlns:a16="http://schemas.microsoft.com/office/drawing/2014/main" id="{96F2D07F-78BB-473D-8726-7B7CC93B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Irrational and real numbers</a:t>
            </a:r>
          </a:p>
        </p:txBody>
      </p:sp>
      <p:sp>
        <p:nvSpPr>
          <p:cNvPr id="3" name="text-55">
            <a:extLst xmlns:a="http://schemas.openxmlformats.org/drawingml/2006/main">
              <a:ext uri="{FF2B5EF4-FFF2-40B4-BE49-F238E27FC236}">
                <a16:creationId xmlns:a16="http://schemas.microsoft.com/office/drawing/2014/main" id="{6C0130D5-549A-4B6D-9A63-989A557F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56">
            <a:extLst xmlns:a="http://schemas.openxmlformats.org/drawingml/2006/main">
              <a:ext uri="{FF2B5EF4-FFF2-40B4-BE49-F238E27FC236}">
                <a16:creationId xmlns:a16="http://schemas.microsoft.com/office/drawing/2014/main" id="{8ED9AE4F-4317-471F-9BFE-8BD78FAE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10393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irrational number cannot be written as a ratio of two integers. Its decimal continues </a:t>
            </a:r>
          </a:p>
        </p:txBody>
      </p:sp>
      <p:sp>
        <p:nvSpPr>
          <p:cNvPr id="5" name="text-57">
            <a:extLst xmlns:a="http://schemas.openxmlformats.org/drawingml/2006/main">
              <a:ext uri="{FF2B5EF4-FFF2-40B4-BE49-F238E27FC236}">
                <a16:creationId xmlns:a16="http://schemas.microsoft.com/office/drawing/2014/main" id="{7C972CA3-BC87-4C40-B9C1-8B371834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0876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forever without a repeating pattern. Examples include π and √2. Rational and irrational </a:t>
            </a:r>
          </a:p>
        </p:txBody>
      </p:sp>
      <p:sp>
        <p:nvSpPr>
          <p:cNvPr id="6" name="text-58">
            <a:extLst xmlns:a="http://schemas.openxmlformats.org/drawingml/2006/main">
              <a:ext uri="{FF2B5EF4-FFF2-40B4-BE49-F238E27FC236}">
                <a16:creationId xmlns:a16="http://schemas.microsoft.com/office/drawing/2014/main" id="{4CB7E2EF-496C-4388-A538-174FF2B5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99658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numbers together form the real numbers. A square root of a perfect square is rational.</a:t>
            </a:r>
          </a:p>
        </p:txBody>
      </p:sp>
      <p:sp>
        <p:nvSpPr>
          <p:cNvPr id="7" name="text-59">
            <a:extLst xmlns:a="http://schemas.openxmlformats.org/drawingml/2006/main">
              <a:ext uri="{FF2B5EF4-FFF2-40B4-BE49-F238E27FC236}">
                <a16:creationId xmlns:a16="http://schemas.microsoft.com/office/drawing/2014/main" id="{39B13072-B0E8-4177-AF2E-46C3110A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60">
            <a:extLst xmlns:a="http://schemas.openxmlformats.org/drawingml/2006/main">
              <a:ext uri="{FF2B5EF4-FFF2-40B4-BE49-F238E27FC236}">
                <a16:creationId xmlns:a16="http://schemas.microsoft.com/office/drawing/2014/main" id="{C4661AE5-633E-41ED-BE47-670E86E2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42901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√49 = 7 is rational. √50 is irrational because 50 is not a perfect square. The finite decimal </a:t>
            </a:r>
          </a:p>
        </p:txBody>
      </p:sp>
      <p:sp>
        <p:nvSpPr>
          <p:cNvPr id="9" name="text-61">
            <a:extLst xmlns:a="http://schemas.openxmlformats.org/drawingml/2006/main">
              <a:ext uri="{FF2B5EF4-FFF2-40B4-BE49-F238E27FC236}">
                <a16:creationId xmlns:a16="http://schemas.microsoft.com/office/drawing/2014/main" id="{8CF5E942-F146-4B7F-9098-F1FE04AF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57412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3.14 is rational and is only an approximation to π.</a:t>
            </a:r>
          </a:p>
        </p:txBody>
      </p:sp>
    </p:spTree>
    <p:extLst>
      <p:ext uri="{BB962C8B-B14F-4D97-AF65-F5344CB8AC3E}">
        <p14:creationId xmlns:p14="http://schemas.microsoft.com/office/powerpoint/2010/main" val="9499220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62">
            <a:extLst xmlns:a="http://schemas.openxmlformats.org/drawingml/2006/main">
              <a:ext uri="{FF2B5EF4-FFF2-40B4-BE49-F238E27FC236}">
                <a16:creationId xmlns:a16="http://schemas.microsoft.com/office/drawing/2014/main" id="{25946D3B-4161-4E0C-B973-C38505CF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63">
            <a:extLst xmlns:a="http://schemas.openxmlformats.org/drawingml/2006/main">
              <a:ext uri="{FF2B5EF4-FFF2-40B4-BE49-F238E27FC236}">
                <a16:creationId xmlns:a16="http://schemas.microsoft.com/office/drawing/2014/main" id="{48C927D6-765B-44F2-BC78-8998D67A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Even odd prime and composite numbers</a:t>
            </a:r>
          </a:p>
        </p:txBody>
      </p:sp>
      <p:sp>
        <p:nvSpPr>
          <p:cNvPr id="3" name="text-64">
            <a:extLst xmlns:a="http://schemas.openxmlformats.org/drawingml/2006/main">
              <a:ext uri="{FF2B5EF4-FFF2-40B4-BE49-F238E27FC236}">
                <a16:creationId xmlns:a16="http://schemas.microsoft.com/office/drawing/2014/main" id="{1398D784-BA0B-46DD-BB16-40B20018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65">
            <a:extLst xmlns:a="http://schemas.openxmlformats.org/drawingml/2006/main">
              <a:ext uri="{FF2B5EF4-FFF2-40B4-BE49-F238E27FC236}">
                <a16:creationId xmlns:a16="http://schemas.microsoft.com/office/drawing/2014/main" id="{AD37DB6F-C664-44CB-8A68-C7D5219C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59418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even integer is divisible by 2. An odd integer is not. A prime is an integer greater than 1 </a:t>
            </a:r>
          </a:p>
        </p:txBody>
      </p:sp>
      <p:sp>
        <p:nvSpPr>
          <p:cNvPr id="5" name="text-66">
            <a:extLst xmlns:a="http://schemas.openxmlformats.org/drawingml/2006/main">
              <a:ext uri="{FF2B5EF4-FFF2-40B4-BE49-F238E27FC236}">
                <a16:creationId xmlns:a16="http://schemas.microsoft.com/office/drawing/2014/main" id="{22CC2CFF-F2B0-4328-A9C9-104FD9E7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2520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with exactly two positive factors. A composite is an integer greater than 1 with more than </a:t>
            </a:r>
          </a:p>
        </p:txBody>
      </p:sp>
      <p:sp>
        <p:nvSpPr>
          <p:cNvPr id="6" name="text-67">
            <a:extLst xmlns:a="http://schemas.openxmlformats.org/drawingml/2006/main">
              <a:ext uri="{FF2B5EF4-FFF2-40B4-BE49-F238E27FC236}">
                <a16:creationId xmlns:a16="http://schemas.microsoft.com/office/drawing/2014/main" id="{8E169D74-5A13-403C-86BF-AD4D7C6D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7159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two positive factors. The number 1 is neither prime nor composite.</a:t>
            </a:r>
          </a:p>
        </p:txBody>
      </p:sp>
      <p:sp>
        <p:nvSpPr>
          <p:cNvPr id="7" name="text-68">
            <a:extLst xmlns:a="http://schemas.openxmlformats.org/drawingml/2006/main">
              <a:ext uri="{FF2B5EF4-FFF2-40B4-BE49-F238E27FC236}">
                <a16:creationId xmlns:a16="http://schemas.microsoft.com/office/drawing/2014/main" id="{7CA3059E-5E52-4ADC-81A3-3900EAB4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69">
            <a:extLst xmlns:a="http://schemas.openxmlformats.org/drawingml/2006/main">
              <a:ext uri="{FF2B5EF4-FFF2-40B4-BE49-F238E27FC236}">
                <a16:creationId xmlns:a16="http://schemas.microsoft.com/office/drawing/2014/main" id="{E9813B68-04CC-4E25-90B4-18C0F7AB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80277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 is the only even prime. 15 is odd and composite because its positive factors are 1, 3, 5 and </a:t>
            </a:r>
          </a:p>
        </p:txBody>
      </p:sp>
      <p:sp>
        <p:nvSpPr>
          <p:cNvPr id="9" name="text-70">
            <a:extLst xmlns:a="http://schemas.openxmlformats.org/drawingml/2006/main">
              <a:ext uri="{FF2B5EF4-FFF2-40B4-BE49-F238E27FC236}">
                <a16:creationId xmlns:a16="http://schemas.microsoft.com/office/drawing/2014/main" id="{BD6CDE2A-3B47-4F30-8C7C-8CE33341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418357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15. Zero is even because 0 = 2 × 0.</a:t>
            </a:r>
          </a:p>
        </p:txBody>
      </p:sp>
    </p:spTree>
    <p:extLst>
      <p:ext uri="{BB962C8B-B14F-4D97-AF65-F5344CB8AC3E}">
        <p14:creationId xmlns:p14="http://schemas.microsoft.com/office/powerpoint/2010/main" val="14242337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71">
            <a:extLst xmlns:a="http://schemas.openxmlformats.org/drawingml/2006/main">
              <a:ext uri="{FF2B5EF4-FFF2-40B4-BE49-F238E27FC236}">
                <a16:creationId xmlns:a16="http://schemas.microsoft.com/office/drawing/2014/main" id="{934D6050-1907-41B6-8774-9BCDE2BC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72">
            <a:extLst xmlns:a="http://schemas.openxmlformats.org/drawingml/2006/main">
              <a:ext uri="{FF2B5EF4-FFF2-40B4-BE49-F238E27FC236}">
                <a16:creationId xmlns:a16="http://schemas.microsoft.com/office/drawing/2014/main" id="{106C7E72-9D09-427B-9CAF-EEE8211C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73">
            <a:extLst xmlns:a="http://schemas.openxmlformats.org/drawingml/2006/main">
              <a:ext uri="{FF2B5EF4-FFF2-40B4-BE49-F238E27FC236}">
                <a16:creationId xmlns:a16="http://schemas.microsoft.com/office/drawing/2014/main" id="{83ECFBBD-6BB5-494E-BCC5-55E4C403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74">
            <a:extLst xmlns:a="http://schemas.openxmlformats.org/drawingml/2006/main">
              <a:ext uri="{FF2B5EF4-FFF2-40B4-BE49-F238E27FC236}">
                <a16:creationId xmlns:a16="http://schemas.microsoft.com/office/drawing/2014/main" id="{CFDF296E-CF8C-4555-80DD-FAEADAF3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556755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Classify −12 as integer, rational or irrational.</a:t>
            </a:r>
          </a:p>
        </p:txBody>
      </p:sp>
      <p:sp>
        <p:nvSpPr>
          <p:cNvPr id="5" name="text-75">
            <a:extLst xmlns:a="http://schemas.openxmlformats.org/drawingml/2006/main">
              <a:ext uri="{FF2B5EF4-FFF2-40B4-BE49-F238E27FC236}">
                <a16:creationId xmlns:a16="http://schemas.microsoft.com/office/drawing/2014/main" id="{9171DD44-5DC9-4429-A20A-E5E6C696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315849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Is √81 rational? Explain.</a:t>
            </a:r>
          </a:p>
        </p:txBody>
      </p:sp>
      <p:sp>
        <p:nvSpPr>
          <p:cNvPr id="6" name="text-76">
            <a:extLst xmlns:a="http://schemas.openxmlformats.org/drawingml/2006/main">
              <a:ext uri="{FF2B5EF4-FFF2-40B4-BE49-F238E27FC236}">
                <a16:creationId xmlns:a16="http://schemas.microsoft.com/office/drawing/2014/main" id="{6B7DB783-242B-49CB-8977-7B739DDD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05914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Is 0.454545… rational?</a:t>
            </a:r>
          </a:p>
        </p:txBody>
      </p:sp>
      <p:sp>
        <p:nvSpPr>
          <p:cNvPr id="7" name="text-77">
            <a:extLst xmlns:a="http://schemas.openxmlformats.org/drawingml/2006/main">
              <a:ext uri="{FF2B5EF4-FFF2-40B4-BE49-F238E27FC236}">
                <a16:creationId xmlns:a16="http://schemas.microsoft.com/office/drawing/2014/main" id="{B1FE14F5-5F6C-438B-BA2D-63045344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44799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List the primes between 10 and 20.</a:t>
            </a:r>
          </a:p>
        </p:txBody>
      </p:sp>
      <p:sp>
        <p:nvSpPr>
          <p:cNvPr id="8" name="text-78">
            <a:extLst xmlns:a="http://schemas.openxmlformats.org/drawingml/2006/main">
              <a:ext uri="{FF2B5EF4-FFF2-40B4-BE49-F238E27FC236}">
                <a16:creationId xmlns:a16="http://schemas.microsoft.com/office/drawing/2014/main" id="{4290F8B0-F8C6-4172-9B07-995A0762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475202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Which of 0, 1, 2 and 9 are composite?</a:t>
            </a:r>
          </a:p>
        </p:txBody>
      </p:sp>
    </p:spTree>
    <p:extLst>
      <p:ext uri="{BB962C8B-B14F-4D97-AF65-F5344CB8AC3E}">
        <p14:creationId xmlns:p14="http://schemas.microsoft.com/office/powerpoint/2010/main" val="17193477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79">
            <a:extLst xmlns:a="http://schemas.openxmlformats.org/drawingml/2006/main">
              <a:ext uri="{FF2B5EF4-FFF2-40B4-BE49-F238E27FC236}">
                <a16:creationId xmlns:a16="http://schemas.microsoft.com/office/drawing/2014/main" id="{511A5A0C-4657-44BE-815E-27CD89BF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80">
            <a:extLst xmlns:a="http://schemas.openxmlformats.org/drawingml/2006/main">
              <a:ext uri="{FF2B5EF4-FFF2-40B4-BE49-F238E27FC236}">
                <a16:creationId xmlns:a16="http://schemas.microsoft.com/office/drawing/2014/main" id="{855AD2E5-66B8-42C5-96CC-969A9C19E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81">
            <a:extLst xmlns:a="http://schemas.openxmlformats.org/drawingml/2006/main">
              <a:ext uri="{FF2B5EF4-FFF2-40B4-BE49-F238E27FC236}">
                <a16:creationId xmlns:a16="http://schemas.microsoft.com/office/drawing/2014/main" id="{080CE684-4E0B-41B9-8C69-D091E0D4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2">
            <a:extLst xmlns:a="http://schemas.openxmlformats.org/drawingml/2006/main">
              <a:ext uri="{FF2B5EF4-FFF2-40B4-BE49-F238E27FC236}">
                <a16:creationId xmlns:a16="http://schemas.microsoft.com/office/drawing/2014/main" id="{362DF018-A0AC-4ED7-8F0F-1AC4E2647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04582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decimal that never ends is not automatically irrational. A repeating </a:t>
            </a:r>
          </a:p>
        </p:txBody>
      </p:sp>
      <p:sp>
        <p:nvSpPr>
          <p:cNvPr id="5" name="text-83">
            <a:extLst xmlns:a="http://schemas.openxmlformats.org/drawingml/2006/main">
              <a:ext uri="{FF2B5EF4-FFF2-40B4-BE49-F238E27FC236}">
                <a16:creationId xmlns:a16="http://schemas.microsoft.com/office/drawing/2014/main" id="{A0BA05A5-4446-44C3-8FE7-7F410CDC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568328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decimal such as 0.121212… is rational.</a:t>
            </a:r>
          </a:p>
        </p:txBody>
      </p:sp>
    </p:spTree>
    <p:extLst>
      <p:ext uri="{BB962C8B-B14F-4D97-AF65-F5344CB8AC3E}">
        <p14:creationId xmlns:p14="http://schemas.microsoft.com/office/powerpoint/2010/main" val="6700736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84">
            <a:extLst xmlns:a="http://schemas.openxmlformats.org/drawingml/2006/main">
              <a:ext uri="{FF2B5EF4-FFF2-40B4-BE49-F238E27FC236}">
                <a16:creationId xmlns:a16="http://schemas.microsoft.com/office/drawing/2014/main" id="{3ADFB8B8-D05C-4D3E-809C-202F83A0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2</a:t>
            </a:r>
          </a:p>
        </p:txBody>
      </p:sp>
      <p:sp>
        <p:nvSpPr>
          <p:cNvPr id="2" name="text-85">
            <a:extLst xmlns:a="http://schemas.openxmlformats.org/drawingml/2006/main">
              <a:ext uri="{FF2B5EF4-FFF2-40B4-BE49-F238E27FC236}">
                <a16:creationId xmlns:a16="http://schemas.microsoft.com/office/drawing/2014/main" id="{92C4A896-7FCB-4E70-BA22-A5FE8960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86">
            <a:extLst xmlns:a="http://schemas.openxmlformats.org/drawingml/2006/main">
              <a:ext uri="{FF2B5EF4-FFF2-40B4-BE49-F238E27FC236}">
                <a16:creationId xmlns:a16="http://schemas.microsoft.com/office/drawing/2014/main" id="{C7C3D07F-6495-47FE-A1BD-CB7C440A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87">
            <a:extLst xmlns:a="http://schemas.openxmlformats.org/drawingml/2006/main">
              <a:ext uri="{FF2B5EF4-FFF2-40B4-BE49-F238E27FC236}">
                <a16:creationId xmlns:a16="http://schemas.microsoft.com/office/drawing/2014/main" id="{6DE9083B-390B-45A1-852A-118B192C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57692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−12 is an integer and rational because −12 = </a:t>
            </a:r>
          </a:p>
        </p:txBody>
      </p:sp>
      <p:sp>
        <p:nvSpPr>
          <p:cNvPr id="5" name="text-88">
            <a:extLst xmlns:a="http://schemas.openxmlformats.org/drawingml/2006/main">
              <a:ext uri="{FF2B5EF4-FFF2-40B4-BE49-F238E27FC236}">
                <a16:creationId xmlns:a16="http://schemas.microsoft.com/office/drawing/2014/main" id="{D0CBCDF1-D0CF-437A-A763-6956EC88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7468" y="1409700"/>
            <a:ext cx="519017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−12</a:t>
            </a:r>
          </a:p>
        </p:txBody>
      </p:sp>
      <p:sp>
        <p:nvSpPr>
          <p:cNvPr id="6" name="text-89">
            <a:extLst xmlns:a="http://schemas.openxmlformats.org/drawingml/2006/main">
              <a:ext uri="{FF2B5EF4-FFF2-40B4-BE49-F238E27FC236}">
                <a16:creationId xmlns:a16="http://schemas.microsoft.com/office/drawing/2014/main" id="{041C5596-943B-47CD-8487-45676DF2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7468" y="1695450"/>
            <a:ext cx="519017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fraction-bar-90">
            <a:extLst xmlns:a="http://schemas.openxmlformats.org/drawingml/2006/main">
              <a:ext uri="{FF2B5EF4-FFF2-40B4-BE49-F238E27FC236}">
                <a16:creationId xmlns:a16="http://schemas.microsoft.com/office/drawing/2014/main" id="{4F684CBC-E957-4DF1-A389-6195ACF51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6518" y="1676400"/>
            <a:ext cx="480917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91">
            <a:extLst xmlns:a="http://schemas.openxmlformats.org/drawingml/2006/main">
              <a:ext uri="{FF2B5EF4-FFF2-40B4-BE49-F238E27FC236}">
                <a16:creationId xmlns:a16="http://schemas.microsoft.com/office/drawing/2014/main" id="{B038DEA3-24E8-4D5E-8125-CE2CB523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6485" y="1552575"/>
            <a:ext cx="22266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 It is not irrational.</a:t>
            </a:r>
          </a:p>
        </p:txBody>
      </p:sp>
      <p:sp>
        <p:nvSpPr>
          <p:cNvPr id="9" name="text-92">
            <a:extLst xmlns:a="http://schemas.openxmlformats.org/drawingml/2006/main">
              <a:ext uri="{FF2B5EF4-FFF2-40B4-BE49-F238E27FC236}">
                <a16:creationId xmlns:a16="http://schemas.microsoft.com/office/drawing/2014/main" id="{0E928D81-2462-4B2B-9578-E6F6C220E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95525"/>
            <a:ext cx="47660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Yes. √81 = 9, and 9 can be written as </a:t>
            </a:r>
          </a:p>
        </p:txBody>
      </p:sp>
      <p:sp>
        <p:nvSpPr>
          <p:cNvPr id="10" name="text-93">
            <a:extLst xmlns:a="http://schemas.openxmlformats.org/drawingml/2006/main">
              <a:ext uri="{FF2B5EF4-FFF2-40B4-BE49-F238E27FC236}">
                <a16:creationId xmlns:a16="http://schemas.microsoft.com/office/drawing/2014/main" id="{70BDE2CD-9093-40C2-BAAB-410E315A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4199" y="215265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1" name="text-94">
            <a:extLst xmlns:a="http://schemas.openxmlformats.org/drawingml/2006/main">
              <a:ext uri="{FF2B5EF4-FFF2-40B4-BE49-F238E27FC236}">
                <a16:creationId xmlns:a16="http://schemas.microsoft.com/office/drawing/2014/main" id="{8EB5C005-86CF-4202-B583-E9C7CE49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4199" y="2438400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fraction-bar-95">
            <a:extLst xmlns:a="http://schemas.openxmlformats.org/drawingml/2006/main">
              <a:ext uri="{FF2B5EF4-FFF2-40B4-BE49-F238E27FC236}">
                <a16:creationId xmlns:a16="http://schemas.microsoft.com/office/drawing/2014/main" id="{4EE32B27-A434-4F16-9A03-1D0A47E3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3249" y="2419350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96">
            <a:extLst xmlns:a="http://schemas.openxmlformats.org/drawingml/2006/main">
              <a:ext uri="{FF2B5EF4-FFF2-40B4-BE49-F238E27FC236}">
                <a16:creationId xmlns:a16="http://schemas.microsoft.com/office/drawing/2014/main" id="{98206A26-10C7-48EC-AB12-75E063D2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3849" y="2295525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4" name="text-97">
            <a:extLst xmlns:a="http://schemas.openxmlformats.org/drawingml/2006/main">
              <a:ext uri="{FF2B5EF4-FFF2-40B4-BE49-F238E27FC236}">
                <a16:creationId xmlns:a16="http://schemas.microsoft.com/office/drawing/2014/main" id="{44D7618F-1B42-492B-9B06-4E7AC0DD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759447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Yes. The block 45 repeats, so it is a repeating rational decimal.</a:t>
            </a:r>
          </a:p>
        </p:txBody>
      </p:sp>
      <p:sp>
        <p:nvSpPr>
          <p:cNvPr id="15" name="text-98">
            <a:extLst xmlns:a="http://schemas.openxmlformats.org/drawingml/2006/main">
              <a:ext uri="{FF2B5EF4-FFF2-40B4-BE49-F238E27FC236}">
                <a16:creationId xmlns:a16="http://schemas.microsoft.com/office/drawing/2014/main" id="{A928ECC2-A2DB-4361-B0F0-9E87A711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69094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11, 13, 17 and 19. Each has exactly two positive factors.</a:t>
            </a:r>
          </a:p>
        </p:txBody>
      </p:sp>
      <p:sp>
        <p:nvSpPr>
          <p:cNvPr id="16" name="text-99">
            <a:extLst xmlns:a="http://schemas.openxmlformats.org/drawingml/2006/main">
              <a:ext uri="{FF2B5EF4-FFF2-40B4-BE49-F238E27FC236}">
                <a16:creationId xmlns:a16="http://schemas.microsoft.com/office/drawing/2014/main" id="{8B6DFC59-0A32-40FF-846C-77DB0894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920267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Only 9 is composite. Zero and 1 are neither prime nor composite; 2 is prime.</a:t>
            </a:r>
          </a:p>
        </p:txBody>
      </p:sp>
    </p:spTree>
    <p:extLst>
      <p:ext uri="{BB962C8B-B14F-4D97-AF65-F5344CB8AC3E}">
        <p14:creationId xmlns:p14="http://schemas.microsoft.com/office/powerpoint/2010/main" val="21024113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2026-11-02T23:56:59.5830000Z</dcterms:created>
  <dcterms:modified xsi:type="dcterms:W3CDTF">2026-11-02T23:56:59.5830000Z</dcterms:modified>
</coreProperties>
</file>