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161e2b730ea43dc" /><Relationship Type="http://schemas.openxmlformats.org/officeDocument/2006/relationships/extended-properties" Target="/docProps/app.xml" Id="R9cac1eaade1d4656" /><Relationship Type="http://schemas.openxmlformats.org/officeDocument/2006/relationships/officeDocument" Target="/ppt/presentation.xml" Id="Rf201aca0bd7c471f" /></Relationships>
</file>

<file path=ppt/presentation.xml><?xml version="1.0" encoding="utf-8"?>
<p:presentation xmlns:p="http://schemas.openxmlformats.org/presentationml/2006/main">
  <p:sldMasterIdLst>
    <p:sldMasterId xmlns:r="http://schemas.openxmlformats.org/officeDocument/2006/relationships" id="2147483648" r:id="Rccee0f857ca34e6e"/>
  </p:sldMasterIdLst>
  <p:notesMasterIdLst>
    <p:notesMasterId xmlns:r="http://schemas.openxmlformats.org/officeDocument/2006/relationships" r:id="R2d9813268aad4613"/>
  </p:notesMasterIdLst>
  <p:sldIdLst>
    <p:sldId xmlns:r="http://schemas.openxmlformats.org/officeDocument/2006/relationships" id="256" r:id="R2479453978b5442a"/>
    <p:sldId xmlns:r="http://schemas.openxmlformats.org/officeDocument/2006/relationships" id="257" r:id="Ra58b7ee458c241db"/>
    <p:sldId xmlns:r="http://schemas.openxmlformats.org/officeDocument/2006/relationships" id="258" r:id="Ra9b20cfdaf3641ab"/>
    <p:sldId xmlns:r="http://schemas.openxmlformats.org/officeDocument/2006/relationships" id="259" r:id="R89b2da3982b64b7b"/>
    <p:sldId xmlns:r="http://schemas.openxmlformats.org/officeDocument/2006/relationships" id="260" r:id="Rba361e1b1fb1454c"/>
    <p:sldId xmlns:r="http://schemas.openxmlformats.org/officeDocument/2006/relationships" id="261" r:id="Rd769e80b81c340c4"/>
    <p:sldId xmlns:r="http://schemas.openxmlformats.org/officeDocument/2006/relationships" id="262" r:id="R41833c5b6454462e"/>
    <p:sldId xmlns:r="http://schemas.openxmlformats.org/officeDocument/2006/relationships" id="263" r:id="Rfae2d673dcd54b31"/>
    <p:sldId xmlns:r="http://schemas.openxmlformats.org/officeDocument/2006/relationships" id="264" r:id="R136f5955bdb647e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704cf037dfe4682" /><Relationship Type="http://schemas.openxmlformats.org/officeDocument/2006/relationships/slideMaster" Target="/ppt/slideMasters/slideMaster1.xml" Id="Rccee0f857ca34e6e" /><Relationship Type="http://schemas.openxmlformats.org/officeDocument/2006/relationships/notesMaster" Target="/ppt/notesMasters/notesMaster1.xml" Id="R2d9813268aad4613" /><Relationship Type="http://schemas.openxmlformats.org/officeDocument/2006/relationships/presProps" Target="/ppt/presProps.xml" Id="R5fdc76bba709420c" /><Relationship Type="http://schemas.openxmlformats.org/officeDocument/2006/relationships/tableStyles" Target="/ppt/tableStyles.xml" Id="Ra5af8197533f4e31" /><Relationship Type="http://schemas.openxmlformats.org/officeDocument/2006/relationships/slide" Target="/ppt/slides/slide1.xml" Id="R2479453978b5442a" /><Relationship Type="http://schemas.openxmlformats.org/officeDocument/2006/relationships/slide" Target="/ppt/slides/slide2.xml" Id="Ra58b7ee458c241db" /><Relationship Type="http://schemas.openxmlformats.org/officeDocument/2006/relationships/slide" Target="/ppt/slides/slide3.xml" Id="Ra9b20cfdaf3641ab" /><Relationship Type="http://schemas.openxmlformats.org/officeDocument/2006/relationships/slide" Target="/ppt/slides/slide4.xml" Id="R89b2da3982b64b7b" /><Relationship Type="http://schemas.openxmlformats.org/officeDocument/2006/relationships/slide" Target="/ppt/slides/slide5.xml" Id="Rba361e1b1fb1454c" /><Relationship Type="http://schemas.openxmlformats.org/officeDocument/2006/relationships/slide" Target="/ppt/slides/slide6.xml" Id="Rd769e80b81c340c4" /><Relationship Type="http://schemas.openxmlformats.org/officeDocument/2006/relationships/slide" Target="/ppt/slides/slide7.xml" Id="R41833c5b6454462e" /><Relationship Type="http://schemas.openxmlformats.org/officeDocument/2006/relationships/slide" Target="/ppt/slides/slide8.xml" Id="Rfae2d673dcd54b31" /><Relationship Type="http://schemas.openxmlformats.org/officeDocument/2006/relationships/slide" Target="/ppt/slides/slide9.xml" Id="R136f5955bdb647e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54ea37e77a4c4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be89310bce4926" /><Relationship Type="http://schemas.openxmlformats.org/officeDocument/2006/relationships/notesMaster" Target="/ppt/notesMasters/notesMaster1.xml" Id="R2d92f373024742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b1e838e05064523" /><Relationship Type="http://schemas.openxmlformats.org/officeDocument/2006/relationships/notesMaster" Target="/ppt/notesMasters/notesMaster1.xml" Id="R039d0bdddf95490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a956fd76b74070" /><Relationship Type="http://schemas.openxmlformats.org/officeDocument/2006/relationships/notesMaster" Target="/ppt/notesMasters/notesMaster1.xml" Id="Ra814f105885a4f5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77c0a5949084d82" /><Relationship Type="http://schemas.openxmlformats.org/officeDocument/2006/relationships/notesMaster" Target="/ppt/notesMasters/notesMaster1.xml" Id="R7c79aa92e72547de"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618b8e4ec74cf0" /><Relationship Type="http://schemas.openxmlformats.org/officeDocument/2006/relationships/notesMaster" Target="/ppt/notesMasters/notesMaster1.xml" Id="Rd70cfd394b1c4a7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4bd29be1ba94022" /><Relationship Type="http://schemas.openxmlformats.org/officeDocument/2006/relationships/notesMaster" Target="/ppt/notesMasters/notesMaster1.xml" Id="Rda52df13f0a240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0a5c07f7d34516" /><Relationship Type="http://schemas.openxmlformats.org/officeDocument/2006/relationships/notesMaster" Target="/ppt/notesMasters/notesMaster1.xml" Id="R0f0d2c1c8f06469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1009662ee34abb" /><Relationship Type="http://schemas.openxmlformats.org/officeDocument/2006/relationships/notesMaster" Target="/ppt/notesMasters/notesMaster1.xml" Id="Rd7653f25e0614e8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18340b42e254670" /><Relationship Type="http://schemas.openxmlformats.org/officeDocument/2006/relationships/notesMaster" Target="/ppt/notesMasters/notesMaster1.xml" Id="R45488d48e7164d9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Counting tells us how many objects are in a collection. Match each object to one number word and count every object once. The final number gives the total. Count forwards to add objects and backwards to remove them. Grouping in twos, fives or tens makes a large collection easier to count.</a:t>
            </a:r>
          </a:p>
          <a:p xmlns:a="http://schemas.openxmlformats.org/drawingml/2006/main">
            <a:r>
              <a:t/>
            </a:r>
          </a:p>
          <a:p xmlns:a="http://schemas.openxmlformats.org/drawingml/2006/main">
            <a:r>
              <a:t>Worked example</a:t>
            </a:r>
          </a:p>
          <a:p xmlns:a="http://schemas.openxmlformats.org/drawingml/2006/main">
            <a:r>
              <a:t>There are 6 groups of 10 counters and 4 single counters. The total is 60 + 4 = 64. Counting by tens gives 10, 20, 30, 40, 50, 60, followed by 61, 62, 63, 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ten digits are 0 to 9. A digit has a face value and a place value. In a base ten system, each place is ten times the place to its right. Zero holds an empty place. From the right, whole number places are ones, tens, hundreds, thousands, ten thousands, hundred thousands and millions.</a:t>
            </a:r>
          </a:p>
          <a:p xmlns:a="http://schemas.openxmlformats.org/drawingml/2006/main">
            <a:r>
              <a:t/>
            </a:r>
          </a:p>
          <a:p xmlns:a="http://schemas.openxmlformats.org/drawingml/2006/main">
            <a:r>
              <a:t>Worked example</a:t>
            </a:r>
          </a:p>
          <a:p xmlns:a="http://schemas.openxmlformats.org/drawingml/2006/main">
            <a:r>
              <a:t>In 407,253, the digit 7 represents 7,000. Expanded form is 400,000 + 7,000 + 200 + 50 + 3. The zero shows that there are no ten thousands.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digits into groups to read large numbers. International grouping uses groups of three digits from the right. Indian grouping uses three digits at the right and then groups of two. The value stays the same whichever grouping system you use.</a:t>
            </a:r>
          </a:p>
          <a:p xmlns:a="http://schemas.openxmlformats.org/drawingml/2006/main">
            <a:r>
              <a:t/>
            </a:r>
          </a:p>
          <a:p xmlns:a="http://schemas.openxmlformats.org/drawingml/2006/main">
            <a:r>
              <a:t>Worked example</a:t>
            </a:r>
          </a:p>
          <a:p xmlns:a="http://schemas.openxmlformats.org/drawingml/2006/main">
            <a:r>
              <a:t>1,234,567 is one million two hundred and thirty four thousand five hundred and sixty seven. The same number is written 12,34,567 in Indian grouping and read as twelve lakh thirty four thousand five hundred and sixty seven.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decimal point separates whole parts from parts smaller than one. The first three places to its right are tenths, hundredths and thousandths. Each step to the right divides the value by ten. Zeros at the end of a decimal do not change its value.</a:t>
            </a:r>
          </a:p>
          <a:p xmlns:a="http://schemas.openxmlformats.org/drawingml/2006/main">
            <a:r>
              <a:t/>
            </a:r>
          </a:p>
          <a:p xmlns:a="http://schemas.openxmlformats.org/drawingml/2006/main">
            <a:r>
              <a:t>Worked example</a:t>
            </a:r>
          </a:p>
          <a:p xmlns:a="http://schemas.openxmlformats.org/drawingml/2006/main">
            <a:r>
              <a:t>32.405 = 30 + 2 + {4|10} + {0|100} + {5|1000}. The 5 represents five thousandths. Also, 3.5 = 3.50 because both describe the same amount.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Partitioning breaks a number into useful parts. Regrouping exchanges one unit for ten smaller units without changing the total. These ideas explain carrying in addition and exchanging in subtraction. A number can have several correct partitions.</a:t>
            </a:r>
          </a:p>
          <a:p xmlns:a="http://schemas.openxmlformats.org/drawingml/2006/main">
            <a:r>
              <a:t/>
            </a:r>
          </a:p>
          <a:p xmlns:a="http://schemas.openxmlformats.org/drawingml/2006/main">
            <a:r>
              <a:t>Worked example</a:t>
            </a:r>
          </a:p>
          <a:p xmlns:a="http://schemas.openxmlformats.org/drawingml/2006/main">
            <a:r>
              <a:t>326 can be 300 + 20 + 6 or 200 + 120 + 6. For subtraction, 52 can be regrouped as 4 tens and 12 ones. Both representations still equal 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9415f3abb24a4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fd369527164be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94af9c2f605417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cfe367b52ce4fe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b8406ee81534d9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be2ee81277743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C45A52D-8653-4733-8500-64ECA1DBB10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2892484-8E95-4794-B386-9648B332398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145972F-E35F-458E-9411-5345C134F32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D7E51C1-D19E-4A43-8F3E-921D1F228B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A0066CB-33F1-4C7A-848E-1BE843B80D7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1736353-6114-4627-AD3F-5E4B4915E3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12A9766-407B-425A-8449-A2256C7B25B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FE35705-9F61-4FB8-A302-04F45B75E46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7BE41E9-5115-484F-B981-CDA686C025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A83B88E-568B-4D5A-8819-A7AC28DE358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14545c37754274" /><Relationship Type="http://schemas.openxmlformats.org/officeDocument/2006/relationships/slideLayout" Target="/ppt/slideLayouts/slideLayout1.xml" Id="Rf0dc7f44064149a2" /><Relationship Type="http://schemas.openxmlformats.org/officeDocument/2006/relationships/slideLayout" Target="/ppt/slideLayouts/slideLayout2.xml" Id="Rd0ac2642a1e248bb" /><Relationship Type="http://schemas.openxmlformats.org/officeDocument/2006/relationships/slideLayout" Target="/ppt/slideLayouts/slideLayout3.xml" Id="Rce613c8cfcc84908" /><Relationship Type="http://schemas.openxmlformats.org/officeDocument/2006/relationships/slideLayout" Target="/ppt/slideLayouts/slideLayout4.xml" Id="R62d7aa87ba674e67" /><Relationship Type="http://schemas.openxmlformats.org/officeDocument/2006/relationships/slideLayout" Target="/ppt/slideLayouts/slideLayout5.xml" Id="Rf75e3b3b826c49cf" /><Relationship Type="http://schemas.openxmlformats.org/officeDocument/2006/relationships/slideLayout" Target="/ppt/slideLayouts/slideLayout6.xml" Id="Re4c99636132c403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dc7f44064149a2"/>
    <p:sldLayoutId xmlns:r="http://schemas.openxmlformats.org/officeDocument/2006/relationships" id="2147483650" r:id="Rd0ac2642a1e248bb"/>
    <p:sldLayoutId xmlns:r="http://schemas.openxmlformats.org/officeDocument/2006/relationships" id="2147483651" r:id="Rce613c8cfcc84908"/>
    <p:sldLayoutId xmlns:r="http://schemas.openxmlformats.org/officeDocument/2006/relationships" id="2147483652" r:id="R62d7aa87ba674e67"/>
    <p:sldLayoutId xmlns:r="http://schemas.openxmlformats.org/officeDocument/2006/relationships" id="2147483653" r:id="Rf75e3b3b826c49cf"/>
    <p:sldLayoutId xmlns:r="http://schemas.openxmlformats.org/officeDocument/2006/relationships" id="2147483654" r:id="Re4c99636132c403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7b11436df9945d2" /><Relationship Type="http://schemas.openxmlformats.org/officeDocument/2006/relationships/notesSlide" Target="/ppt/notesSlides/notesSlide1.xml" Id="Rd00926774ea14d3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0f0d89b0b5b48e0" /><Relationship Type="http://schemas.openxmlformats.org/officeDocument/2006/relationships/notesSlide" Target="/ppt/notesSlides/notesSlide2.xml" Id="R725de888277245f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da6ddcacc754798" /><Relationship Type="http://schemas.openxmlformats.org/officeDocument/2006/relationships/notesSlide" Target="/ppt/notesSlides/notesSlide3.xml" Id="R0fe350c0436945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db1aac557204fae" /><Relationship Type="http://schemas.openxmlformats.org/officeDocument/2006/relationships/notesSlide" Target="/ppt/notesSlides/notesSlide4.xml" Id="R445278cd634546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ae4ec97cbb74a60" /><Relationship Type="http://schemas.openxmlformats.org/officeDocument/2006/relationships/notesSlide" Target="/ppt/notesSlides/notesSlide5.xml" Id="R0c5d40b2876243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3c86407b1f449ea" /><Relationship Type="http://schemas.openxmlformats.org/officeDocument/2006/relationships/notesSlide" Target="/ppt/notesSlides/notesSlide6.xml" Id="Rc1ae33b6adea40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7edf51c3b5443da" /><Relationship Type="http://schemas.openxmlformats.org/officeDocument/2006/relationships/notesSlide" Target="/ppt/notesSlides/notesSlide7.xml" Id="R9e067829553840b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8fb41e45ed64e75" /><Relationship Type="http://schemas.openxmlformats.org/officeDocument/2006/relationships/notesSlide" Target="/ppt/notesSlides/notesSlide8.xml" Id="R82d7fe6fa2bb4b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cd0a43662414ab4" /><Relationship Type="http://schemas.openxmlformats.org/officeDocument/2006/relationships/notesSlide" Target="/ppt/notesSlides/notesSlide9.xml" Id="R468de49a11be41e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
            <a:extLst xmlns:a="http://schemas.openxmlformats.org/drawingml/2006/main">
              <a:ext uri="{FF2B5EF4-FFF2-40B4-BE49-F238E27FC236}">
                <a16:creationId xmlns:a16="http://schemas.microsoft.com/office/drawing/2014/main" id="{996FF9AC-9808-4B8B-A484-7B608A9385A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2">
            <a:extLst xmlns:a="http://schemas.openxmlformats.org/drawingml/2006/main">
              <a:ext uri="{FF2B5EF4-FFF2-40B4-BE49-F238E27FC236}">
                <a16:creationId xmlns:a16="http://schemas.microsoft.com/office/drawing/2014/main" id="{059249EF-98EA-4711-B07D-CBECE370C61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Number sense counting and place value</a:t>
            </a:r>
          </a:p>
        </p:txBody>
      </p:sp>
      <p:sp>
        <p:nvSpPr>
          <p:cNvPr id="3" name="text-3">
            <a:extLst xmlns:a="http://schemas.openxmlformats.org/drawingml/2006/main">
              <a:ext uri="{FF2B5EF4-FFF2-40B4-BE49-F238E27FC236}">
                <a16:creationId xmlns:a16="http://schemas.microsoft.com/office/drawing/2014/main" id="{942F077B-84E1-46BB-BDB6-C3DDAB0728E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
            <a:extLst xmlns:a="http://schemas.openxmlformats.org/drawingml/2006/main">
              <a:ext uri="{FF2B5EF4-FFF2-40B4-BE49-F238E27FC236}">
                <a16:creationId xmlns:a16="http://schemas.microsoft.com/office/drawing/2014/main" id="{3ECEF57C-1E89-4B35-9418-8085F6CF58D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
            <a:extLst xmlns:a="http://schemas.openxmlformats.org/drawingml/2006/main">
              <a:ext uri="{FF2B5EF4-FFF2-40B4-BE49-F238E27FC236}">
                <a16:creationId xmlns:a16="http://schemas.microsoft.com/office/drawing/2014/main" id="{8FA26E91-9CCC-40B7-90B0-3F305A4FD4EE}"/>
              </a:ext>
            </a:extLst>
          </p:cNvPr>
          <p:cNvSpPr>
            <a:spLocks xmlns:a="http://schemas.openxmlformats.org/drawingml/2006/main" noGrp="1"/>
          </p:cNvSpPr>
          <p:nvPr/>
        </p:nvSpPr>
        <p:spPr>
          <a:xfrm xmlns:a="http://schemas.openxmlformats.org/drawingml/2006/main">
            <a:off x="685800" y="2133600"/>
            <a:ext cx="26729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Counting and grouping</a:t>
            </a:r>
          </a:p>
        </p:txBody>
      </p:sp>
      <p:sp>
        <p:nvSpPr>
          <p:cNvPr id="6" name="text-6">
            <a:extLst xmlns:a="http://schemas.openxmlformats.org/drawingml/2006/main">
              <a:ext uri="{FF2B5EF4-FFF2-40B4-BE49-F238E27FC236}">
                <a16:creationId xmlns:a16="http://schemas.microsoft.com/office/drawing/2014/main" id="{75072699-4D58-40C3-89B0-A07FD701FDFC}"/>
              </a:ext>
            </a:extLst>
          </p:cNvPr>
          <p:cNvSpPr>
            <a:spLocks xmlns:a="http://schemas.openxmlformats.org/drawingml/2006/main" noGrp="1"/>
          </p:cNvSpPr>
          <p:nvPr/>
        </p:nvSpPr>
        <p:spPr>
          <a:xfrm xmlns:a="http://schemas.openxmlformats.org/drawingml/2006/main">
            <a:off x="685800" y="2524125"/>
            <a:ext cx="25919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Digits and place value</a:t>
            </a:r>
          </a:p>
        </p:txBody>
      </p:sp>
      <p:sp>
        <p:nvSpPr>
          <p:cNvPr id="7" name="text-7">
            <a:extLst xmlns:a="http://schemas.openxmlformats.org/drawingml/2006/main">
              <a:ext uri="{FF2B5EF4-FFF2-40B4-BE49-F238E27FC236}">
                <a16:creationId xmlns:a16="http://schemas.microsoft.com/office/drawing/2014/main" id="{7F606AB9-D086-42CD-AA00-BBE50317A4D9}"/>
              </a:ext>
            </a:extLst>
          </p:cNvPr>
          <p:cNvSpPr>
            <a:spLocks xmlns:a="http://schemas.openxmlformats.org/drawingml/2006/main" noGrp="1"/>
          </p:cNvSpPr>
          <p:nvPr/>
        </p:nvSpPr>
        <p:spPr>
          <a:xfrm xmlns:a="http://schemas.openxmlformats.org/drawingml/2006/main">
            <a:off x="685800" y="2914650"/>
            <a:ext cx="40745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Reading and writing large numbers</a:t>
            </a:r>
          </a:p>
        </p:txBody>
      </p:sp>
      <p:sp>
        <p:nvSpPr>
          <p:cNvPr id="8" name="text-8">
            <a:extLst xmlns:a="http://schemas.openxmlformats.org/drawingml/2006/main">
              <a:ext uri="{FF2B5EF4-FFF2-40B4-BE49-F238E27FC236}">
                <a16:creationId xmlns:a16="http://schemas.microsoft.com/office/drawing/2014/main" id="{D44BD1E2-25E6-4E30-869D-D81C2D2A6CF0}"/>
              </a:ext>
            </a:extLst>
          </p:cNvPr>
          <p:cNvSpPr>
            <a:spLocks xmlns:a="http://schemas.openxmlformats.org/drawingml/2006/main" noGrp="1"/>
          </p:cNvSpPr>
          <p:nvPr/>
        </p:nvSpPr>
        <p:spPr>
          <a:xfrm xmlns:a="http://schemas.openxmlformats.org/drawingml/2006/main">
            <a:off x="685800" y="3305175"/>
            <a:ext cx="2364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place value</a:t>
            </a:r>
          </a:p>
        </p:txBody>
      </p:sp>
      <p:sp>
        <p:nvSpPr>
          <p:cNvPr id="9" name="text-9">
            <a:extLst xmlns:a="http://schemas.openxmlformats.org/drawingml/2006/main">
              <a:ext uri="{FF2B5EF4-FFF2-40B4-BE49-F238E27FC236}">
                <a16:creationId xmlns:a16="http://schemas.microsoft.com/office/drawing/2014/main" id="{70295BC2-58C3-4CA9-9ED2-0F011870C4DE}"/>
              </a:ext>
            </a:extLst>
          </p:cNvPr>
          <p:cNvSpPr>
            <a:spLocks xmlns:a="http://schemas.openxmlformats.org/drawingml/2006/main" noGrp="1"/>
          </p:cNvSpPr>
          <p:nvPr/>
        </p:nvSpPr>
        <p:spPr>
          <a:xfrm xmlns:a="http://schemas.openxmlformats.org/drawingml/2006/main">
            <a:off x="685800" y="3695700"/>
            <a:ext cx="31762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Partitioning and regrouping</a:t>
            </a:r>
          </a:p>
        </p:txBody>
      </p:sp>
    </p:spTree>
    <p:extLst>
      <p:ext uri="{BB962C8B-B14F-4D97-AF65-F5344CB8AC3E}">
        <p14:creationId xmlns:p14="http://schemas.microsoft.com/office/powerpoint/2010/main" val="8441583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0">
            <a:extLst xmlns:a="http://schemas.openxmlformats.org/drawingml/2006/main">
              <a:ext uri="{FF2B5EF4-FFF2-40B4-BE49-F238E27FC236}">
                <a16:creationId xmlns:a16="http://schemas.microsoft.com/office/drawing/2014/main" id="{71FCEF2C-5504-4BD0-8138-7D06E96EC1F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11">
            <a:extLst xmlns:a="http://schemas.openxmlformats.org/drawingml/2006/main">
              <a:ext uri="{FF2B5EF4-FFF2-40B4-BE49-F238E27FC236}">
                <a16:creationId xmlns:a16="http://schemas.microsoft.com/office/drawing/2014/main" id="{BE89C512-C18D-4E61-93F1-DAD72B9DE6C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Counting and grouping</a:t>
            </a:r>
          </a:p>
        </p:txBody>
      </p:sp>
      <p:sp>
        <p:nvSpPr>
          <p:cNvPr id="3" name="text-12">
            <a:extLst xmlns:a="http://schemas.openxmlformats.org/drawingml/2006/main">
              <a:ext uri="{FF2B5EF4-FFF2-40B4-BE49-F238E27FC236}">
                <a16:creationId xmlns:a16="http://schemas.microsoft.com/office/drawing/2014/main" id="{1F203367-659D-486C-8408-B73431FA8A7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
            <a:extLst xmlns:a="http://schemas.openxmlformats.org/drawingml/2006/main">
              <a:ext uri="{FF2B5EF4-FFF2-40B4-BE49-F238E27FC236}">
                <a16:creationId xmlns:a16="http://schemas.microsoft.com/office/drawing/2014/main" id="{9A246A8E-6CAC-443F-A8F0-09A311E2FC8C}"/>
              </a:ext>
            </a:extLst>
          </p:cNvPr>
          <p:cNvSpPr>
            <a:spLocks xmlns:a="http://schemas.openxmlformats.org/drawingml/2006/main" noGrp="1"/>
          </p:cNvSpPr>
          <p:nvPr/>
        </p:nvSpPr>
        <p:spPr>
          <a:xfrm xmlns:a="http://schemas.openxmlformats.org/drawingml/2006/main">
            <a:off x="685800" y="1409700"/>
            <a:ext cx="103092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Counting tells us how many objects are in a collection. Match each object to one number </a:t>
            </a:r>
          </a:p>
        </p:txBody>
      </p:sp>
      <p:sp>
        <p:nvSpPr>
          <p:cNvPr id="5" name="text-14">
            <a:extLst xmlns:a="http://schemas.openxmlformats.org/drawingml/2006/main">
              <a:ext uri="{FF2B5EF4-FFF2-40B4-BE49-F238E27FC236}">
                <a16:creationId xmlns:a16="http://schemas.microsoft.com/office/drawing/2014/main" id="{565A1145-8012-4907-8512-2354982E561E}"/>
              </a:ext>
            </a:extLst>
          </p:cNvPr>
          <p:cNvSpPr>
            <a:spLocks xmlns:a="http://schemas.openxmlformats.org/drawingml/2006/main" noGrp="1"/>
          </p:cNvSpPr>
          <p:nvPr/>
        </p:nvSpPr>
        <p:spPr>
          <a:xfrm xmlns:a="http://schemas.openxmlformats.org/drawingml/2006/main">
            <a:off x="685800" y="1752600"/>
            <a:ext cx="105394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word and count every object once. The final number gives the total. Count forwards to add </a:t>
            </a:r>
          </a:p>
        </p:txBody>
      </p:sp>
      <p:sp>
        <p:nvSpPr>
          <p:cNvPr id="6" name="text-15">
            <a:extLst xmlns:a="http://schemas.openxmlformats.org/drawingml/2006/main">
              <a:ext uri="{FF2B5EF4-FFF2-40B4-BE49-F238E27FC236}">
                <a16:creationId xmlns:a16="http://schemas.microsoft.com/office/drawing/2014/main" id="{C0C15E18-E82B-496B-87D3-C6182DD44C57}"/>
              </a:ext>
            </a:extLst>
          </p:cNvPr>
          <p:cNvSpPr>
            <a:spLocks xmlns:a="http://schemas.openxmlformats.org/drawingml/2006/main" noGrp="1"/>
          </p:cNvSpPr>
          <p:nvPr/>
        </p:nvSpPr>
        <p:spPr>
          <a:xfrm xmlns:a="http://schemas.openxmlformats.org/drawingml/2006/main">
            <a:off x="685800" y="2095500"/>
            <a:ext cx="99831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objects and backwards to remove them. Grouping in twos, fives or tens makes a large </a:t>
            </a:r>
          </a:p>
        </p:txBody>
      </p:sp>
      <p:sp>
        <p:nvSpPr>
          <p:cNvPr id="7" name="text-16">
            <a:extLst xmlns:a="http://schemas.openxmlformats.org/drawingml/2006/main">
              <a:ext uri="{FF2B5EF4-FFF2-40B4-BE49-F238E27FC236}">
                <a16:creationId xmlns:a16="http://schemas.microsoft.com/office/drawing/2014/main" id="{FA350542-3866-4BEC-B7D2-043BE64D1B6D}"/>
              </a:ext>
            </a:extLst>
          </p:cNvPr>
          <p:cNvSpPr>
            <a:spLocks xmlns:a="http://schemas.openxmlformats.org/drawingml/2006/main" noGrp="1"/>
          </p:cNvSpPr>
          <p:nvPr/>
        </p:nvSpPr>
        <p:spPr>
          <a:xfrm xmlns:a="http://schemas.openxmlformats.org/drawingml/2006/main">
            <a:off x="685800" y="2438400"/>
            <a:ext cx="3007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collection easier to count.</a:t>
            </a:r>
          </a:p>
        </p:txBody>
      </p:sp>
      <p:sp>
        <p:nvSpPr>
          <p:cNvPr id="8" name="text-17">
            <a:extLst xmlns:a="http://schemas.openxmlformats.org/drawingml/2006/main">
              <a:ext uri="{FF2B5EF4-FFF2-40B4-BE49-F238E27FC236}">
                <a16:creationId xmlns:a16="http://schemas.microsoft.com/office/drawing/2014/main" id="{759AEEC5-612A-4A00-AF95-DA7462E8848A}"/>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8">
            <a:extLst xmlns:a="http://schemas.openxmlformats.org/drawingml/2006/main">
              <a:ext uri="{FF2B5EF4-FFF2-40B4-BE49-F238E27FC236}">
                <a16:creationId xmlns:a16="http://schemas.microsoft.com/office/drawing/2014/main" id="{660706AC-5175-494A-AB72-D3C35BCA3EC0}"/>
              </a:ext>
            </a:extLst>
          </p:cNvPr>
          <p:cNvSpPr>
            <a:spLocks xmlns:a="http://schemas.openxmlformats.org/drawingml/2006/main" noGrp="1"/>
          </p:cNvSpPr>
          <p:nvPr/>
        </p:nvSpPr>
        <p:spPr>
          <a:xfrm xmlns:a="http://schemas.openxmlformats.org/drawingml/2006/main">
            <a:off x="685800" y="3400425"/>
            <a:ext cx="10633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 are 6 groups of 10 counters and 4 single counters. The total is 60 + 4 = 64. Counting </a:t>
            </a:r>
          </a:p>
        </p:txBody>
      </p:sp>
      <p:sp>
        <p:nvSpPr>
          <p:cNvPr id="10" name="text-19">
            <a:extLst xmlns:a="http://schemas.openxmlformats.org/drawingml/2006/main">
              <a:ext uri="{FF2B5EF4-FFF2-40B4-BE49-F238E27FC236}">
                <a16:creationId xmlns:a16="http://schemas.microsoft.com/office/drawing/2014/main" id="{0D0AFD05-1675-4826-9485-A30EE11FACB0}"/>
              </a:ext>
            </a:extLst>
          </p:cNvPr>
          <p:cNvSpPr>
            <a:spLocks xmlns:a="http://schemas.openxmlformats.org/drawingml/2006/main" noGrp="1"/>
          </p:cNvSpPr>
          <p:nvPr/>
        </p:nvSpPr>
        <p:spPr>
          <a:xfrm xmlns:a="http://schemas.openxmlformats.org/drawingml/2006/main">
            <a:off x="685800" y="3743325"/>
            <a:ext cx="73193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tens gives 10, 20, 30, 40, 50, 60, followed by 61, 62, 63, 64.</a:t>
            </a:r>
          </a:p>
        </p:txBody>
      </p:sp>
    </p:spTree>
    <p:extLst>
      <p:ext uri="{BB962C8B-B14F-4D97-AF65-F5344CB8AC3E}">
        <p14:creationId xmlns:p14="http://schemas.microsoft.com/office/powerpoint/2010/main" val="214747194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
            <a:extLst xmlns:a="http://schemas.openxmlformats.org/drawingml/2006/main">
              <a:ext uri="{FF2B5EF4-FFF2-40B4-BE49-F238E27FC236}">
                <a16:creationId xmlns:a16="http://schemas.microsoft.com/office/drawing/2014/main" id="{AD4C07E3-2AA7-4E9D-88F6-B8C55E0D1F8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21">
            <a:extLst xmlns:a="http://schemas.openxmlformats.org/drawingml/2006/main">
              <a:ext uri="{FF2B5EF4-FFF2-40B4-BE49-F238E27FC236}">
                <a16:creationId xmlns:a16="http://schemas.microsoft.com/office/drawing/2014/main" id="{0C18218D-E8BE-4421-BE16-F46AA5EE2B0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Digits and place value</a:t>
            </a:r>
          </a:p>
        </p:txBody>
      </p:sp>
      <p:sp>
        <p:nvSpPr>
          <p:cNvPr id="3" name="text-22">
            <a:extLst xmlns:a="http://schemas.openxmlformats.org/drawingml/2006/main">
              <a:ext uri="{FF2B5EF4-FFF2-40B4-BE49-F238E27FC236}">
                <a16:creationId xmlns:a16="http://schemas.microsoft.com/office/drawing/2014/main" id="{92611628-8D3D-4366-9B14-A23E9B3BBD6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
            <a:extLst xmlns:a="http://schemas.openxmlformats.org/drawingml/2006/main">
              <a:ext uri="{FF2B5EF4-FFF2-40B4-BE49-F238E27FC236}">
                <a16:creationId xmlns:a16="http://schemas.microsoft.com/office/drawing/2014/main" id="{313F88DD-93F5-4F17-8144-9FFE659A86C0}"/>
              </a:ext>
            </a:extLst>
          </p:cNvPr>
          <p:cNvSpPr>
            <a:spLocks xmlns:a="http://schemas.openxmlformats.org/drawingml/2006/main" noGrp="1"/>
          </p:cNvSpPr>
          <p:nvPr/>
        </p:nvSpPr>
        <p:spPr>
          <a:xfrm xmlns:a="http://schemas.openxmlformats.org/drawingml/2006/main">
            <a:off x="685800" y="1409700"/>
            <a:ext cx="104080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ten digits are 0 to 9. A digit has a face value and a place value. In a base ten system, </a:t>
            </a:r>
          </a:p>
        </p:txBody>
      </p:sp>
      <p:sp>
        <p:nvSpPr>
          <p:cNvPr id="5" name="text-24">
            <a:extLst xmlns:a="http://schemas.openxmlformats.org/drawingml/2006/main">
              <a:ext uri="{FF2B5EF4-FFF2-40B4-BE49-F238E27FC236}">
                <a16:creationId xmlns:a16="http://schemas.microsoft.com/office/drawing/2014/main" id="{3B194334-96A3-4CEC-99E4-981C2A07C5FA}"/>
              </a:ext>
            </a:extLst>
          </p:cNvPr>
          <p:cNvSpPr>
            <a:spLocks xmlns:a="http://schemas.openxmlformats.org/drawingml/2006/main" noGrp="1"/>
          </p:cNvSpPr>
          <p:nvPr/>
        </p:nvSpPr>
        <p:spPr>
          <a:xfrm xmlns:a="http://schemas.openxmlformats.org/drawingml/2006/main">
            <a:off x="685800" y="1752600"/>
            <a:ext cx="102130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place is ten times the place to its right. Zero holds an empty place. From the right, </a:t>
            </a:r>
          </a:p>
        </p:txBody>
      </p:sp>
      <p:sp>
        <p:nvSpPr>
          <p:cNvPr id="6" name="text-25">
            <a:extLst xmlns:a="http://schemas.openxmlformats.org/drawingml/2006/main">
              <a:ext uri="{FF2B5EF4-FFF2-40B4-BE49-F238E27FC236}">
                <a16:creationId xmlns:a16="http://schemas.microsoft.com/office/drawing/2014/main" id="{9FCFC323-E393-4952-9289-501ECF847B7F}"/>
              </a:ext>
            </a:extLst>
          </p:cNvPr>
          <p:cNvSpPr>
            <a:spLocks xmlns:a="http://schemas.openxmlformats.org/drawingml/2006/main" noGrp="1"/>
          </p:cNvSpPr>
          <p:nvPr/>
        </p:nvSpPr>
        <p:spPr>
          <a:xfrm xmlns:a="http://schemas.openxmlformats.org/drawingml/2006/main">
            <a:off x="685800" y="2095500"/>
            <a:ext cx="96992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whole number places are ones, tens, hundreds, thousands, ten thousands, hundred </a:t>
            </a:r>
          </a:p>
        </p:txBody>
      </p:sp>
      <p:sp>
        <p:nvSpPr>
          <p:cNvPr id="7" name="text-26">
            <a:extLst xmlns:a="http://schemas.openxmlformats.org/drawingml/2006/main">
              <a:ext uri="{FF2B5EF4-FFF2-40B4-BE49-F238E27FC236}">
                <a16:creationId xmlns:a16="http://schemas.microsoft.com/office/drawing/2014/main" id="{2350CB6B-EE5D-45C7-8651-E78E07D53F87}"/>
              </a:ext>
            </a:extLst>
          </p:cNvPr>
          <p:cNvSpPr>
            <a:spLocks xmlns:a="http://schemas.openxmlformats.org/drawingml/2006/main" noGrp="1"/>
          </p:cNvSpPr>
          <p:nvPr/>
        </p:nvSpPr>
        <p:spPr>
          <a:xfrm xmlns:a="http://schemas.openxmlformats.org/drawingml/2006/main">
            <a:off x="685800" y="2438400"/>
            <a:ext cx="2763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thousands and millions.</a:t>
            </a:r>
          </a:p>
        </p:txBody>
      </p:sp>
      <p:sp>
        <p:nvSpPr>
          <p:cNvPr id="8" name="text-27">
            <a:extLst xmlns:a="http://schemas.openxmlformats.org/drawingml/2006/main">
              <a:ext uri="{FF2B5EF4-FFF2-40B4-BE49-F238E27FC236}">
                <a16:creationId xmlns:a16="http://schemas.microsoft.com/office/drawing/2014/main" id="{6CEB2A0C-2282-4526-9642-64DF50F8BBD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8">
            <a:extLst xmlns:a="http://schemas.openxmlformats.org/drawingml/2006/main">
              <a:ext uri="{FF2B5EF4-FFF2-40B4-BE49-F238E27FC236}">
                <a16:creationId xmlns:a16="http://schemas.microsoft.com/office/drawing/2014/main" id="{D211E729-0A5A-4E12-8CC3-3884E9C436C4}"/>
              </a:ext>
            </a:extLst>
          </p:cNvPr>
          <p:cNvSpPr>
            <a:spLocks xmlns:a="http://schemas.openxmlformats.org/drawingml/2006/main" noGrp="1"/>
          </p:cNvSpPr>
          <p:nvPr/>
        </p:nvSpPr>
        <p:spPr>
          <a:xfrm xmlns:a="http://schemas.openxmlformats.org/drawingml/2006/main">
            <a:off x="685800" y="3400425"/>
            <a:ext cx="107984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407,253, the digit 7 represents 7,000. Expanded form is 400,000 + 7,000 + 200 + 50 + 3. </a:t>
            </a:r>
          </a:p>
        </p:txBody>
      </p:sp>
      <p:sp>
        <p:nvSpPr>
          <p:cNvPr id="10" name="text-29">
            <a:extLst xmlns:a="http://schemas.openxmlformats.org/drawingml/2006/main">
              <a:ext uri="{FF2B5EF4-FFF2-40B4-BE49-F238E27FC236}">
                <a16:creationId xmlns:a16="http://schemas.microsoft.com/office/drawing/2014/main" id="{E6BE8401-864C-4CAE-9CF8-E1C6AE0E1984}"/>
              </a:ext>
            </a:extLst>
          </p:cNvPr>
          <p:cNvSpPr>
            <a:spLocks xmlns:a="http://schemas.openxmlformats.org/drawingml/2006/main" noGrp="1"/>
          </p:cNvSpPr>
          <p:nvPr/>
        </p:nvSpPr>
        <p:spPr>
          <a:xfrm xmlns:a="http://schemas.openxmlformats.org/drawingml/2006/main">
            <a:off x="685800" y="3743325"/>
            <a:ext cx="56123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zero shows that there are no ten thousands.</a:t>
            </a:r>
          </a:p>
        </p:txBody>
      </p:sp>
    </p:spTree>
    <p:extLst>
      <p:ext uri="{BB962C8B-B14F-4D97-AF65-F5344CB8AC3E}">
        <p14:creationId xmlns:p14="http://schemas.microsoft.com/office/powerpoint/2010/main" val="113018473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0">
            <a:extLst xmlns:a="http://schemas.openxmlformats.org/drawingml/2006/main">
              <a:ext uri="{FF2B5EF4-FFF2-40B4-BE49-F238E27FC236}">
                <a16:creationId xmlns:a16="http://schemas.microsoft.com/office/drawing/2014/main" id="{A150502A-6319-4D63-A42E-B32A08047FC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31">
            <a:extLst xmlns:a="http://schemas.openxmlformats.org/drawingml/2006/main">
              <a:ext uri="{FF2B5EF4-FFF2-40B4-BE49-F238E27FC236}">
                <a16:creationId xmlns:a16="http://schemas.microsoft.com/office/drawing/2014/main" id="{022CAEFD-AA6F-43A6-B429-8B82443E139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Reading and writing large numbers</a:t>
            </a:r>
          </a:p>
        </p:txBody>
      </p:sp>
      <p:sp>
        <p:nvSpPr>
          <p:cNvPr id="3" name="text-32">
            <a:extLst xmlns:a="http://schemas.openxmlformats.org/drawingml/2006/main">
              <a:ext uri="{FF2B5EF4-FFF2-40B4-BE49-F238E27FC236}">
                <a16:creationId xmlns:a16="http://schemas.microsoft.com/office/drawing/2014/main" id="{6DCE49B1-8C81-4284-BDAB-3069CFE7D20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3">
            <a:extLst xmlns:a="http://schemas.openxmlformats.org/drawingml/2006/main">
              <a:ext uri="{FF2B5EF4-FFF2-40B4-BE49-F238E27FC236}">
                <a16:creationId xmlns:a16="http://schemas.microsoft.com/office/drawing/2014/main" id="{202186FF-FDA4-40B7-9986-85E1F936FF63}"/>
              </a:ext>
            </a:extLst>
          </p:cNvPr>
          <p:cNvSpPr>
            <a:spLocks xmlns:a="http://schemas.openxmlformats.org/drawingml/2006/main" noGrp="1"/>
          </p:cNvSpPr>
          <p:nvPr/>
        </p:nvSpPr>
        <p:spPr>
          <a:xfrm xmlns:a="http://schemas.openxmlformats.org/drawingml/2006/main">
            <a:off x="685800" y="1409700"/>
            <a:ext cx="102855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Separate digits into groups to read large numbers. International grouping uses groups of </a:t>
            </a:r>
          </a:p>
        </p:txBody>
      </p:sp>
      <p:sp>
        <p:nvSpPr>
          <p:cNvPr id="5" name="text-34">
            <a:extLst xmlns:a="http://schemas.openxmlformats.org/drawingml/2006/main">
              <a:ext uri="{FF2B5EF4-FFF2-40B4-BE49-F238E27FC236}">
                <a16:creationId xmlns:a16="http://schemas.microsoft.com/office/drawing/2014/main" id="{A6F28BCE-EFFD-4AD4-9905-7AEE7559286B}"/>
              </a:ext>
            </a:extLst>
          </p:cNvPr>
          <p:cNvSpPr>
            <a:spLocks xmlns:a="http://schemas.openxmlformats.org/drawingml/2006/main" noGrp="1"/>
          </p:cNvSpPr>
          <p:nvPr/>
        </p:nvSpPr>
        <p:spPr>
          <a:xfrm xmlns:a="http://schemas.openxmlformats.org/drawingml/2006/main">
            <a:off x="685800" y="1752600"/>
            <a:ext cx="106040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three digits from the right. Indian grouping uses three digits at the right and then groups of </a:t>
            </a:r>
          </a:p>
        </p:txBody>
      </p:sp>
      <p:sp>
        <p:nvSpPr>
          <p:cNvPr id="6" name="text-35">
            <a:extLst xmlns:a="http://schemas.openxmlformats.org/drawingml/2006/main">
              <a:ext uri="{FF2B5EF4-FFF2-40B4-BE49-F238E27FC236}">
                <a16:creationId xmlns:a16="http://schemas.microsoft.com/office/drawing/2014/main" id="{57CAE326-884C-41F1-A03B-310B197EC403}"/>
              </a:ext>
            </a:extLst>
          </p:cNvPr>
          <p:cNvSpPr>
            <a:spLocks xmlns:a="http://schemas.openxmlformats.org/drawingml/2006/main" noGrp="1"/>
          </p:cNvSpPr>
          <p:nvPr/>
        </p:nvSpPr>
        <p:spPr>
          <a:xfrm xmlns:a="http://schemas.openxmlformats.org/drawingml/2006/main">
            <a:off x="685800" y="2095500"/>
            <a:ext cx="78275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The value stays the same whichever grouping system you use.</a:t>
            </a:r>
          </a:p>
        </p:txBody>
      </p:sp>
      <p:sp>
        <p:nvSpPr>
          <p:cNvPr id="7" name="text-36">
            <a:extLst xmlns:a="http://schemas.openxmlformats.org/drawingml/2006/main">
              <a:ext uri="{FF2B5EF4-FFF2-40B4-BE49-F238E27FC236}">
                <a16:creationId xmlns:a16="http://schemas.microsoft.com/office/drawing/2014/main" id="{58E16A9B-6929-4BDF-86AB-921E8BFE065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7">
            <a:extLst xmlns:a="http://schemas.openxmlformats.org/drawingml/2006/main">
              <a:ext uri="{FF2B5EF4-FFF2-40B4-BE49-F238E27FC236}">
                <a16:creationId xmlns:a16="http://schemas.microsoft.com/office/drawing/2014/main" id="{814E4588-D2FC-4DB4-B1AB-B97F6C6CE978}"/>
              </a:ext>
            </a:extLst>
          </p:cNvPr>
          <p:cNvSpPr>
            <a:spLocks xmlns:a="http://schemas.openxmlformats.org/drawingml/2006/main" noGrp="1"/>
          </p:cNvSpPr>
          <p:nvPr/>
        </p:nvSpPr>
        <p:spPr>
          <a:xfrm xmlns:a="http://schemas.openxmlformats.org/drawingml/2006/main">
            <a:off x="685800" y="3057525"/>
            <a:ext cx="107165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1,234,567 is one million two hundred and thirty four thousand five hundred and sixty seven. </a:t>
            </a:r>
          </a:p>
        </p:txBody>
      </p:sp>
      <p:sp>
        <p:nvSpPr>
          <p:cNvPr id="9" name="text-38">
            <a:extLst xmlns:a="http://schemas.openxmlformats.org/drawingml/2006/main">
              <a:ext uri="{FF2B5EF4-FFF2-40B4-BE49-F238E27FC236}">
                <a16:creationId xmlns:a16="http://schemas.microsoft.com/office/drawing/2014/main" id="{5DEE1C35-513D-4D68-AF34-5E33CF5E31FD}"/>
              </a:ext>
            </a:extLst>
          </p:cNvPr>
          <p:cNvSpPr>
            <a:spLocks xmlns:a="http://schemas.openxmlformats.org/drawingml/2006/main" noGrp="1"/>
          </p:cNvSpPr>
          <p:nvPr/>
        </p:nvSpPr>
        <p:spPr>
          <a:xfrm xmlns:a="http://schemas.openxmlformats.org/drawingml/2006/main">
            <a:off x="685800" y="3400425"/>
            <a:ext cx="107549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same number is written 12,34,567 in Indian grouping and read as twelve lakh thirty four </a:t>
            </a:r>
          </a:p>
        </p:txBody>
      </p:sp>
      <p:sp>
        <p:nvSpPr>
          <p:cNvPr id="10" name="text-39">
            <a:extLst xmlns:a="http://schemas.openxmlformats.org/drawingml/2006/main">
              <a:ext uri="{FF2B5EF4-FFF2-40B4-BE49-F238E27FC236}">
                <a16:creationId xmlns:a16="http://schemas.microsoft.com/office/drawing/2014/main" id="{F0201D12-31F3-4144-9C8E-3C79BCF00DA4}"/>
              </a:ext>
            </a:extLst>
          </p:cNvPr>
          <p:cNvSpPr>
            <a:spLocks xmlns:a="http://schemas.openxmlformats.org/drawingml/2006/main" noGrp="1"/>
          </p:cNvSpPr>
          <p:nvPr/>
        </p:nvSpPr>
        <p:spPr>
          <a:xfrm xmlns:a="http://schemas.openxmlformats.org/drawingml/2006/main">
            <a:off x="685800" y="3743325"/>
            <a:ext cx="4579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 five hundred and sixty seven.</a:t>
            </a:r>
          </a:p>
        </p:txBody>
      </p:sp>
    </p:spTree>
    <p:extLst>
      <p:ext uri="{BB962C8B-B14F-4D97-AF65-F5344CB8AC3E}">
        <p14:creationId xmlns:p14="http://schemas.microsoft.com/office/powerpoint/2010/main" val="205363521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40">
            <a:extLst xmlns:a="http://schemas.openxmlformats.org/drawingml/2006/main">
              <a:ext uri="{FF2B5EF4-FFF2-40B4-BE49-F238E27FC236}">
                <a16:creationId xmlns:a16="http://schemas.microsoft.com/office/drawing/2014/main" id="{26ACD799-3A4C-4F15-9EA8-6F287EBEF00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41">
            <a:extLst xmlns:a="http://schemas.openxmlformats.org/drawingml/2006/main">
              <a:ext uri="{FF2B5EF4-FFF2-40B4-BE49-F238E27FC236}">
                <a16:creationId xmlns:a16="http://schemas.microsoft.com/office/drawing/2014/main" id="{193CF96C-7AF6-4E13-87C7-DA41620ABEB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place value</a:t>
            </a:r>
          </a:p>
        </p:txBody>
      </p:sp>
      <p:sp>
        <p:nvSpPr>
          <p:cNvPr id="3" name="text-42">
            <a:extLst xmlns:a="http://schemas.openxmlformats.org/drawingml/2006/main">
              <a:ext uri="{FF2B5EF4-FFF2-40B4-BE49-F238E27FC236}">
                <a16:creationId xmlns:a16="http://schemas.microsoft.com/office/drawing/2014/main" id="{F2330868-FE0D-400C-A455-F2286FA61EB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3">
            <a:extLst xmlns:a="http://schemas.openxmlformats.org/drawingml/2006/main">
              <a:ext uri="{FF2B5EF4-FFF2-40B4-BE49-F238E27FC236}">
                <a16:creationId xmlns:a16="http://schemas.microsoft.com/office/drawing/2014/main" id="{A32C132C-9B1C-4D49-9034-ADF27CB537FB}"/>
              </a:ext>
            </a:extLst>
          </p:cNvPr>
          <p:cNvSpPr>
            <a:spLocks xmlns:a="http://schemas.openxmlformats.org/drawingml/2006/main" noGrp="1"/>
          </p:cNvSpPr>
          <p:nvPr/>
        </p:nvSpPr>
        <p:spPr>
          <a:xfrm xmlns:a="http://schemas.openxmlformats.org/drawingml/2006/main">
            <a:off x="685800" y="1409700"/>
            <a:ext cx="106310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decimal point separates whole parts from parts smaller than one. The first three places </a:t>
            </a:r>
          </a:p>
        </p:txBody>
      </p:sp>
      <p:sp>
        <p:nvSpPr>
          <p:cNvPr id="5" name="text-44">
            <a:extLst xmlns:a="http://schemas.openxmlformats.org/drawingml/2006/main">
              <a:ext uri="{FF2B5EF4-FFF2-40B4-BE49-F238E27FC236}">
                <a16:creationId xmlns:a16="http://schemas.microsoft.com/office/drawing/2014/main" id="{1B7137AB-45A8-4EEC-B32F-B12172BDB55B}"/>
              </a:ext>
            </a:extLst>
          </p:cNvPr>
          <p:cNvSpPr>
            <a:spLocks xmlns:a="http://schemas.openxmlformats.org/drawingml/2006/main" noGrp="1"/>
          </p:cNvSpPr>
          <p:nvPr/>
        </p:nvSpPr>
        <p:spPr>
          <a:xfrm xmlns:a="http://schemas.openxmlformats.org/drawingml/2006/main">
            <a:off x="685800" y="1752600"/>
            <a:ext cx="106562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its right are tenths, hundredths and thousandths. Each step to the right divides the value </a:t>
            </a:r>
          </a:p>
        </p:txBody>
      </p:sp>
      <p:sp>
        <p:nvSpPr>
          <p:cNvPr id="6" name="text-45">
            <a:extLst xmlns:a="http://schemas.openxmlformats.org/drawingml/2006/main">
              <a:ext uri="{FF2B5EF4-FFF2-40B4-BE49-F238E27FC236}">
                <a16:creationId xmlns:a16="http://schemas.microsoft.com/office/drawing/2014/main" id="{9E266DB7-99C7-4530-BB62-2412ABD2CF33}"/>
              </a:ext>
            </a:extLst>
          </p:cNvPr>
          <p:cNvSpPr>
            <a:spLocks xmlns:a="http://schemas.openxmlformats.org/drawingml/2006/main" noGrp="1"/>
          </p:cNvSpPr>
          <p:nvPr/>
        </p:nvSpPr>
        <p:spPr>
          <a:xfrm xmlns:a="http://schemas.openxmlformats.org/drawingml/2006/main">
            <a:off x="685800" y="2095500"/>
            <a:ext cx="71327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ten. Zeros at the end of a decimal do not change its value.</a:t>
            </a:r>
          </a:p>
        </p:txBody>
      </p:sp>
      <p:sp>
        <p:nvSpPr>
          <p:cNvPr id="7" name="text-46">
            <a:extLst xmlns:a="http://schemas.openxmlformats.org/drawingml/2006/main">
              <a:ext uri="{FF2B5EF4-FFF2-40B4-BE49-F238E27FC236}">
                <a16:creationId xmlns:a16="http://schemas.microsoft.com/office/drawing/2014/main" id="{9C36258C-375F-4051-8FD6-5442CB0026A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7">
            <a:extLst xmlns:a="http://schemas.openxmlformats.org/drawingml/2006/main">
              <a:ext uri="{FF2B5EF4-FFF2-40B4-BE49-F238E27FC236}">
                <a16:creationId xmlns:a16="http://schemas.microsoft.com/office/drawing/2014/main" id="{DA0011BE-3BF5-4B7F-B010-A47CA0A08AF1}"/>
              </a:ext>
            </a:extLst>
          </p:cNvPr>
          <p:cNvSpPr>
            <a:spLocks xmlns:a="http://schemas.openxmlformats.org/drawingml/2006/main" noGrp="1"/>
          </p:cNvSpPr>
          <p:nvPr/>
        </p:nvSpPr>
        <p:spPr>
          <a:xfrm xmlns:a="http://schemas.openxmlformats.org/drawingml/2006/main">
            <a:off x="685800" y="3200400"/>
            <a:ext cx="22945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32.405 = 30 + 2 + </a:t>
            </a:r>
          </a:p>
        </p:txBody>
      </p:sp>
      <p:sp>
        <p:nvSpPr>
          <p:cNvPr id="9" name="text-48">
            <a:extLst xmlns:a="http://schemas.openxmlformats.org/drawingml/2006/main">
              <a:ext uri="{FF2B5EF4-FFF2-40B4-BE49-F238E27FC236}">
                <a16:creationId xmlns:a16="http://schemas.microsoft.com/office/drawing/2014/main" id="{54A7C240-E1A7-4966-ABEC-9A17773D0054}"/>
              </a:ext>
            </a:extLst>
          </p:cNvPr>
          <p:cNvSpPr>
            <a:spLocks xmlns:a="http://schemas.openxmlformats.org/drawingml/2006/main" noGrp="1"/>
          </p:cNvSpPr>
          <p:nvPr/>
        </p:nvSpPr>
        <p:spPr>
          <a:xfrm xmlns:a="http://schemas.openxmlformats.org/drawingml/2006/main">
            <a:off x="2932747"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0" name="text-49">
            <a:extLst xmlns:a="http://schemas.openxmlformats.org/drawingml/2006/main">
              <a:ext uri="{FF2B5EF4-FFF2-40B4-BE49-F238E27FC236}">
                <a16:creationId xmlns:a16="http://schemas.microsoft.com/office/drawing/2014/main" id="{227F31EE-4A09-4068-B1AF-F607116C7CF8}"/>
              </a:ext>
            </a:extLst>
          </p:cNvPr>
          <p:cNvSpPr>
            <a:spLocks xmlns:a="http://schemas.openxmlformats.org/drawingml/2006/main" noGrp="1"/>
          </p:cNvSpPr>
          <p:nvPr/>
        </p:nvSpPr>
        <p:spPr>
          <a:xfrm xmlns:a="http://schemas.openxmlformats.org/drawingml/2006/main">
            <a:off x="2932747"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1" name="fraction-bar-50">
            <a:extLst xmlns:a="http://schemas.openxmlformats.org/drawingml/2006/main">
              <a:ext uri="{FF2B5EF4-FFF2-40B4-BE49-F238E27FC236}">
                <a16:creationId xmlns:a16="http://schemas.microsoft.com/office/drawing/2014/main" id="{52C8E0E6-143B-4C1C-8971-B7DC7067DCF3}"/>
              </a:ext>
            </a:extLst>
          </p:cNvPr>
          <p:cNvSpPr>
            <a:spLocks xmlns:a="http://schemas.openxmlformats.org/drawingml/2006/main" noGrp="1"/>
          </p:cNvSpPr>
          <p:nvPr/>
        </p:nvSpPr>
        <p:spPr>
          <a:xfrm xmlns:a="http://schemas.openxmlformats.org/drawingml/2006/main">
            <a:off x="2951797"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51">
            <a:extLst xmlns:a="http://schemas.openxmlformats.org/drawingml/2006/main">
              <a:ext uri="{FF2B5EF4-FFF2-40B4-BE49-F238E27FC236}">
                <a16:creationId xmlns:a16="http://schemas.microsoft.com/office/drawing/2014/main" id="{4F292A81-F590-43B2-963D-8E1C5B24BF13}"/>
              </a:ext>
            </a:extLst>
          </p:cNvPr>
          <p:cNvSpPr>
            <a:spLocks xmlns:a="http://schemas.openxmlformats.org/drawingml/2006/main" noGrp="1"/>
          </p:cNvSpPr>
          <p:nvPr/>
        </p:nvSpPr>
        <p:spPr>
          <a:xfrm xmlns:a="http://schemas.openxmlformats.org/drawingml/2006/main">
            <a:off x="3298698"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52">
            <a:extLst xmlns:a="http://schemas.openxmlformats.org/drawingml/2006/main">
              <a:ext uri="{FF2B5EF4-FFF2-40B4-BE49-F238E27FC236}">
                <a16:creationId xmlns:a16="http://schemas.microsoft.com/office/drawing/2014/main" id="{B1CC699C-CA8C-4904-8B50-69F53486ED82}"/>
              </a:ext>
            </a:extLst>
          </p:cNvPr>
          <p:cNvSpPr>
            <a:spLocks xmlns:a="http://schemas.openxmlformats.org/drawingml/2006/main" noGrp="1"/>
          </p:cNvSpPr>
          <p:nvPr/>
        </p:nvSpPr>
        <p:spPr>
          <a:xfrm xmlns:a="http://schemas.openxmlformats.org/drawingml/2006/main">
            <a:off x="363559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0</a:t>
            </a:r>
          </a:p>
        </p:txBody>
      </p:sp>
      <p:sp>
        <p:nvSpPr>
          <p:cNvPr id="14" name="text-53">
            <a:extLst xmlns:a="http://schemas.openxmlformats.org/drawingml/2006/main">
              <a:ext uri="{FF2B5EF4-FFF2-40B4-BE49-F238E27FC236}">
                <a16:creationId xmlns:a16="http://schemas.microsoft.com/office/drawing/2014/main" id="{849D4AD3-6B02-4E8A-B415-2949715ADFF3}"/>
              </a:ext>
            </a:extLst>
          </p:cNvPr>
          <p:cNvSpPr>
            <a:spLocks xmlns:a="http://schemas.openxmlformats.org/drawingml/2006/main" noGrp="1"/>
          </p:cNvSpPr>
          <p:nvPr/>
        </p:nvSpPr>
        <p:spPr>
          <a:xfrm xmlns:a="http://schemas.openxmlformats.org/drawingml/2006/main">
            <a:off x="363559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5" name="fraction-bar-54">
            <a:extLst xmlns:a="http://schemas.openxmlformats.org/drawingml/2006/main">
              <a:ext uri="{FF2B5EF4-FFF2-40B4-BE49-F238E27FC236}">
                <a16:creationId xmlns:a16="http://schemas.microsoft.com/office/drawing/2014/main" id="{735DAFAD-D69F-459E-9798-9FD1B765FAD0}"/>
              </a:ext>
            </a:extLst>
          </p:cNvPr>
          <p:cNvSpPr>
            <a:spLocks xmlns:a="http://schemas.openxmlformats.org/drawingml/2006/main" noGrp="1"/>
          </p:cNvSpPr>
          <p:nvPr/>
        </p:nvSpPr>
        <p:spPr>
          <a:xfrm xmlns:a="http://schemas.openxmlformats.org/drawingml/2006/main">
            <a:off x="365464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55">
            <a:extLst xmlns:a="http://schemas.openxmlformats.org/drawingml/2006/main">
              <a:ext uri="{FF2B5EF4-FFF2-40B4-BE49-F238E27FC236}">
                <a16:creationId xmlns:a16="http://schemas.microsoft.com/office/drawing/2014/main" id="{8CC80329-5BA2-439A-A3F3-F5ACE7E5EAAC}"/>
              </a:ext>
            </a:extLst>
          </p:cNvPr>
          <p:cNvSpPr>
            <a:spLocks xmlns:a="http://schemas.openxmlformats.org/drawingml/2006/main" noGrp="1"/>
          </p:cNvSpPr>
          <p:nvPr/>
        </p:nvSpPr>
        <p:spPr>
          <a:xfrm xmlns:a="http://schemas.openxmlformats.org/drawingml/2006/main">
            <a:off x="411775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56">
            <a:extLst xmlns:a="http://schemas.openxmlformats.org/drawingml/2006/main">
              <a:ext uri="{FF2B5EF4-FFF2-40B4-BE49-F238E27FC236}">
                <a16:creationId xmlns:a16="http://schemas.microsoft.com/office/drawing/2014/main" id="{71D67389-351C-4910-8A77-8902A9B7FD94}"/>
              </a:ext>
            </a:extLst>
          </p:cNvPr>
          <p:cNvSpPr>
            <a:spLocks xmlns:a="http://schemas.openxmlformats.org/drawingml/2006/main" noGrp="1"/>
          </p:cNvSpPr>
          <p:nvPr/>
        </p:nvSpPr>
        <p:spPr>
          <a:xfrm xmlns:a="http://schemas.openxmlformats.org/drawingml/2006/main">
            <a:off x="4454652" y="305752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8" name="text-57">
            <a:extLst xmlns:a="http://schemas.openxmlformats.org/drawingml/2006/main">
              <a:ext uri="{FF2B5EF4-FFF2-40B4-BE49-F238E27FC236}">
                <a16:creationId xmlns:a16="http://schemas.microsoft.com/office/drawing/2014/main" id="{39596A67-F33D-429F-85A5-51FBE0B78ADE}"/>
              </a:ext>
            </a:extLst>
          </p:cNvPr>
          <p:cNvSpPr>
            <a:spLocks xmlns:a="http://schemas.openxmlformats.org/drawingml/2006/main" noGrp="1"/>
          </p:cNvSpPr>
          <p:nvPr/>
        </p:nvSpPr>
        <p:spPr>
          <a:xfrm xmlns:a="http://schemas.openxmlformats.org/drawingml/2006/main">
            <a:off x="4454652" y="334327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9" name="fraction-bar-58">
            <a:extLst xmlns:a="http://schemas.openxmlformats.org/drawingml/2006/main">
              <a:ext uri="{FF2B5EF4-FFF2-40B4-BE49-F238E27FC236}">
                <a16:creationId xmlns:a16="http://schemas.microsoft.com/office/drawing/2014/main" id="{18986D80-72EC-4DCA-8285-D0E38FF0BD69}"/>
              </a:ext>
            </a:extLst>
          </p:cNvPr>
          <p:cNvSpPr>
            <a:spLocks xmlns:a="http://schemas.openxmlformats.org/drawingml/2006/main" noGrp="1"/>
          </p:cNvSpPr>
          <p:nvPr/>
        </p:nvSpPr>
        <p:spPr>
          <a:xfrm xmlns:a="http://schemas.openxmlformats.org/drawingml/2006/main">
            <a:off x="4473702" y="3324225"/>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59">
            <a:extLst xmlns:a="http://schemas.openxmlformats.org/drawingml/2006/main">
              <a:ext uri="{FF2B5EF4-FFF2-40B4-BE49-F238E27FC236}">
                <a16:creationId xmlns:a16="http://schemas.microsoft.com/office/drawing/2014/main" id="{7E4E87F7-58F2-46B7-8968-F09E2E6807BA}"/>
              </a:ext>
            </a:extLst>
          </p:cNvPr>
          <p:cNvSpPr>
            <a:spLocks xmlns:a="http://schemas.openxmlformats.org/drawingml/2006/main" noGrp="1"/>
          </p:cNvSpPr>
          <p:nvPr/>
        </p:nvSpPr>
        <p:spPr>
          <a:xfrm xmlns:a="http://schemas.openxmlformats.org/drawingml/2006/main">
            <a:off x="5053108" y="3200400"/>
            <a:ext cx="61655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The 5 represents five thousandths. Also, 3.5 = 3.50 </a:t>
            </a:r>
          </a:p>
        </p:txBody>
      </p:sp>
      <p:sp>
        <p:nvSpPr>
          <p:cNvPr id="21" name="text-60">
            <a:extLst xmlns:a="http://schemas.openxmlformats.org/drawingml/2006/main">
              <a:ext uri="{FF2B5EF4-FFF2-40B4-BE49-F238E27FC236}">
                <a16:creationId xmlns:a16="http://schemas.microsoft.com/office/drawing/2014/main" id="{6E3C0BBF-7528-4DEA-80EC-ADDD1A153929}"/>
              </a:ext>
            </a:extLst>
          </p:cNvPr>
          <p:cNvSpPr>
            <a:spLocks xmlns:a="http://schemas.openxmlformats.org/drawingml/2006/main" noGrp="1"/>
          </p:cNvSpPr>
          <p:nvPr/>
        </p:nvSpPr>
        <p:spPr>
          <a:xfrm xmlns:a="http://schemas.openxmlformats.org/drawingml/2006/main">
            <a:off x="685800" y="3629025"/>
            <a:ext cx="48126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because both describe the same amount.</a:t>
            </a:r>
          </a:p>
        </p:txBody>
      </p:sp>
    </p:spTree>
    <p:extLst>
      <p:ext uri="{BB962C8B-B14F-4D97-AF65-F5344CB8AC3E}">
        <p14:creationId xmlns:p14="http://schemas.microsoft.com/office/powerpoint/2010/main" val="152389498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1">
            <a:extLst xmlns:a="http://schemas.openxmlformats.org/drawingml/2006/main">
              <a:ext uri="{FF2B5EF4-FFF2-40B4-BE49-F238E27FC236}">
                <a16:creationId xmlns:a16="http://schemas.microsoft.com/office/drawing/2014/main" id="{A4932E7A-FF1F-46A6-BED6-DE256D5F19D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62">
            <a:extLst xmlns:a="http://schemas.openxmlformats.org/drawingml/2006/main">
              <a:ext uri="{FF2B5EF4-FFF2-40B4-BE49-F238E27FC236}">
                <a16:creationId xmlns:a16="http://schemas.microsoft.com/office/drawing/2014/main" id="{E76B7E07-4E93-4982-B940-63BF0EB2ACF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Partitioning and regrouping</a:t>
            </a:r>
          </a:p>
        </p:txBody>
      </p:sp>
      <p:sp>
        <p:nvSpPr>
          <p:cNvPr id="3" name="text-63">
            <a:extLst xmlns:a="http://schemas.openxmlformats.org/drawingml/2006/main">
              <a:ext uri="{FF2B5EF4-FFF2-40B4-BE49-F238E27FC236}">
                <a16:creationId xmlns:a16="http://schemas.microsoft.com/office/drawing/2014/main" id="{9EC06C23-F66C-49CB-B8F4-C355BAB0E71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4">
            <a:extLst xmlns:a="http://schemas.openxmlformats.org/drawingml/2006/main">
              <a:ext uri="{FF2B5EF4-FFF2-40B4-BE49-F238E27FC236}">
                <a16:creationId xmlns:a16="http://schemas.microsoft.com/office/drawing/2014/main" id="{3FB8BE47-11BC-428F-9BEF-6104AC83EFF4}"/>
              </a:ext>
            </a:extLst>
          </p:cNvPr>
          <p:cNvSpPr>
            <a:spLocks xmlns:a="http://schemas.openxmlformats.org/drawingml/2006/main" noGrp="1"/>
          </p:cNvSpPr>
          <p:nvPr/>
        </p:nvSpPr>
        <p:spPr>
          <a:xfrm xmlns:a="http://schemas.openxmlformats.org/drawingml/2006/main">
            <a:off x="685800" y="1409700"/>
            <a:ext cx="9981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Partitioning breaks a number into useful parts. Regrouping exchanges one unit for ten </a:t>
            </a:r>
          </a:p>
        </p:txBody>
      </p:sp>
      <p:sp>
        <p:nvSpPr>
          <p:cNvPr id="5" name="text-65">
            <a:extLst xmlns:a="http://schemas.openxmlformats.org/drawingml/2006/main">
              <a:ext uri="{FF2B5EF4-FFF2-40B4-BE49-F238E27FC236}">
                <a16:creationId xmlns:a16="http://schemas.microsoft.com/office/drawing/2014/main" id="{CEDEC9D7-D4B7-46BB-A15A-6D10A5A71F06}"/>
              </a:ext>
            </a:extLst>
          </p:cNvPr>
          <p:cNvSpPr>
            <a:spLocks xmlns:a="http://schemas.openxmlformats.org/drawingml/2006/main" noGrp="1"/>
          </p:cNvSpPr>
          <p:nvPr/>
        </p:nvSpPr>
        <p:spPr>
          <a:xfrm xmlns:a="http://schemas.openxmlformats.org/drawingml/2006/main">
            <a:off x="685800" y="1752600"/>
            <a:ext cx="99130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smaller units without changing the total. These ideas explain carrying in addition and </a:t>
            </a:r>
          </a:p>
        </p:txBody>
      </p:sp>
      <p:sp>
        <p:nvSpPr>
          <p:cNvPr id="6" name="text-66">
            <a:extLst xmlns:a="http://schemas.openxmlformats.org/drawingml/2006/main">
              <a:ext uri="{FF2B5EF4-FFF2-40B4-BE49-F238E27FC236}">
                <a16:creationId xmlns:a16="http://schemas.microsoft.com/office/drawing/2014/main" id="{D8578F3B-07CC-401C-AFF7-E5B36891D94E}"/>
              </a:ext>
            </a:extLst>
          </p:cNvPr>
          <p:cNvSpPr>
            <a:spLocks xmlns:a="http://schemas.openxmlformats.org/drawingml/2006/main" noGrp="1"/>
          </p:cNvSpPr>
          <p:nvPr/>
        </p:nvSpPr>
        <p:spPr>
          <a:xfrm xmlns:a="http://schemas.openxmlformats.org/drawingml/2006/main">
            <a:off x="685800" y="2095500"/>
            <a:ext cx="8416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exchanging in subtraction. A number can have several correct partitions.</a:t>
            </a:r>
          </a:p>
        </p:txBody>
      </p:sp>
      <p:sp>
        <p:nvSpPr>
          <p:cNvPr id="7" name="text-67">
            <a:extLst xmlns:a="http://schemas.openxmlformats.org/drawingml/2006/main">
              <a:ext uri="{FF2B5EF4-FFF2-40B4-BE49-F238E27FC236}">
                <a16:creationId xmlns:a16="http://schemas.microsoft.com/office/drawing/2014/main" id="{31500F4A-9D3A-4771-8C17-B8BEF4F1800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8">
            <a:extLst xmlns:a="http://schemas.openxmlformats.org/drawingml/2006/main">
              <a:ext uri="{FF2B5EF4-FFF2-40B4-BE49-F238E27FC236}">
                <a16:creationId xmlns:a16="http://schemas.microsoft.com/office/drawing/2014/main" id="{3161230B-E245-4C57-935F-D1CB3C19CFFE}"/>
              </a:ext>
            </a:extLst>
          </p:cNvPr>
          <p:cNvSpPr>
            <a:spLocks xmlns:a="http://schemas.openxmlformats.org/drawingml/2006/main" noGrp="1"/>
          </p:cNvSpPr>
          <p:nvPr/>
        </p:nvSpPr>
        <p:spPr>
          <a:xfrm xmlns:a="http://schemas.openxmlformats.org/drawingml/2006/main">
            <a:off x="685800" y="3057525"/>
            <a:ext cx="106070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326 can be 300 + 20 + 6 or 200 + 120 + 6. For subtraction, 52 can be regrouped as 4 tens </a:t>
            </a:r>
          </a:p>
        </p:txBody>
      </p:sp>
      <p:sp>
        <p:nvSpPr>
          <p:cNvPr id="9" name="text-69">
            <a:extLst xmlns:a="http://schemas.openxmlformats.org/drawingml/2006/main">
              <a:ext uri="{FF2B5EF4-FFF2-40B4-BE49-F238E27FC236}">
                <a16:creationId xmlns:a16="http://schemas.microsoft.com/office/drawing/2014/main" id="{B5124885-102E-44CB-836C-73A9971A0C3F}"/>
              </a:ext>
            </a:extLst>
          </p:cNvPr>
          <p:cNvSpPr>
            <a:spLocks xmlns:a="http://schemas.openxmlformats.org/drawingml/2006/main" noGrp="1"/>
          </p:cNvSpPr>
          <p:nvPr/>
        </p:nvSpPr>
        <p:spPr>
          <a:xfrm xmlns:a="http://schemas.openxmlformats.org/drawingml/2006/main">
            <a:off x="685800" y="3400425"/>
            <a:ext cx="56183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12 ones. Both representations still equal 52.</a:t>
            </a:r>
          </a:p>
        </p:txBody>
      </p:sp>
    </p:spTree>
    <p:extLst>
      <p:ext uri="{BB962C8B-B14F-4D97-AF65-F5344CB8AC3E}">
        <p14:creationId xmlns:p14="http://schemas.microsoft.com/office/powerpoint/2010/main" val="12986068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2F18A9A8-AFC0-42AF-B84D-FFE9C418664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71">
            <a:extLst xmlns:a="http://schemas.openxmlformats.org/drawingml/2006/main">
              <a:ext uri="{FF2B5EF4-FFF2-40B4-BE49-F238E27FC236}">
                <a16:creationId xmlns:a16="http://schemas.microsoft.com/office/drawing/2014/main" id="{3FC76373-0B34-49A4-A7A1-4F360E277A6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72">
            <a:extLst xmlns:a="http://schemas.openxmlformats.org/drawingml/2006/main">
              <a:ext uri="{FF2B5EF4-FFF2-40B4-BE49-F238E27FC236}">
                <a16:creationId xmlns:a16="http://schemas.microsoft.com/office/drawing/2014/main" id="{C0DAC6D9-7EA1-46B2-BE70-C69BE5E04F8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3">
            <a:extLst xmlns:a="http://schemas.openxmlformats.org/drawingml/2006/main">
              <a:ext uri="{FF2B5EF4-FFF2-40B4-BE49-F238E27FC236}">
                <a16:creationId xmlns:a16="http://schemas.microsoft.com/office/drawing/2014/main" id="{0EA48E54-9DDF-4094-ABC1-AD9A5F294601}"/>
              </a:ext>
            </a:extLst>
          </p:cNvPr>
          <p:cNvSpPr>
            <a:spLocks xmlns:a="http://schemas.openxmlformats.org/drawingml/2006/main" noGrp="1"/>
          </p:cNvSpPr>
          <p:nvPr/>
        </p:nvSpPr>
        <p:spPr>
          <a:xfrm xmlns:a="http://schemas.openxmlformats.org/drawingml/2006/main">
            <a:off x="685800" y="1409700"/>
            <a:ext cx="40424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Write the value of 8 in 582,416.</a:t>
            </a:r>
          </a:p>
        </p:txBody>
      </p:sp>
      <p:sp>
        <p:nvSpPr>
          <p:cNvPr id="5" name="text-74">
            <a:extLst xmlns:a="http://schemas.openxmlformats.org/drawingml/2006/main">
              <a:ext uri="{FF2B5EF4-FFF2-40B4-BE49-F238E27FC236}">
                <a16:creationId xmlns:a16="http://schemas.microsoft.com/office/drawing/2014/main" id="{C24BDF08-3DF7-4EAA-9B0E-2EBDD94A0172}"/>
              </a:ext>
            </a:extLst>
          </p:cNvPr>
          <p:cNvSpPr>
            <a:spLocks xmlns:a="http://schemas.openxmlformats.org/drawingml/2006/main" noGrp="1"/>
          </p:cNvSpPr>
          <p:nvPr/>
        </p:nvSpPr>
        <p:spPr>
          <a:xfrm xmlns:a="http://schemas.openxmlformats.org/drawingml/2006/main">
            <a:off x="685800" y="1924050"/>
            <a:ext cx="49891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60,000 + 900 + 7 as one number.</a:t>
            </a:r>
          </a:p>
        </p:txBody>
      </p:sp>
      <p:sp>
        <p:nvSpPr>
          <p:cNvPr id="6" name="text-75">
            <a:extLst xmlns:a="http://schemas.openxmlformats.org/drawingml/2006/main">
              <a:ext uri="{FF2B5EF4-FFF2-40B4-BE49-F238E27FC236}">
                <a16:creationId xmlns:a16="http://schemas.microsoft.com/office/drawing/2014/main" id="{EC1D71AE-7949-4DD0-B46C-FCE9E7B17264}"/>
              </a:ext>
            </a:extLst>
          </p:cNvPr>
          <p:cNvSpPr>
            <a:spLocks xmlns:a="http://schemas.openxmlformats.org/drawingml/2006/main" noGrp="1"/>
          </p:cNvSpPr>
          <p:nvPr/>
        </p:nvSpPr>
        <p:spPr>
          <a:xfrm xmlns:a="http://schemas.openxmlformats.org/drawingml/2006/main">
            <a:off x="685800" y="2438400"/>
            <a:ext cx="3906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4.072 in expanded form.</a:t>
            </a:r>
          </a:p>
        </p:txBody>
      </p:sp>
      <p:sp>
        <p:nvSpPr>
          <p:cNvPr id="7" name="text-76">
            <a:extLst xmlns:a="http://schemas.openxmlformats.org/drawingml/2006/main">
              <a:ext uri="{FF2B5EF4-FFF2-40B4-BE49-F238E27FC236}">
                <a16:creationId xmlns:a16="http://schemas.microsoft.com/office/drawing/2014/main" id="{CD79F670-1047-40BD-93F2-2864E0D03D89}"/>
              </a:ext>
            </a:extLst>
          </p:cNvPr>
          <p:cNvSpPr>
            <a:spLocks xmlns:a="http://schemas.openxmlformats.org/drawingml/2006/main" noGrp="1"/>
          </p:cNvSpPr>
          <p:nvPr/>
        </p:nvSpPr>
        <p:spPr>
          <a:xfrm xmlns:a="http://schemas.openxmlformats.org/drawingml/2006/main">
            <a:off x="685800" y="2952750"/>
            <a:ext cx="6861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How many counters are in 9 groups of 10 and 6 singles?</a:t>
            </a:r>
          </a:p>
        </p:txBody>
      </p:sp>
      <p:sp>
        <p:nvSpPr>
          <p:cNvPr id="8" name="text-77">
            <a:extLst xmlns:a="http://schemas.openxmlformats.org/drawingml/2006/main">
              <a:ext uri="{FF2B5EF4-FFF2-40B4-BE49-F238E27FC236}">
                <a16:creationId xmlns:a16="http://schemas.microsoft.com/office/drawing/2014/main" id="{9CE3BC1C-1223-415E-9B18-723D64364094}"/>
              </a:ext>
            </a:extLst>
          </p:cNvPr>
          <p:cNvSpPr>
            <a:spLocks xmlns:a="http://schemas.openxmlformats.org/drawingml/2006/main" noGrp="1"/>
          </p:cNvSpPr>
          <p:nvPr/>
        </p:nvSpPr>
        <p:spPr>
          <a:xfrm xmlns:a="http://schemas.openxmlformats.org/drawingml/2006/main">
            <a:off x="685800" y="3467100"/>
            <a:ext cx="67881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Regroup 71 as tens and ones so that there are 11 ones.</a:t>
            </a:r>
          </a:p>
        </p:txBody>
      </p:sp>
    </p:spTree>
    <p:extLst>
      <p:ext uri="{BB962C8B-B14F-4D97-AF65-F5344CB8AC3E}">
        <p14:creationId xmlns:p14="http://schemas.microsoft.com/office/powerpoint/2010/main" val="153624346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78">
            <a:extLst xmlns:a="http://schemas.openxmlformats.org/drawingml/2006/main">
              <a:ext uri="{FF2B5EF4-FFF2-40B4-BE49-F238E27FC236}">
                <a16:creationId xmlns:a16="http://schemas.microsoft.com/office/drawing/2014/main" id="{96217225-E1E4-4C9C-AB8D-8F135024806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79">
            <a:extLst xmlns:a="http://schemas.openxmlformats.org/drawingml/2006/main">
              <a:ext uri="{FF2B5EF4-FFF2-40B4-BE49-F238E27FC236}">
                <a16:creationId xmlns:a16="http://schemas.microsoft.com/office/drawing/2014/main" id="{9D7A351E-4B65-41C0-A601-1864667BFCE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80">
            <a:extLst xmlns:a="http://schemas.openxmlformats.org/drawingml/2006/main">
              <a:ext uri="{FF2B5EF4-FFF2-40B4-BE49-F238E27FC236}">
                <a16:creationId xmlns:a16="http://schemas.microsoft.com/office/drawing/2014/main" id="{2190253B-DA15-4543-8356-D34ED3D5770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1">
            <a:extLst xmlns:a="http://schemas.openxmlformats.org/drawingml/2006/main">
              <a:ext uri="{FF2B5EF4-FFF2-40B4-BE49-F238E27FC236}">
                <a16:creationId xmlns:a16="http://schemas.microsoft.com/office/drawing/2014/main" id="{137827A3-1261-48BD-846C-D9E2F66329D5}"/>
              </a:ext>
            </a:extLst>
          </p:cNvPr>
          <p:cNvSpPr>
            <a:spLocks xmlns:a="http://schemas.openxmlformats.org/drawingml/2006/main" noGrp="1"/>
          </p:cNvSpPr>
          <p:nvPr/>
        </p:nvSpPr>
        <p:spPr>
          <a:xfrm xmlns:a="http://schemas.openxmlformats.org/drawingml/2006/main">
            <a:off x="685800" y="1409700"/>
            <a:ext cx="104841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zero inside a number cannot usually be removed. 3,042 and 342 have </a:t>
            </a:r>
          </a:p>
        </p:txBody>
      </p:sp>
      <p:sp>
        <p:nvSpPr>
          <p:cNvPr id="5" name="text-82">
            <a:extLst xmlns:a="http://schemas.openxmlformats.org/drawingml/2006/main">
              <a:ext uri="{FF2B5EF4-FFF2-40B4-BE49-F238E27FC236}">
                <a16:creationId xmlns:a16="http://schemas.microsoft.com/office/drawing/2014/main" id="{B671DB86-809D-4692-AB4B-AAE8BFB7AE8A}"/>
              </a:ext>
            </a:extLst>
          </p:cNvPr>
          <p:cNvSpPr>
            <a:spLocks xmlns:a="http://schemas.openxmlformats.org/drawingml/2006/main" noGrp="1"/>
          </p:cNvSpPr>
          <p:nvPr/>
        </p:nvSpPr>
        <p:spPr>
          <a:xfrm xmlns:a="http://schemas.openxmlformats.org/drawingml/2006/main">
            <a:off x="685800" y="1752600"/>
            <a:ext cx="105060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different values. Say the place name before deciding the value of a digit.</a:t>
            </a:r>
          </a:p>
        </p:txBody>
      </p:sp>
    </p:spTree>
    <p:extLst>
      <p:ext uri="{BB962C8B-B14F-4D97-AF65-F5344CB8AC3E}">
        <p14:creationId xmlns:p14="http://schemas.microsoft.com/office/powerpoint/2010/main" val="148801895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83">
            <a:extLst xmlns:a="http://schemas.openxmlformats.org/drawingml/2006/main">
              <a:ext uri="{FF2B5EF4-FFF2-40B4-BE49-F238E27FC236}">
                <a16:creationId xmlns:a16="http://schemas.microsoft.com/office/drawing/2014/main" id="{30597E88-F29D-4580-B76E-6FA0DCC0536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84">
            <a:extLst xmlns:a="http://schemas.openxmlformats.org/drawingml/2006/main">
              <a:ext uri="{FF2B5EF4-FFF2-40B4-BE49-F238E27FC236}">
                <a16:creationId xmlns:a16="http://schemas.microsoft.com/office/drawing/2014/main" id="{80284DE7-4844-42E8-ADC7-1A734653E12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85">
            <a:extLst xmlns:a="http://schemas.openxmlformats.org/drawingml/2006/main">
              <a:ext uri="{FF2B5EF4-FFF2-40B4-BE49-F238E27FC236}">
                <a16:creationId xmlns:a16="http://schemas.microsoft.com/office/drawing/2014/main" id="{BAEC43A7-7FC9-4B00-B9D0-A8764D2FCB0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6">
            <a:extLst xmlns:a="http://schemas.openxmlformats.org/drawingml/2006/main">
              <a:ext uri="{FF2B5EF4-FFF2-40B4-BE49-F238E27FC236}">
                <a16:creationId xmlns:a16="http://schemas.microsoft.com/office/drawing/2014/main" id="{B9AD9689-F773-4950-AFC3-5E3223CA6497}"/>
              </a:ext>
            </a:extLst>
          </p:cNvPr>
          <p:cNvSpPr>
            <a:spLocks xmlns:a="http://schemas.openxmlformats.org/drawingml/2006/main" noGrp="1"/>
          </p:cNvSpPr>
          <p:nvPr/>
        </p:nvSpPr>
        <p:spPr>
          <a:xfrm xmlns:a="http://schemas.openxmlformats.org/drawingml/2006/main">
            <a:off x="685800" y="1409700"/>
            <a:ext cx="65832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8 is in the ten thousands place, so its value is 80,000.</a:t>
            </a:r>
          </a:p>
        </p:txBody>
      </p:sp>
      <p:sp>
        <p:nvSpPr>
          <p:cNvPr id="5" name="text-87">
            <a:extLst xmlns:a="http://schemas.openxmlformats.org/drawingml/2006/main">
              <a:ext uri="{FF2B5EF4-FFF2-40B4-BE49-F238E27FC236}">
                <a16:creationId xmlns:a16="http://schemas.microsoft.com/office/drawing/2014/main" id="{7B22CC2B-7147-43A5-8E1A-D7301FECA48C}"/>
              </a:ext>
            </a:extLst>
          </p:cNvPr>
          <p:cNvSpPr>
            <a:spLocks xmlns:a="http://schemas.openxmlformats.org/drawingml/2006/main" noGrp="1"/>
          </p:cNvSpPr>
          <p:nvPr/>
        </p:nvSpPr>
        <p:spPr>
          <a:xfrm xmlns:a="http://schemas.openxmlformats.org/drawingml/2006/main">
            <a:off x="685800" y="1924050"/>
            <a:ext cx="62245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60,907. Zeros hold the thousands and tens places.</a:t>
            </a:r>
          </a:p>
        </p:txBody>
      </p:sp>
      <p:sp>
        <p:nvSpPr>
          <p:cNvPr id="6" name="text-88">
            <a:extLst xmlns:a="http://schemas.openxmlformats.org/drawingml/2006/main">
              <a:ext uri="{FF2B5EF4-FFF2-40B4-BE49-F238E27FC236}">
                <a16:creationId xmlns:a16="http://schemas.microsoft.com/office/drawing/2014/main" id="{7D68E79D-B4B2-4D22-875E-C408D5C22018}"/>
              </a:ext>
            </a:extLst>
          </p:cNvPr>
          <p:cNvSpPr>
            <a:spLocks xmlns:a="http://schemas.openxmlformats.org/drawingml/2006/main" noGrp="1"/>
          </p:cNvSpPr>
          <p:nvPr/>
        </p:nvSpPr>
        <p:spPr>
          <a:xfrm xmlns:a="http://schemas.openxmlformats.org/drawingml/2006/main">
            <a:off x="685800" y="2581275"/>
            <a:ext cx="89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4 + </a:t>
            </a:r>
          </a:p>
        </p:txBody>
      </p:sp>
      <p:sp>
        <p:nvSpPr>
          <p:cNvPr id="7" name="text-89">
            <a:extLst xmlns:a="http://schemas.openxmlformats.org/drawingml/2006/main">
              <a:ext uri="{FF2B5EF4-FFF2-40B4-BE49-F238E27FC236}">
                <a16:creationId xmlns:a16="http://schemas.microsoft.com/office/drawing/2014/main" id="{AF912E12-E935-434D-AFDB-E37080F325A8}"/>
              </a:ext>
            </a:extLst>
          </p:cNvPr>
          <p:cNvSpPr>
            <a:spLocks xmlns:a="http://schemas.openxmlformats.org/drawingml/2006/main" noGrp="1"/>
          </p:cNvSpPr>
          <p:nvPr/>
        </p:nvSpPr>
        <p:spPr>
          <a:xfrm xmlns:a="http://schemas.openxmlformats.org/drawingml/2006/main">
            <a:off x="1531620" y="24384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90">
            <a:extLst xmlns:a="http://schemas.openxmlformats.org/drawingml/2006/main">
              <a:ext uri="{FF2B5EF4-FFF2-40B4-BE49-F238E27FC236}">
                <a16:creationId xmlns:a16="http://schemas.microsoft.com/office/drawing/2014/main" id="{D5C2C47F-1AD8-4926-8F30-6111E00D1737}"/>
              </a:ext>
            </a:extLst>
          </p:cNvPr>
          <p:cNvSpPr>
            <a:spLocks xmlns:a="http://schemas.openxmlformats.org/drawingml/2006/main" noGrp="1"/>
          </p:cNvSpPr>
          <p:nvPr/>
        </p:nvSpPr>
        <p:spPr>
          <a:xfrm xmlns:a="http://schemas.openxmlformats.org/drawingml/2006/main">
            <a:off x="1531620" y="27241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9" name="fraction-bar-91">
            <a:extLst xmlns:a="http://schemas.openxmlformats.org/drawingml/2006/main">
              <a:ext uri="{FF2B5EF4-FFF2-40B4-BE49-F238E27FC236}">
                <a16:creationId xmlns:a16="http://schemas.microsoft.com/office/drawing/2014/main" id="{F4C0AB50-B91F-4A18-8D6A-1E7210497D5B}"/>
              </a:ext>
            </a:extLst>
          </p:cNvPr>
          <p:cNvSpPr>
            <a:spLocks xmlns:a="http://schemas.openxmlformats.org/drawingml/2006/main" noGrp="1"/>
          </p:cNvSpPr>
          <p:nvPr/>
        </p:nvSpPr>
        <p:spPr>
          <a:xfrm xmlns:a="http://schemas.openxmlformats.org/drawingml/2006/main">
            <a:off x="1550670" y="27051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92">
            <a:extLst xmlns:a="http://schemas.openxmlformats.org/drawingml/2006/main">
              <a:ext uri="{FF2B5EF4-FFF2-40B4-BE49-F238E27FC236}">
                <a16:creationId xmlns:a16="http://schemas.microsoft.com/office/drawing/2014/main" id="{1824F9E9-59FC-40CD-A4D1-40BA018A2CC6}"/>
              </a:ext>
            </a:extLst>
          </p:cNvPr>
          <p:cNvSpPr>
            <a:spLocks xmlns:a="http://schemas.openxmlformats.org/drawingml/2006/main" noGrp="1"/>
          </p:cNvSpPr>
          <p:nvPr/>
        </p:nvSpPr>
        <p:spPr>
          <a:xfrm xmlns:a="http://schemas.openxmlformats.org/drawingml/2006/main">
            <a:off x="2013775"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1" name="text-93">
            <a:extLst xmlns:a="http://schemas.openxmlformats.org/drawingml/2006/main">
              <a:ext uri="{FF2B5EF4-FFF2-40B4-BE49-F238E27FC236}">
                <a16:creationId xmlns:a16="http://schemas.microsoft.com/office/drawing/2014/main" id="{CCAF1710-711D-4C5A-934B-7870EBD3BB0A}"/>
              </a:ext>
            </a:extLst>
          </p:cNvPr>
          <p:cNvSpPr>
            <a:spLocks xmlns:a="http://schemas.openxmlformats.org/drawingml/2006/main" noGrp="1"/>
          </p:cNvSpPr>
          <p:nvPr/>
        </p:nvSpPr>
        <p:spPr>
          <a:xfrm xmlns:a="http://schemas.openxmlformats.org/drawingml/2006/main">
            <a:off x="2350675" y="243840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text-94">
            <a:extLst xmlns:a="http://schemas.openxmlformats.org/drawingml/2006/main">
              <a:ext uri="{FF2B5EF4-FFF2-40B4-BE49-F238E27FC236}">
                <a16:creationId xmlns:a16="http://schemas.microsoft.com/office/drawing/2014/main" id="{28346CE5-115D-43A5-97A9-0C36C62FF5F4}"/>
              </a:ext>
            </a:extLst>
          </p:cNvPr>
          <p:cNvSpPr>
            <a:spLocks xmlns:a="http://schemas.openxmlformats.org/drawingml/2006/main" noGrp="1"/>
          </p:cNvSpPr>
          <p:nvPr/>
        </p:nvSpPr>
        <p:spPr>
          <a:xfrm xmlns:a="http://schemas.openxmlformats.org/drawingml/2006/main">
            <a:off x="2350675" y="272415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3" name="fraction-bar-95">
            <a:extLst xmlns:a="http://schemas.openxmlformats.org/drawingml/2006/main">
              <a:ext uri="{FF2B5EF4-FFF2-40B4-BE49-F238E27FC236}">
                <a16:creationId xmlns:a16="http://schemas.microsoft.com/office/drawing/2014/main" id="{81DA7A33-E0DD-4FD7-909E-6853B09F4462}"/>
              </a:ext>
            </a:extLst>
          </p:cNvPr>
          <p:cNvSpPr>
            <a:spLocks xmlns:a="http://schemas.openxmlformats.org/drawingml/2006/main" noGrp="1"/>
          </p:cNvSpPr>
          <p:nvPr/>
        </p:nvSpPr>
        <p:spPr>
          <a:xfrm xmlns:a="http://schemas.openxmlformats.org/drawingml/2006/main">
            <a:off x="2369725" y="2705100"/>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96">
            <a:extLst xmlns:a="http://schemas.openxmlformats.org/drawingml/2006/main">
              <a:ext uri="{FF2B5EF4-FFF2-40B4-BE49-F238E27FC236}">
                <a16:creationId xmlns:a16="http://schemas.microsoft.com/office/drawing/2014/main" id="{A5AF24E6-97C6-49C2-A272-C7549DBC692C}"/>
              </a:ext>
            </a:extLst>
          </p:cNvPr>
          <p:cNvSpPr>
            <a:spLocks xmlns:a="http://schemas.openxmlformats.org/drawingml/2006/main" noGrp="1"/>
          </p:cNvSpPr>
          <p:nvPr/>
        </p:nvSpPr>
        <p:spPr>
          <a:xfrm xmlns:a="http://schemas.openxmlformats.org/drawingml/2006/main">
            <a:off x="2949130" y="25812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5" name="text-97">
            <a:extLst xmlns:a="http://schemas.openxmlformats.org/drawingml/2006/main">
              <a:ext uri="{FF2B5EF4-FFF2-40B4-BE49-F238E27FC236}">
                <a16:creationId xmlns:a16="http://schemas.microsoft.com/office/drawing/2014/main" id="{E9CEBEED-ED1C-4709-A0B9-6DBA415F6FBC}"/>
              </a:ext>
            </a:extLst>
          </p:cNvPr>
          <p:cNvSpPr>
            <a:spLocks xmlns:a="http://schemas.openxmlformats.org/drawingml/2006/main" noGrp="1"/>
          </p:cNvSpPr>
          <p:nvPr/>
        </p:nvSpPr>
        <p:spPr>
          <a:xfrm xmlns:a="http://schemas.openxmlformats.org/drawingml/2006/main">
            <a:off x="685800" y="3181350"/>
            <a:ext cx="29561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90 + 6 = 96 counters.</a:t>
            </a:r>
          </a:p>
        </p:txBody>
      </p:sp>
      <p:sp>
        <p:nvSpPr>
          <p:cNvPr id="16" name="text-98">
            <a:extLst xmlns:a="http://schemas.openxmlformats.org/drawingml/2006/main">
              <a:ext uri="{FF2B5EF4-FFF2-40B4-BE49-F238E27FC236}">
                <a16:creationId xmlns:a16="http://schemas.microsoft.com/office/drawing/2014/main" id="{DCC7043D-A5EE-42CC-B0E5-DAF562F4A79F}"/>
              </a:ext>
            </a:extLst>
          </p:cNvPr>
          <p:cNvSpPr>
            <a:spLocks xmlns:a="http://schemas.openxmlformats.org/drawingml/2006/main" noGrp="1"/>
          </p:cNvSpPr>
          <p:nvPr/>
        </p:nvSpPr>
        <p:spPr>
          <a:xfrm xmlns:a="http://schemas.openxmlformats.org/drawingml/2006/main">
            <a:off x="685800" y="3695700"/>
            <a:ext cx="54001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 tens and 11 ones, because 60 + 11 = 71.</a:t>
            </a:r>
          </a:p>
        </p:txBody>
      </p:sp>
    </p:spTree>
    <p:extLst>
      <p:ext uri="{BB962C8B-B14F-4D97-AF65-F5344CB8AC3E}">
        <p14:creationId xmlns:p14="http://schemas.microsoft.com/office/powerpoint/2010/main" val="116109914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2026-11-02T23:56:38.3980000Z</dcterms:created>
  <dcterms:modified xsi:type="dcterms:W3CDTF">2026-11-02T23:56:38.3980000Z</dcterms:modified>
</coreProperties>
</file>